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684" r:id="rId3"/>
    <p:sldMasterId id="2147483697" r:id="rId4"/>
    <p:sldMasterId id="2147483704" r:id="rId5"/>
  </p:sldMasterIdLst>
  <p:notesMasterIdLst>
    <p:notesMasterId r:id="rId22"/>
  </p:notesMasterIdLst>
  <p:handoutMasterIdLst>
    <p:handoutMasterId r:id="rId23"/>
  </p:handoutMasterIdLst>
  <p:sldIdLst>
    <p:sldId id="8527" r:id="rId6"/>
    <p:sldId id="8481" r:id="rId7"/>
    <p:sldId id="8470" r:id="rId8"/>
    <p:sldId id="8524" r:id="rId9"/>
    <p:sldId id="8494" r:id="rId10"/>
    <p:sldId id="8374" r:id="rId11"/>
    <p:sldId id="8472" r:id="rId12"/>
    <p:sldId id="8484" r:id="rId13"/>
    <p:sldId id="8444" r:id="rId14"/>
    <p:sldId id="8446" r:id="rId15"/>
    <p:sldId id="8465" r:id="rId16"/>
    <p:sldId id="8464" r:id="rId17"/>
    <p:sldId id="8519" r:id="rId18"/>
    <p:sldId id="8528" r:id="rId19"/>
    <p:sldId id="8521" r:id="rId20"/>
    <p:sldId id="8529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663300"/>
    <a:srgbClr val="996600"/>
    <a:srgbClr val="CC9900"/>
    <a:srgbClr val="FF3399"/>
    <a:srgbClr val="F7A701"/>
    <a:srgbClr val="D4C44C"/>
    <a:srgbClr val="FF6405"/>
    <a:srgbClr val="047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612341486325"/>
          <c:y val="0.1158279443182028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VUL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60697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5C7-4BB8-9503-304BFF0B28B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5C7-4BB8-9503-304BFF0B28B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5C7-4BB8-9503-304BFF0B28B8}"/>
              </c:ext>
            </c:extLst>
          </c:dPt>
          <c:dPt>
            <c:idx val="3"/>
            <c:bubble3D val="0"/>
            <c:spPr>
              <a:solidFill>
                <a:srgbClr val="F7A70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5C7-4BB8-9503-304BFF0B28B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35C7-4BB8-9503-304BFF0B28B8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35C7-4BB8-9503-304BFF0B28B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5D8B-4DD0-8430-7080703A02C1}"/>
              </c:ext>
            </c:extLst>
          </c:dPt>
          <c:dLbls>
            <c:dLbl>
              <c:idx val="2"/>
              <c:layout>
                <c:manualLayout>
                  <c:x val="-0.1147073367896239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5C7-4BB8-9503-304BFF0B28B8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5C7-4BB8-9503-304BFF0B28B8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6159723978467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5C7-4BB8-9503-304BFF0B28B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D8B-4DD0-8430-7080703A0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Feuil1!$B$1:$H$1</c:f>
              <c:strCache>
                <c:ptCount val="7"/>
                <c:pt idx="0">
                  <c:v>NC</c:v>
                </c:pt>
                <c:pt idx="1">
                  <c:v> Crit'air 5</c:v>
                </c:pt>
                <c:pt idx="2">
                  <c:v> Crit'air 4 </c:v>
                </c:pt>
                <c:pt idx="3">
                  <c:v> Crit'air 3 </c:v>
                </c:pt>
                <c:pt idx="4">
                  <c:v> Crit'air 2 </c:v>
                </c:pt>
                <c:pt idx="5">
                  <c:v> Crit'air 1 </c:v>
                </c:pt>
                <c:pt idx="6">
                  <c:v> Crit'air E </c:v>
                </c:pt>
              </c:strCache>
            </c:strRef>
          </c:cat>
          <c:val>
            <c:numRef>
              <c:f>Feuil1!$B$2:$H$2</c:f>
              <c:numCache>
                <c:formatCode>0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25</c:v>
                </c:pt>
                <c:pt idx="4">
                  <c:v>57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C7-4BB8-9503-304BFF0B28B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588782129106"/>
          <c:y val="0.1103216910829922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33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4D8-4974-8CAE-E332411FE8D9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4D8-4974-8CAE-E332411FE8D9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4D8-4974-8CAE-E332411FE8D9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4D8-4974-8CAE-E332411FE8D9}"/>
              </c:ext>
            </c:extLst>
          </c:dPt>
          <c:dLbls>
            <c:dLbl>
              <c:idx val="0"/>
              <c:layout>
                <c:manualLayout>
                  <c:x val="-0.1147073367896239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4D8-4974-8CAE-E332411FE8D9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4D8-4974-8CAE-E332411FE8D9}"/>
                </c:ext>
              </c:extLst>
            </c:dLbl>
            <c:dLbl>
              <c:idx val="2"/>
              <c:layout>
                <c:manualLayout>
                  <c:x val="-0.11470790129701218"/>
                  <c:y val="-0.13331966765622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938997073593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4D8-4974-8CAE-E332411FE8D9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7083258065681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4D8-4974-8CAE-E332411FE8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Feuil1!$B$1:$E$1</c:f>
              <c:strCache>
                <c:ptCount val="4"/>
                <c:pt idx="0">
                  <c:v>VPUL</c:v>
                </c:pt>
                <c:pt idx="1">
                  <c:v>petits</c:v>
                </c:pt>
                <c:pt idx="2">
                  <c:v>moyens</c:v>
                </c:pt>
                <c:pt idx="3">
                  <c:v>gros</c:v>
                </c:pt>
              </c:strCache>
            </c:strRef>
          </c:cat>
          <c:val>
            <c:numRef>
              <c:f>Feuil1!$B$2:$E$2</c:f>
              <c:numCache>
                <c:formatCode>0</c:formatCode>
                <c:ptCount val="4"/>
                <c:pt idx="0">
                  <c:v>16</c:v>
                </c:pt>
                <c:pt idx="1">
                  <c:v>19</c:v>
                </c:pt>
                <c:pt idx="2">
                  <c:v>24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4D8-4974-8CAE-E332411FE8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588782129106"/>
          <c:y val="0.1103216910829922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33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54B-467A-B7AB-402795D766C5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54B-467A-B7AB-402795D766C5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54B-467A-B7AB-402795D766C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54B-467A-B7AB-402795D766C5}"/>
              </c:ext>
            </c:extLst>
          </c:dPt>
          <c:dPt>
            <c:idx val="4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F54B-467A-B7AB-402795D766C5}"/>
              </c:ext>
            </c:extLst>
          </c:dPt>
          <c:dLbls>
            <c:dLbl>
              <c:idx val="0"/>
              <c:layout>
                <c:manualLayout>
                  <c:x val="-0.1147073367896239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54B-467A-B7AB-402795D766C5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54B-467A-B7AB-402795D766C5}"/>
                </c:ext>
              </c:extLst>
            </c:dLbl>
            <c:dLbl>
              <c:idx val="2"/>
              <c:layout>
                <c:manualLayout>
                  <c:x val="-4.3015462986379566E-2"/>
                  <c:y val="-0.1333196676562264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938997073593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54B-467A-B7AB-402795D766C5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7083258065681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54B-467A-B7AB-402795D766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Feuil1!$B$1:$F$1</c:f>
              <c:strCache>
                <c:ptCount val="5"/>
                <c:pt idx="0">
                  <c:v>VPUL</c:v>
                </c:pt>
                <c:pt idx="1">
                  <c:v>petits</c:v>
                </c:pt>
                <c:pt idx="2">
                  <c:v>moyens</c:v>
                </c:pt>
                <c:pt idx="3">
                  <c:v>gros</c:v>
                </c:pt>
                <c:pt idx="4">
                  <c:v>26t</c:v>
                </c:pt>
              </c:strCache>
            </c:strRef>
          </c:cat>
          <c:val>
            <c:numRef>
              <c:f>Feuil1!$B$2:$F$2</c:f>
              <c:numCache>
                <c:formatCode>0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19</c:v>
                </c:pt>
                <c:pt idx="3">
                  <c:v>37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4B-467A-B7AB-402795D766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612341486325"/>
          <c:y val="0.1158279443182028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VUL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60697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E85-4A15-BC79-2E96214FC5F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E85-4A15-BC79-2E96214FC5F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E85-4A15-BC79-2E96214FC5F8}"/>
              </c:ext>
            </c:extLst>
          </c:dPt>
          <c:dPt>
            <c:idx val="3"/>
            <c:bubble3D val="0"/>
            <c:spPr>
              <a:solidFill>
                <a:srgbClr val="F7A70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E85-4A15-BC79-2E96214FC5F8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E85-4A15-BC79-2E96214FC5F8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E85-4A15-BC79-2E96214FC5F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E85-4A15-BC79-2E96214FC5F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85-4A15-BC79-2E96214FC5F8}"/>
                </c:ext>
              </c:extLst>
            </c:dLbl>
            <c:dLbl>
              <c:idx val="2"/>
              <c:layout>
                <c:manualLayout>
                  <c:x val="-0.17206128743813007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E85-4A15-BC79-2E96214FC5F8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E85-4A15-BC79-2E96214FC5F8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6159723978467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E85-4A15-BC79-2E96214FC5F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85-4A15-BC79-2E96214F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Feuil1!$B$1:$H$1</c:f>
              <c:strCache>
                <c:ptCount val="7"/>
                <c:pt idx="0">
                  <c:v>NC</c:v>
                </c:pt>
                <c:pt idx="1">
                  <c:v> Crit'air 5</c:v>
                </c:pt>
                <c:pt idx="2">
                  <c:v> Crit'air 4 </c:v>
                </c:pt>
                <c:pt idx="3">
                  <c:v> Crit'air 3 </c:v>
                </c:pt>
                <c:pt idx="4">
                  <c:v> Crit'air 2 </c:v>
                </c:pt>
                <c:pt idx="5">
                  <c:v> Crit'air 1 </c:v>
                </c:pt>
                <c:pt idx="6">
                  <c:v> Crit'air E </c:v>
                </c:pt>
              </c:strCache>
            </c:strRef>
          </c:cat>
          <c:val>
            <c:numRef>
              <c:f>Feuil1!$B$2:$H$2</c:f>
              <c:numCache>
                <c:formatCode>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21</c:v>
                </c:pt>
                <c:pt idx="4">
                  <c:v>68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E85-4A15-BC79-2E96214FC5F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588782129106"/>
          <c:y val="0.1103216910829922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33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E09-4D08-BDC1-EC211EDB3995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E09-4D08-BDC1-EC211EDB3995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FE09-4D08-BDC1-EC211EDB399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FE09-4D08-BDC1-EC211EDB3995}"/>
              </c:ext>
            </c:extLst>
          </c:dPt>
          <c:dLbls>
            <c:dLbl>
              <c:idx val="0"/>
              <c:layout>
                <c:manualLayout>
                  <c:x val="-0.1147073367896239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E09-4D08-BDC1-EC211EDB3995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E09-4D08-BDC1-EC211EDB3995}"/>
                </c:ext>
              </c:extLst>
            </c:dLbl>
            <c:dLbl>
              <c:idx val="2"/>
              <c:layout>
                <c:manualLayout>
                  <c:x val="0.27243126558040393"/>
                  <c:y val="-0.198729504059530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938997073593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E09-4D08-BDC1-EC211EDB3995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7083258065681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E09-4D08-BDC1-EC211EDB3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Feuil1!$B$1:$E$1</c:f>
              <c:strCache>
                <c:ptCount val="4"/>
                <c:pt idx="0">
                  <c:v>VPUL</c:v>
                </c:pt>
                <c:pt idx="1">
                  <c:v>petits</c:v>
                </c:pt>
                <c:pt idx="2">
                  <c:v>moyens</c:v>
                </c:pt>
                <c:pt idx="3">
                  <c:v>gros</c:v>
                </c:pt>
              </c:strCache>
            </c:strRef>
          </c:cat>
          <c:val>
            <c:numRef>
              <c:f>Feuil1!$B$2:$E$2</c:f>
              <c:numCache>
                <c:formatCode>0</c:formatCode>
                <c:ptCount val="4"/>
                <c:pt idx="0">
                  <c:v>22</c:v>
                </c:pt>
                <c:pt idx="1">
                  <c:v>25</c:v>
                </c:pt>
                <c:pt idx="2">
                  <c:v>23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09-4D08-BDC1-EC211EDB39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612341486325"/>
          <c:y val="0.1158279443182028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VUL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60697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2B7-4FD5-996D-1124995FFC41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2B7-4FD5-996D-1124995FFC41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2B7-4FD5-996D-1124995FFC41}"/>
              </c:ext>
            </c:extLst>
          </c:dPt>
          <c:dPt>
            <c:idx val="3"/>
            <c:bubble3D val="0"/>
            <c:spPr>
              <a:solidFill>
                <a:srgbClr val="F7A70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2B7-4FD5-996D-1124995FFC4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2B7-4FD5-996D-1124995FFC41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2B7-4FD5-996D-1124995FFC4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C2B7-4FD5-996D-1124995FFC4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7-4FD5-996D-1124995FFC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B7-4FD5-996D-1124995FFC41}"/>
                </c:ext>
              </c:extLst>
            </c:dLbl>
            <c:dLbl>
              <c:idx val="2"/>
              <c:layout>
                <c:manualLayout>
                  <c:x val="-0.1147073367896239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2B7-4FD5-996D-1124995FFC41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2B7-4FD5-996D-1124995FFC41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6159723978467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2B7-4FD5-996D-1124995FFC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Feuil1!$B$1:$H$1</c:f>
              <c:strCache>
                <c:ptCount val="7"/>
                <c:pt idx="0">
                  <c:v>NC</c:v>
                </c:pt>
                <c:pt idx="1">
                  <c:v> Crit'air 5</c:v>
                </c:pt>
                <c:pt idx="2">
                  <c:v> Crit'air 4 </c:v>
                </c:pt>
                <c:pt idx="3">
                  <c:v> Crit'air 3 </c:v>
                </c:pt>
                <c:pt idx="4">
                  <c:v> Crit'air 2 </c:v>
                </c:pt>
                <c:pt idx="5">
                  <c:v> Crit'air 1 </c:v>
                </c:pt>
                <c:pt idx="6">
                  <c:v> Crit'air E </c:v>
                </c:pt>
              </c:strCache>
            </c:strRef>
          </c:cat>
          <c:val>
            <c:numRef>
              <c:f>Feuil1!$B$2:$H$2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12</c:v>
                </c:pt>
                <c:pt idx="4">
                  <c:v>80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2B7-4FD5-996D-1124995FFC4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588782129106"/>
          <c:y val="0.1103216910829922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%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FF339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BDA-4D84-8B94-152477A929AD}"/>
              </c:ext>
            </c:extLst>
          </c:dPt>
          <c:dPt>
            <c:idx val="1"/>
            <c:bubble3D val="0"/>
            <c:spPr>
              <a:solidFill>
                <a:schemeClr val="accent2">
                  <a:lumMod val="25000"/>
                  <a:lumOff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BDA-4D84-8B94-152477A929AD}"/>
              </c:ext>
            </c:extLst>
          </c:dPt>
          <c:dPt>
            <c:idx val="2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BDA-4D84-8B94-152477A929AD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BDA-4D84-8B94-152477A929AD}"/>
              </c:ext>
            </c:extLst>
          </c:dPt>
          <c:dPt>
            <c:idx val="4"/>
            <c:bubble3D val="0"/>
            <c:spPr>
              <a:solidFill>
                <a:srgbClr val="66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DBDA-4D84-8B94-152477A929AD}"/>
              </c:ext>
            </c:extLst>
          </c:dPt>
          <c:dLbls>
            <c:dLbl>
              <c:idx val="0"/>
              <c:layout>
                <c:manualLayout>
                  <c:x val="-0.1147073367896239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DA-4D84-8B94-152477A929AD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BDA-4D84-8B94-152477A929AD}"/>
                </c:ext>
              </c:extLst>
            </c:dLbl>
            <c:dLbl>
              <c:idx val="2"/>
              <c:layout>
                <c:manualLayout>
                  <c:x val="-0.15772336428339173"/>
                  <c:y val="-0.185647536778869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3938997073593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BDA-4D84-8B94-152477A929AD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7083258065681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BDA-4D84-8B94-152477A92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Feuil1!$B$1:$F$1</c:f>
              <c:strCache>
                <c:ptCount val="5"/>
                <c:pt idx="0">
                  <c:v>VPUL</c:v>
                </c:pt>
                <c:pt idx="1">
                  <c:v>petits</c:v>
                </c:pt>
                <c:pt idx="2">
                  <c:v>moyens</c:v>
                </c:pt>
                <c:pt idx="3">
                  <c:v>gros</c:v>
                </c:pt>
                <c:pt idx="4">
                  <c:v>26t</c:v>
                </c:pt>
              </c:strCache>
            </c:strRef>
          </c:cat>
          <c:val>
            <c:numRef>
              <c:f>Feuil1!$B$2:$F$2</c:f>
              <c:numCache>
                <c:formatCode>0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20</c:v>
                </c:pt>
                <c:pt idx="3">
                  <c:v>41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DA-4D84-8B94-152477A929A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4612341486325"/>
          <c:y val="0.11582794431820288"/>
          <c:w val="0.88505387658513679"/>
          <c:h val="0.81850573031369944"/>
        </c:manualLayout>
      </c:layout>
      <c:pieChart>
        <c:varyColors val="1"/>
        <c:ser>
          <c:idx val="0"/>
          <c:order val="0"/>
          <c:tx>
            <c:strRef>
              <c:f>Feuil1!$A$2</c:f>
              <c:strCache>
                <c:ptCount val="1"/>
                <c:pt idx="0">
                  <c:v>VUL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60697B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2D8-41EC-8A29-FD40F5D6D97D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2D8-41EC-8A29-FD40F5D6D97D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2D8-41EC-8A29-FD40F5D6D97D}"/>
              </c:ext>
            </c:extLst>
          </c:dPt>
          <c:dPt>
            <c:idx val="3"/>
            <c:bubble3D val="0"/>
            <c:spPr>
              <a:solidFill>
                <a:srgbClr val="F7A70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D2D8-41EC-8A29-FD40F5D6D97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2D8-41EC-8A29-FD40F5D6D97D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2D8-41EC-8A29-FD40F5D6D97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2D8-41EC-8A29-FD40F5D6D97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D8-41EC-8A29-FD40F5D6D97D}"/>
                </c:ext>
              </c:extLst>
            </c:dLbl>
            <c:dLbl>
              <c:idx val="2"/>
              <c:layout>
                <c:manualLayout>
                  <c:x val="-0.18639977510025652"/>
                  <c:y val="0.177930206159443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099497814223"/>
                      <c:h val="0.12427868916627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2D8-41EC-8A29-FD40F5D6D97D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47553199176272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2D8-41EC-8A29-FD40F5D6D97D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61597239784673"/>
                      <c:h val="0.147172131907433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2D8-41EC-8A29-FD40F5D6D9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D8-41EC-8A29-FD40F5D6D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Feuil1!$B$1:$H$1</c:f>
              <c:strCache>
                <c:ptCount val="7"/>
                <c:pt idx="0">
                  <c:v>NC</c:v>
                </c:pt>
                <c:pt idx="1">
                  <c:v> Crit'air 5</c:v>
                </c:pt>
                <c:pt idx="2">
                  <c:v> Crit'air 4 </c:v>
                </c:pt>
                <c:pt idx="3">
                  <c:v> Crit'air 3 </c:v>
                </c:pt>
                <c:pt idx="4">
                  <c:v> Crit'air 2 </c:v>
                </c:pt>
                <c:pt idx="5">
                  <c:v> Crit'air 1 </c:v>
                </c:pt>
                <c:pt idx="6">
                  <c:v> Crit'air E </c:v>
                </c:pt>
              </c:strCache>
            </c:strRef>
          </c:cat>
          <c:val>
            <c:numRef>
              <c:f>Feuil1!$B$2:$H$2</c:f>
              <c:numCache>
                <c:formatCode>0</c:formatCode>
                <c:ptCount val="7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15</c:v>
                </c:pt>
                <c:pt idx="4">
                  <c:v>70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2D8-41EC-8A29-FD40F5D6D9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 b="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BB7C32-76BC-401A-A1B9-ECA43CAB25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7DBDFB-B8C6-44EC-8ABD-C8F8816997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FF8F5-35D1-46B0-B4C9-46E1AD16D4E0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E8265-0DD2-487C-991F-834CD63027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23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4B79-9390-42DB-BAB2-7034557A5F10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FC2DE-9F45-4B7C-B748-5104D6FB9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2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tif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C104BF-CAA8-4649-868A-9BB8453D7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68" y="402768"/>
            <a:ext cx="11381464" cy="556539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904D3A5-3DF0-0D41-9E2E-85AAD09AC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6455232"/>
            <a:ext cx="1104160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6338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200"/>
            </a:lvl3pPr>
          </a:lstStyle>
          <a:p>
            <a:pPr lvl="0"/>
            <a:r>
              <a:rPr lang="fr-FR" noProof="0" dirty="0"/>
              <a:t>Edit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153A4F-D9C0-7648-BB63-F4C616809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81234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7079CB9-49DB-5440-BFF8-421C7A2BCE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401269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511" y="950252"/>
            <a:ext cx="5569269" cy="52267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07" y="950252"/>
            <a:ext cx="5597023" cy="5226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511" y="411822"/>
            <a:ext cx="5569268" cy="54748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89707" y="402768"/>
            <a:ext cx="5597025" cy="556539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260C6EA-5996-3C4D-8776-F4C94AFB6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78952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267" y="548688"/>
            <a:ext cx="5524000" cy="56288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548071"/>
            <a:ext cx="5614534" cy="5628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6088DC6-D5AB-7C4B-AD04-8A0615DE56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457040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511" y="950252"/>
            <a:ext cx="7218030" cy="52267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1483" y="950252"/>
            <a:ext cx="3615247" cy="5226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510" y="411822"/>
            <a:ext cx="11436979" cy="54748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260C6EA-5996-3C4D-8776-F4C94AFB6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82CBC0D7-4E12-794D-B279-46C484727008}"/>
              </a:ext>
            </a:extLst>
          </p:cNvPr>
          <p:cNvSpPr/>
          <p:nvPr userDrawn="1"/>
        </p:nvSpPr>
        <p:spPr>
          <a:xfrm>
            <a:off x="7736060" y="1176986"/>
            <a:ext cx="294904" cy="4773241"/>
          </a:xfrm>
          <a:prstGeom prst="rightBrace">
            <a:avLst>
              <a:gd name="adj1" fmla="val 52794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55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1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2C6C0A37-BFE5-674C-945F-8BDFA92A32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sur l’icône ‘image’</a:t>
            </a:r>
          </a:p>
        </p:txBody>
      </p:sp>
      <p:sp>
        <p:nvSpPr>
          <p:cNvPr id="7" name="Espace réservé du titre 8">
            <a:extLst>
              <a:ext uri="{FF2B5EF4-FFF2-40B4-BE49-F238E27FC236}">
                <a16:creationId xmlns:a16="http://schemas.microsoft.com/office/drawing/2014/main" id="{EB97215B-CCFD-D747-AB9B-FF193144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2299154"/>
            <a:ext cx="1078774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F9E71B9D-1848-E742-A945-B8A8DB6F8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8" y="3639598"/>
            <a:ext cx="10787743" cy="88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16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7776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E6793F-B967-2546-9293-107503C9A5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81525" cy="6858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sur l’icône ‘image’</a:t>
            </a:r>
          </a:p>
        </p:txBody>
      </p:sp>
    </p:spTree>
    <p:extLst>
      <p:ext uri="{BB962C8B-B14F-4D97-AF65-F5344CB8AC3E}">
        <p14:creationId xmlns:p14="http://schemas.microsoft.com/office/powerpoint/2010/main" val="75958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4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76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42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267" y="31447"/>
            <a:ext cx="11381466" cy="28887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67" y="959307"/>
            <a:ext cx="11381466" cy="52176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5268" y="402768"/>
            <a:ext cx="11381464" cy="556539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37E2AC5-C453-B04F-96B6-077B973D08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6455232"/>
            <a:ext cx="1104160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868293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901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05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0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>
            <a:extLst>
              <a:ext uri="{FF2B5EF4-FFF2-40B4-BE49-F238E27FC236}">
                <a16:creationId xmlns:a16="http://schemas.microsoft.com/office/drawing/2014/main" id="{5B8B18D3-59C5-354D-A9A0-35CCE0418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30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itre 8">
            <a:extLst>
              <a:ext uri="{FF2B5EF4-FFF2-40B4-BE49-F238E27FC236}">
                <a16:creationId xmlns:a16="http://schemas.microsoft.com/office/drawing/2014/main" id="{8D3D25DA-7987-9747-BA33-13F6AEBFA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sz="1800" b="0" kern="1200" cap="all" spc="300" baseline="0" dirty="0">
                <a:solidFill>
                  <a:srgbClr val="891925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918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208623" cy="6858000"/>
          </a:xfrm>
          <a:prstGeom prst="rect">
            <a:avLst/>
          </a:prstGeom>
          <a:solidFill>
            <a:srgbClr val="891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848" y="2804461"/>
            <a:ext cx="1670304" cy="469392"/>
          </a:xfrm>
          <a:prstGeom prst="rect">
            <a:avLst/>
          </a:prstGeom>
        </p:spPr>
      </p:pic>
      <p:grpSp>
        <p:nvGrpSpPr>
          <p:cNvPr id="8" name="Grouper 7"/>
          <p:cNvGrpSpPr/>
          <p:nvPr userDrawn="1"/>
        </p:nvGrpSpPr>
        <p:grpSpPr>
          <a:xfrm>
            <a:off x="5213804" y="4626259"/>
            <a:ext cx="854721" cy="609275"/>
            <a:chOff x="1775557" y="1415512"/>
            <a:chExt cx="4440767" cy="316553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9194" y="1415512"/>
              <a:ext cx="2013488" cy="201348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75557" y="3301787"/>
              <a:ext cx="4440767" cy="1279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@cways_fr</a:t>
              </a:r>
            </a:p>
          </p:txBody>
        </p:sp>
      </p:grpSp>
      <p:grpSp>
        <p:nvGrpSpPr>
          <p:cNvPr id="11" name="Grouper 10"/>
          <p:cNvGrpSpPr/>
          <p:nvPr userDrawn="1"/>
        </p:nvGrpSpPr>
        <p:grpSpPr>
          <a:xfrm>
            <a:off x="6112624" y="4656084"/>
            <a:ext cx="705642" cy="579450"/>
            <a:chOff x="3042310" y="4084804"/>
            <a:chExt cx="3666213" cy="3010579"/>
          </a:xfrm>
        </p:grpSpPr>
        <p:sp>
          <p:nvSpPr>
            <p:cNvPr id="12" name="Rectangle 11"/>
            <p:cNvSpPr/>
            <p:nvPr/>
          </p:nvSpPr>
          <p:spPr>
            <a:xfrm>
              <a:off x="3042310" y="5816122"/>
              <a:ext cx="3666213" cy="127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  <a:latin typeface="Helvetica" charset="0"/>
                  <a:ea typeface="Helvetica" charset="0"/>
                  <a:cs typeface="Helvetica" charset="0"/>
                </a:rPr>
                <a:t>C-WAYS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047" y="4084804"/>
              <a:ext cx="1760747" cy="1759057"/>
            </a:xfrm>
            <a:prstGeom prst="rect">
              <a:avLst/>
            </a:prstGeom>
          </p:spPr>
        </p:pic>
      </p:grpSp>
      <p:sp>
        <p:nvSpPr>
          <p:cNvPr id="14" name="ZoneTexte 14"/>
          <p:cNvSpPr txBox="1"/>
          <p:nvPr userDrawn="1"/>
        </p:nvSpPr>
        <p:spPr>
          <a:xfrm>
            <a:off x="4997654" y="6438632"/>
            <a:ext cx="2196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spc="3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WWW.C-WAYS.COM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A2B154-ABDE-764C-828F-066933DF2982}"/>
              </a:ext>
            </a:extLst>
          </p:cNvPr>
          <p:cNvSpPr/>
          <p:nvPr userDrawn="1"/>
        </p:nvSpPr>
        <p:spPr>
          <a:xfrm>
            <a:off x="3756000" y="1089000"/>
            <a:ext cx="4680000" cy="4680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e + photo">
  <p:cSld name="Texte + ph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510867" y="1093788"/>
            <a:ext cx="5274733" cy="507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>
            <a:spLocks noGrp="1"/>
          </p:cNvSpPr>
          <p:nvPr>
            <p:ph type="pic" idx="2"/>
          </p:nvPr>
        </p:nvSpPr>
        <p:spPr>
          <a:xfrm>
            <a:off x="0" y="1093788"/>
            <a:ext cx="6096000" cy="507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3"/>
          </p:nvPr>
        </p:nvSpPr>
        <p:spPr>
          <a:xfrm>
            <a:off x="2452146" y="288925"/>
            <a:ext cx="9324748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4"/>
          </p:nvPr>
        </p:nvSpPr>
        <p:spPr>
          <a:xfrm>
            <a:off x="450242" y="6413786"/>
            <a:ext cx="3242733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rgbClr val="4B504D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554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fin">
  <p:cSld name="Page de fi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0" y="-86626"/>
            <a:ext cx="12192000" cy="6944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0" y="2935183"/>
            <a:ext cx="12192000" cy="90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5372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titre (image)">
  <p:cSld name="Page de titre (image)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>
            <a:spLocks noGrp="1"/>
          </p:cNvSpPr>
          <p:nvPr>
            <p:ph type="pic" idx="2"/>
          </p:nvPr>
        </p:nvSpPr>
        <p:spPr>
          <a:xfrm>
            <a:off x="6098117" y="1376364"/>
            <a:ext cx="6093883" cy="4805361"/>
          </a:xfrm>
          <a:prstGeom prst="rect">
            <a:avLst/>
          </a:prstGeom>
          <a:solidFill>
            <a:srgbClr val="E5E6E5"/>
          </a:solidFill>
          <a:ln>
            <a:noFill/>
          </a:ln>
        </p:spPr>
      </p:sp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400472" y="1379538"/>
            <a:ext cx="5285443" cy="25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Georgia"/>
              <a:buNone/>
              <a:defRPr sz="38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398357" y="4171982"/>
            <a:ext cx="5285441" cy="152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2" name="Google Shape;22;p27"/>
          <p:cNvCxnSpPr/>
          <p:nvPr/>
        </p:nvCxnSpPr>
        <p:spPr>
          <a:xfrm rot="10800000">
            <a:off x="398356" y="4018041"/>
            <a:ext cx="528756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27"/>
          <p:cNvSpPr txBox="1">
            <a:spLocks noGrp="1"/>
          </p:cNvSpPr>
          <p:nvPr>
            <p:ph type="body" idx="3"/>
          </p:nvPr>
        </p:nvSpPr>
        <p:spPr>
          <a:xfrm>
            <a:off x="450242" y="6413786"/>
            <a:ext cx="3242733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B504D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365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titre">
  <p:cSld name="Page de titr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ctrTitle"/>
          </p:nvPr>
        </p:nvSpPr>
        <p:spPr>
          <a:xfrm>
            <a:off x="450242" y="1884123"/>
            <a:ext cx="1134412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subTitle" idx="1"/>
          </p:nvPr>
        </p:nvSpPr>
        <p:spPr>
          <a:xfrm>
            <a:off x="450242" y="4201775"/>
            <a:ext cx="1134412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19"/>
          <p:cNvCxnSpPr/>
          <p:nvPr/>
        </p:nvCxnSpPr>
        <p:spPr>
          <a:xfrm>
            <a:off x="450242" y="3994728"/>
            <a:ext cx="11344127" cy="38485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19"/>
          <p:cNvSpPr txBox="1">
            <a:spLocks noGrp="1"/>
          </p:cNvSpPr>
          <p:nvPr>
            <p:ph type="body" idx="2"/>
          </p:nvPr>
        </p:nvSpPr>
        <p:spPr>
          <a:xfrm>
            <a:off x="450242" y="6413786"/>
            <a:ext cx="3242733" cy="30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4B504D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B504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61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200"/>
            </a:lvl3pPr>
          </a:lstStyle>
          <a:p>
            <a:pPr lvl="0"/>
            <a:r>
              <a:rPr lang="fr-FR" noProof="0" dirty="0"/>
              <a:t>Edit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3153A4F-D9C0-7648-BB63-F4C6168096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6455232"/>
            <a:ext cx="10969599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85912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7079CB9-49DB-5440-BFF8-421C7A2BCE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6455232"/>
            <a:ext cx="10969599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5709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511" y="950252"/>
            <a:ext cx="5569269" cy="52267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07" y="950252"/>
            <a:ext cx="5597023" cy="5226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511" y="411822"/>
            <a:ext cx="5569268" cy="54748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189707" y="402768"/>
            <a:ext cx="5597025" cy="556539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260C6EA-5996-3C4D-8776-F4C94AFB6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6455232"/>
            <a:ext cx="10969599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53247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267" y="548688"/>
            <a:ext cx="5524000" cy="562889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548071"/>
            <a:ext cx="5614534" cy="56288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16088DC6-D5AB-7C4B-AD04-8A0615DE56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6455232"/>
            <a:ext cx="10969599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253016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511" y="950252"/>
            <a:ext cx="7218030" cy="52267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71483" y="950252"/>
            <a:ext cx="3615247" cy="52267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510" y="411822"/>
            <a:ext cx="11436979" cy="547485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1260C6EA-5996-3C4D-8776-F4C94AFB66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6455232"/>
            <a:ext cx="10969599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82CBC0D7-4E12-794D-B279-46C484727008}"/>
              </a:ext>
            </a:extLst>
          </p:cNvPr>
          <p:cNvSpPr/>
          <p:nvPr userDrawn="1"/>
        </p:nvSpPr>
        <p:spPr>
          <a:xfrm>
            <a:off x="7736060" y="1176986"/>
            <a:ext cx="294904" cy="4773241"/>
          </a:xfrm>
          <a:prstGeom prst="rightBrace">
            <a:avLst>
              <a:gd name="adj1" fmla="val 52794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25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BC104BF-CAA8-4649-868A-9BB8453D7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268" y="402768"/>
            <a:ext cx="11381464" cy="556539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904D3A5-3DF0-0D41-9E2E-85AAD09AC9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167147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267" y="31447"/>
            <a:ext cx="11381466" cy="288879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267" y="959307"/>
            <a:ext cx="11381466" cy="52176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5268" y="402768"/>
            <a:ext cx="11381464" cy="556539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537E2AC5-C453-B04F-96B6-077B973D08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6455232"/>
            <a:ext cx="8881367" cy="215900"/>
          </a:xfrm>
        </p:spPr>
        <p:txBody>
          <a:bodyPr anchor="b">
            <a:noAutofit/>
          </a:bodyPr>
          <a:lstStyle>
            <a:lvl1pPr algn="r">
              <a:defRPr sz="1000" i="1"/>
            </a:lvl1pPr>
            <a:lvl2pPr algn="r">
              <a:defRPr sz="1000" i="1"/>
            </a:lvl2pPr>
            <a:lvl3pPr algn="r">
              <a:defRPr sz="1000" i="1"/>
            </a:lvl3pPr>
            <a:lvl4pPr algn="r">
              <a:defRPr sz="1000" i="1"/>
            </a:lvl4pPr>
            <a:lvl5pPr algn="r">
              <a:defRPr sz="1000" i="1"/>
            </a:lvl5pPr>
          </a:lstStyle>
          <a:p>
            <a:pPr lvl="0"/>
            <a:r>
              <a:rPr lang="fr-FR" dirty="0"/>
              <a:t>Sources : </a:t>
            </a:r>
          </a:p>
        </p:txBody>
      </p:sp>
    </p:spTree>
    <p:extLst>
      <p:ext uri="{BB962C8B-B14F-4D97-AF65-F5344CB8AC3E}">
        <p14:creationId xmlns:p14="http://schemas.microsoft.com/office/powerpoint/2010/main" val="320806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67" y="548688"/>
            <a:ext cx="11381466" cy="562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Edit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2F53397B-19CA-8A41-AFC7-4EC05349E3AD}"/>
              </a:ext>
            </a:extLst>
          </p:cNvPr>
          <p:cNvSpPr txBox="1">
            <a:spLocks/>
          </p:cNvSpPr>
          <p:nvPr userDrawn="1"/>
        </p:nvSpPr>
        <p:spPr>
          <a:xfrm>
            <a:off x="11741466" y="6425120"/>
            <a:ext cx="28800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b="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F8607F-2FA3-0B4C-97DC-3C95EC28A1D6}" type="slidenum">
              <a:rPr lang="fr-FR" sz="900" smtClean="0">
                <a:solidFill>
                  <a:schemeClr val="bg1"/>
                </a:solidFill>
              </a:rPr>
              <a:pPr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267" y="31447"/>
            <a:ext cx="11381466" cy="288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E94EA-E206-1F4D-A9EA-E4A63FCD44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891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4E1B152-267D-3E4E-8863-4B91E232C9A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34" y="6317121"/>
            <a:ext cx="288000" cy="3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5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267" y="548688"/>
            <a:ext cx="11381466" cy="5628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Edit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1" name="Slide Number Placeholder 20">
            <a:extLst>
              <a:ext uri="{FF2B5EF4-FFF2-40B4-BE49-F238E27FC236}">
                <a16:creationId xmlns:a16="http://schemas.microsoft.com/office/drawing/2014/main" id="{2F53397B-19CA-8A41-AFC7-4EC05349E3AD}"/>
              </a:ext>
            </a:extLst>
          </p:cNvPr>
          <p:cNvSpPr txBox="1">
            <a:spLocks/>
          </p:cNvSpPr>
          <p:nvPr userDrawn="1"/>
        </p:nvSpPr>
        <p:spPr>
          <a:xfrm>
            <a:off x="11741466" y="6425120"/>
            <a:ext cx="288000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b="0" kern="120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F8607F-2FA3-0B4C-97DC-3C95EC28A1D6}" type="slidenum">
              <a:rPr lang="fr-FR" sz="900" smtClean="0">
                <a:solidFill>
                  <a:schemeClr val="bg1"/>
                </a:solidFill>
              </a:rPr>
              <a:pPr/>
              <a:t>‹N°›</a:t>
            </a:fld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267" y="31447"/>
            <a:ext cx="11381466" cy="288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noProof="0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E94EA-E206-1F4D-A9EA-E4A63FCD44DA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891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" name="Image 8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4E1B152-267D-3E4E-8863-4B91E232C9A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34" y="6317121"/>
            <a:ext cx="288000" cy="3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7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15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40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4000" b="1" kern="1200" cap="all" spc="300" baseline="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fr-FR" sz="1600" b="0" kern="1200" spc="300" smtClean="0">
          <a:solidFill>
            <a:schemeClr val="bg1"/>
          </a:solidFill>
          <a:latin typeface="+mn-lt"/>
          <a:ea typeface="+mj-ea"/>
          <a:cs typeface="+mj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600" b="0" kern="1200" spc="300" dirty="0" smtClean="0">
          <a:solidFill>
            <a:schemeClr val="bg1"/>
          </a:solidFill>
          <a:latin typeface="+mn-lt"/>
          <a:ea typeface="+mj-ea"/>
          <a:cs typeface="+mj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600" b="0" kern="1200" spc="300" dirty="0" smtClean="0">
          <a:solidFill>
            <a:schemeClr val="bg1"/>
          </a:solidFill>
          <a:latin typeface="+mn-lt"/>
          <a:ea typeface="+mj-ea"/>
          <a:cs typeface="+mj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600" b="0" kern="1200" spc="300" dirty="0" smtClean="0">
          <a:solidFill>
            <a:schemeClr val="bg1"/>
          </a:solidFill>
          <a:latin typeface="+mn-lt"/>
          <a:ea typeface="+mj-ea"/>
          <a:cs typeface="+mj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lang="fr-FR" sz="1600" b="0" kern="1200" spc="300" dirty="0">
          <a:solidFill>
            <a:schemeClr val="bg1"/>
          </a:solidFill>
          <a:latin typeface="+mn-lt"/>
          <a:ea typeface="+mj-ea"/>
          <a:cs typeface="+mj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-1"/>
            <a:ext cx="12192000" cy="869369"/>
          </a:xfrm>
          <a:prstGeom prst="rect">
            <a:avLst/>
          </a:prstGeom>
          <a:solidFill>
            <a:srgbClr val="E5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636" y="249121"/>
            <a:ext cx="1520949" cy="3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7649" y="6393322"/>
            <a:ext cx="1517196" cy="231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898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0" y="1"/>
            <a:ext cx="12192000" cy="6180138"/>
          </a:xfrm>
          <a:prstGeom prst="rect">
            <a:avLst/>
          </a:prstGeom>
          <a:solidFill>
            <a:srgbClr val="E51E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636" y="249121"/>
            <a:ext cx="1520949" cy="371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7649" y="6393322"/>
            <a:ext cx="1517196" cy="231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1429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mascaro@iddri.org" TargetMode="External"/><Relationship Id="rId2" Type="http://schemas.openxmlformats.org/officeDocument/2006/relationships/hyperlink" Target="mailto:Jeanphilippe.hermine@iddri.org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iddri.org/fr/publications-et-evenements/rapport/reussir-la-mise-en-place-des-zfe-m-pour-et-avec-l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8.jp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hart" Target="../charts/chart4.xml"/><Relationship Id="rId1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chart" Target="../charts/chart3.xml"/><Relationship Id="rId17" Type="http://schemas.openxmlformats.org/officeDocument/2006/relationships/chart" Target="../charts/chart8.xml"/><Relationship Id="rId2" Type="http://schemas.openxmlformats.org/officeDocument/2006/relationships/image" Target="../media/image8.jpg"/><Relationship Id="rId16" Type="http://schemas.openxmlformats.org/officeDocument/2006/relationships/chart" Target="../charts/chart7.xml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svg"/><Relationship Id="rId11" Type="http://schemas.openxmlformats.org/officeDocument/2006/relationships/chart" Target="../charts/chart2.xml"/><Relationship Id="rId5" Type="http://schemas.openxmlformats.org/officeDocument/2006/relationships/image" Target="../media/image11.png"/><Relationship Id="rId15" Type="http://schemas.openxmlformats.org/officeDocument/2006/relationships/chart" Target="../charts/chart6.xml"/><Relationship Id="rId10" Type="http://schemas.openxmlformats.org/officeDocument/2006/relationships/chart" Target="../charts/chart1.xml"/><Relationship Id="rId19" Type="http://schemas.openxmlformats.org/officeDocument/2006/relationships/image" Target="../media/image27.png"/><Relationship Id="rId4" Type="http://schemas.openxmlformats.org/officeDocument/2006/relationships/image" Target="../media/image10.svg"/><Relationship Id="rId9" Type="http://schemas.openxmlformats.org/officeDocument/2006/relationships/image" Target="../media/image25.png"/><Relationship Id="rId1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24C00-0834-4D9D-BD9C-6A96F411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42" y="1162050"/>
            <a:ext cx="11344127" cy="2373073"/>
          </a:xfrm>
        </p:spPr>
        <p:txBody>
          <a:bodyPr/>
          <a:lstStyle/>
          <a:p>
            <a:b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Successfully implementing Low-Emission mobility Zones, with businesses, for businesses </a:t>
            </a:r>
            <a:r>
              <a:rPr lang="fr-FR" sz="28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Prepare and better equip local authorities </a:t>
            </a:r>
            <a:b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for a targeted and proportionate approach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F95B2D-D1AF-495A-894B-C404AB0E6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/>
              <a:t>Plateforme Mobilité en Transition</a:t>
            </a:r>
            <a:endParaRPr lang="fr-FR" sz="1800" dirty="0"/>
          </a:p>
        </p:txBody>
      </p:sp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5542D72-3279-4346-9CB7-5E8D5D6C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8" y="6400422"/>
            <a:ext cx="1056164" cy="29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FD5B6-39AD-8645-C5FF-6087BE84D37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408283" y="415861"/>
            <a:ext cx="9324748" cy="361950"/>
          </a:xfrm>
        </p:spPr>
        <p:txBody>
          <a:bodyPr/>
          <a:lstStyle/>
          <a:p>
            <a:r>
              <a:rPr lang="en-US" sz="2000" dirty="0"/>
              <a:t>Differentiate, target, and size or condition support proposals by sector of activity</a:t>
            </a:r>
          </a:p>
          <a:p>
            <a:r>
              <a:rPr lang="en-US" sz="1600" dirty="0"/>
              <a:t>Example : companies and craftsmen of the building industry in Strasbourg</a:t>
            </a:r>
            <a:endParaRPr lang="fr-FR" sz="1600" dirty="0"/>
          </a:p>
          <a:p>
            <a:endParaRPr lang="fr-FR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DA676E-4C57-A78E-65D6-6102D21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AE5A60AB-042A-4179-3E44-730B58F8C17A}"/>
              </a:ext>
            </a:extLst>
          </p:cNvPr>
          <p:cNvSpPr/>
          <p:nvPr/>
        </p:nvSpPr>
        <p:spPr>
          <a:xfrm>
            <a:off x="-1" y="1970257"/>
            <a:ext cx="1215895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(1-5 v)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15E885B-3495-1BE4-6F50-B3F2AA37375C}"/>
              </a:ext>
            </a:extLst>
          </p:cNvPr>
          <p:cNvSpPr txBox="1"/>
          <p:nvPr/>
        </p:nvSpPr>
        <p:spPr>
          <a:xfrm>
            <a:off x="-48039" y="1474105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Taille des flottes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EF4568-FA09-C6BE-90FE-54CD9E7525A2}"/>
              </a:ext>
            </a:extLst>
          </p:cNvPr>
          <p:cNvSpPr txBox="1"/>
          <p:nvPr/>
        </p:nvSpPr>
        <p:spPr>
          <a:xfrm>
            <a:off x="61566" y="970478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Secteur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d’activité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1D83EA6-8671-24AE-02F9-0847582C325E}"/>
              </a:ext>
            </a:extLst>
          </p:cNvPr>
          <p:cNvSpPr/>
          <p:nvPr/>
        </p:nvSpPr>
        <p:spPr>
          <a:xfrm>
            <a:off x="0" y="2999987"/>
            <a:ext cx="1218127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Moyennes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(6-20 v)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4CD5711B-EA2E-AE70-5E10-730870D9F575}"/>
              </a:ext>
            </a:extLst>
          </p:cNvPr>
          <p:cNvSpPr/>
          <p:nvPr/>
        </p:nvSpPr>
        <p:spPr>
          <a:xfrm>
            <a:off x="6616" y="4035603"/>
            <a:ext cx="121257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(21-100 v)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D0AF1C63-0996-3074-C99D-421D280BE367}"/>
              </a:ext>
            </a:extLst>
          </p:cNvPr>
          <p:cNvSpPr/>
          <p:nvPr/>
        </p:nvSpPr>
        <p:spPr>
          <a:xfrm>
            <a:off x="6617" y="5065333"/>
            <a:ext cx="1212572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Très grosses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(&gt; 100 v)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7C56F80A-8D1F-607D-4FC3-D234E39CD9F8}"/>
              </a:ext>
            </a:extLst>
          </p:cNvPr>
          <p:cNvSpPr/>
          <p:nvPr/>
        </p:nvSpPr>
        <p:spPr>
          <a:xfrm>
            <a:off x="1333778" y="1981918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D5B103DA-2E84-74A5-2AA1-2C29D8FB64BC}"/>
              </a:ext>
            </a:extLst>
          </p:cNvPr>
          <p:cNvSpPr/>
          <p:nvPr/>
        </p:nvSpPr>
        <p:spPr>
          <a:xfrm>
            <a:off x="1333778" y="970478"/>
            <a:ext cx="1369152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BTP</a:t>
            </a:r>
            <a:r>
              <a:rPr lang="fr-FR" sz="1200" dirty="0">
                <a:solidFill>
                  <a:srgbClr val="FFFFFF"/>
                </a:solidFill>
              </a:rPr>
              <a:t> </a:t>
            </a:r>
            <a:r>
              <a:rPr lang="fr-FR" sz="1100" dirty="0">
                <a:solidFill>
                  <a:srgbClr val="FFFFFF"/>
                </a:solidFill>
              </a:rPr>
              <a:t>(entreprises et artisans)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A624367-6304-7E6A-E1BB-739ED540C34E}"/>
              </a:ext>
            </a:extLst>
          </p:cNvPr>
          <p:cNvSpPr txBox="1"/>
          <p:nvPr/>
        </p:nvSpPr>
        <p:spPr>
          <a:xfrm>
            <a:off x="1560717" y="1422286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6 492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1 804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2" name="Graphique 51" descr="Livraison contour">
            <a:extLst>
              <a:ext uri="{FF2B5EF4-FFF2-40B4-BE49-F238E27FC236}">
                <a16:creationId xmlns:a16="http://schemas.microsoft.com/office/drawing/2014/main" id="{4FCF6F5D-7F4F-291B-01D6-8249B0CE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6053" y="1427239"/>
            <a:ext cx="222849" cy="199099"/>
          </a:xfrm>
          <a:prstGeom prst="rect">
            <a:avLst/>
          </a:prstGeom>
        </p:spPr>
      </p:pic>
      <p:pic>
        <p:nvPicPr>
          <p:cNvPr id="53" name="Graphique 52" descr="Bâtiment contour">
            <a:extLst>
              <a:ext uri="{FF2B5EF4-FFF2-40B4-BE49-F238E27FC236}">
                <a16:creationId xmlns:a16="http://schemas.microsoft.com/office/drawing/2014/main" id="{C56C8DDB-06C9-FEFA-098C-F01B56A53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6871" y="1610550"/>
            <a:ext cx="199099" cy="199099"/>
          </a:xfrm>
          <a:prstGeom prst="rect">
            <a:avLst/>
          </a:prstGeom>
        </p:spPr>
      </p:pic>
      <p:pic>
        <p:nvPicPr>
          <p:cNvPr id="54" name="Graphique 53" descr="Livraison contour">
            <a:extLst>
              <a:ext uri="{FF2B5EF4-FFF2-40B4-BE49-F238E27FC236}">
                <a16:creationId xmlns:a16="http://schemas.microsoft.com/office/drawing/2014/main" id="{4EB3079C-D842-5091-016C-007EE8C4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2466952"/>
            <a:ext cx="222849" cy="199099"/>
          </a:xfrm>
          <a:prstGeom prst="rect">
            <a:avLst/>
          </a:prstGeom>
        </p:spPr>
      </p:pic>
      <p:pic>
        <p:nvPicPr>
          <p:cNvPr id="55" name="Graphique 54" descr="Bâtiment contour">
            <a:extLst>
              <a:ext uri="{FF2B5EF4-FFF2-40B4-BE49-F238E27FC236}">
                <a16:creationId xmlns:a16="http://schemas.microsoft.com/office/drawing/2014/main" id="{C55EC7C6-ED65-B335-6641-E739623D4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2650263"/>
            <a:ext cx="199099" cy="199099"/>
          </a:xfrm>
          <a:prstGeom prst="rect">
            <a:avLst/>
          </a:prstGeom>
        </p:spPr>
      </p:pic>
      <p:pic>
        <p:nvPicPr>
          <p:cNvPr id="56" name="Graphique 55" descr="Livraison contour">
            <a:extLst>
              <a:ext uri="{FF2B5EF4-FFF2-40B4-BE49-F238E27FC236}">
                <a16:creationId xmlns:a16="http://schemas.microsoft.com/office/drawing/2014/main" id="{47E84B03-7B47-F863-26C2-56570193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3500453"/>
            <a:ext cx="222849" cy="199099"/>
          </a:xfrm>
          <a:prstGeom prst="rect">
            <a:avLst/>
          </a:prstGeom>
        </p:spPr>
      </p:pic>
      <p:pic>
        <p:nvPicPr>
          <p:cNvPr id="57" name="Graphique 56" descr="Bâtiment contour">
            <a:extLst>
              <a:ext uri="{FF2B5EF4-FFF2-40B4-BE49-F238E27FC236}">
                <a16:creationId xmlns:a16="http://schemas.microsoft.com/office/drawing/2014/main" id="{CD8387B9-FFAB-7019-F2B7-36EA5BD03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3683764"/>
            <a:ext cx="199099" cy="199099"/>
          </a:xfrm>
          <a:prstGeom prst="rect">
            <a:avLst/>
          </a:prstGeom>
        </p:spPr>
      </p:pic>
      <p:pic>
        <p:nvPicPr>
          <p:cNvPr id="58" name="Graphique 57" descr="Livraison contour">
            <a:extLst>
              <a:ext uri="{FF2B5EF4-FFF2-40B4-BE49-F238E27FC236}">
                <a16:creationId xmlns:a16="http://schemas.microsoft.com/office/drawing/2014/main" id="{37E6A752-F435-9D46-0FCE-028110B70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4536069"/>
            <a:ext cx="222849" cy="199099"/>
          </a:xfrm>
          <a:prstGeom prst="rect">
            <a:avLst/>
          </a:prstGeom>
        </p:spPr>
      </p:pic>
      <p:pic>
        <p:nvPicPr>
          <p:cNvPr id="59" name="Graphique 58" descr="Bâtiment contour">
            <a:extLst>
              <a:ext uri="{FF2B5EF4-FFF2-40B4-BE49-F238E27FC236}">
                <a16:creationId xmlns:a16="http://schemas.microsoft.com/office/drawing/2014/main" id="{191A93B8-4B89-2AC8-FBAD-8E25EFE29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4719380"/>
            <a:ext cx="199099" cy="199099"/>
          </a:xfrm>
          <a:prstGeom prst="rect">
            <a:avLst/>
          </a:prstGeom>
        </p:spPr>
      </p:pic>
      <p:pic>
        <p:nvPicPr>
          <p:cNvPr id="60" name="Graphique 59" descr="Livraison contour">
            <a:extLst>
              <a:ext uri="{FF2B5EF4-FFF2-40B4-BE49-F238E27FC236}">
                <a16:creationId xmlns:a16="http://schemas.microsoft.com/office/drawing/2014/main" id="{7286BE60-BC6F-BF61-61A6-5429213CB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5537094"/>
            <a:ext cx="222849" cy="199099"/>
          </a:xfrm>
          <a:prstGeom prst="rect">
            <a:avLst/>
          </a:prstGeom>
        </p:spPr>
      </p:pic>
      <p:pic>
        <p:nvPicPr>
          <p:cNvPr id="61" name="Graphique 60" descr="Bâtiment contour">
            <a:extLst>
              <a:ext uri="{FF2B5EF4-FFF2-40B4-BE49-F238E27FC236}">
                <a16:creationId xmlns:a16="http://schemas.microsoft.com/office/drawing/2014/main" id="{F7CCF9D2-6C19-3BC6-565C-5D35EFBF1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5720405"/>
            <a:ext cx="199099" cy="199099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5BACDC1D-BFA1-EDC4-EB6B-0BDED955858B}"/>
              </a:ext>
            </a:extLst>
          </p:cNvPr>
          <p:cNvSpPr txBox="1"/>
          <p:nvPr/>
        </p:nvSpPr>
        <p:spPr>
          <a:xfrm>
            <a:off x="1295319" y="1976962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2 759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1 524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Graphique 62" descr="Livraison contour">
            <a:extLst>
              <a:ext uri="{FF2B5EF4-FFF2-40B4-BE49-F238E27FC236}">
                <a16:creationId xmlns:a16="http://schemas.microsoft.com/office/drawing/2014/main" id="{C992DB4F-03B7-6428-2A0C-5BD06CAE1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0655" y="1981915"/>
            <a:ext cx="222849" cy="199099"/>
          </a:xfrm>
          <a:prstGeom prst="rect">
            <a:avLst/>
          </a:prstGeom>
        </p:spPr>
      </p:pic>
      <p:pic>
        <p:nvPicPr>
          <p:cNvPr id="64" name="Graphique 63" descr="Bâtiment contour">
            <a:extLst>
              <a:ext uri="{FF2B5EF4-FFF2-40B4-BE49-F238E27FC236}">
                <a16:creationId xmlns:a16="http://schemas.microsoft.com/office/drawing/2014/main" id="{01661EDF-E893-176A-29CE-94E82A499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1473" y="2165226"/>
            <a:ext cx="199099" cy="199099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0CA4E96C-0767-2D30-2B7B-9145D6376A48}"/>
              </a:ext>
            </a:extLst>
          </p:cNvPr>
          <p:cNvGrpSpPr/>
          <p:nvPr/>
        </p:nvGrpSpPr>
        <p:grpSpPr>
          <a:xfrm>
            <a:off x="1972492" y="2025719"/>
            <a:ext cx="833133" cy="810565"/>
            <a:chOff x="2352895" y="2376342"/>
            <a:chExt cx="833133" cy="810565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05E1F8A2-6B95-3CD3-5F0E-1A052080FD5E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A63D990-4BC9-15D0-8842-05D996BD57F5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6AEFFC-024E-8CE8-D388-C29E7682A11A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8F07EEF-00BD-3D09-34FC-0B63726CBE4F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438A6AF-0D58-02E3-DEDF-F1E48078C95A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02ED72B-EE22-4755-0E09-6EFC984E5620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BB138CC-98EA-F852-3690-C3110F6A2A54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E95755B-30D9-97BC-8DBD-816ED907CE52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95EBFA-08BE-C3EB-1AD7-6D20D480BBDE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8734B0-B772-5C7E-BD7A-67F988867520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47A5A0A3-CCDD-41E5-08E4-EF866633AAE3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17AFF8D4-E897-2B3A-CA6C-0D7BB7869112}"/>
                </a:ext>
              </a:extLst>
            </p:cNvPr>
            <p:cNvCxnSpPr>
              <a:cxnSpLocks/>
              <a:stCxn id="71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ACAE480-699B-0E98-B8A7-1C9CF9199840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70" name="Graphique 69" descr="Batterie en charge avec un remplissage uni">
              <a:extLst>
                <a:ext uri="{FF2B5EF4-FFF2-40B4-BE49-F238E27FC236}">
                  <a16:creationId xmlns:a16="http://schemas.microsoft.com/office/drawing/2014/main" id="{2A82C48A-AE49-66FE-8A74-48A6310ED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27ACAB49-BD70-7AF9-895B-CF6C3433889C}"/>
              </a:ext>
            </a:extLst>
          </p:cNvPr>
          <p:cNvSpPr/>
          <p:nvPr/>
        </p:nvSpPr>
        <p:spPr>
          <a:xfrm>
            <a:off x="1320088" y="3015961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9F0BD29-0FB1-3E71-2BD3-D56A2502741C}"/>
              </a:ext>
            </a:extLst>
          </p:cNvPr>
          <p:cNvSpPr txBox="1"/>
          <p:nvPr/>
        </p:nvSpPr>
        <p:spPr>
          <a:xfrm>
            <a:off x="1281629" y="3011005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1 924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2" name="Graphique 81" descr="Livraison contour">
            <a:extLst>
              <a:ext uri="{FF2B5EF4-FFF2-40B4-BE49-F238E27FC236}">
                <a16:creationId xmlns:a16="http://schemas.microsoft.com/office/drawing/2014/main" id="{D8B55B70-2773-AE40-31F4-DBA8E42A1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6965" y="3015958"/>
            <a:ext cx="222849" cy="199099"/>
          </a:xfrm>
          <a:prstGeom prst="rect">
            <a:avLst/>
          </a:prstGeom>
        </p:spPr>
      </p:pic>
      <p:pic>
        <p:nvPicPr>
          <p:cNvPr id="83" name="Graphique 82" descr="Bâtiment contour">
            <a:extLst>
              <a:ext uri="{FF2B5EF4-FFF2-40B4-BE49-F238E27FC236}">
                <a16:creationId xmlns:a16="http://schemas.microsoft.com/office/drawing/2014/main" id="{764BB059-2E61-9B7B-25FB-0D245CD65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7783" y="3199269"/>
            <a:ext cx="199099" cy="199099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82DB2196-8CCC-524A-D359-B75828B229E4}"/>
              </a:ext>
            </a:extLst>
          </p:cNvPr>
          <p:cNvGrpSpPr/>
          <p:nvPr/>
        </p:nvGrpSpPr>
        <p:grpSpPr>
          <a:xfrm>
            <a:off x="1958802" y="3059762"/>
            <a:ext cx="833133" cy="810565"/>
            <a:chOff x="2352895" y="2376342"/>
            <a:chExt cx="833133" cy="810565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CCC72485-8E69-0503-2AD0-93F4A33FE8A0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1BBDF0-0493-4693-8E45-D52D18FB0919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D2D4099-30A6-39F6-C819-0716FA576230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F5126DE-CE42-66FD-2797-C007295E2B59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2920839-54B3-DFBE-D6EF-C464B1B0EF92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D8A2D38-63A7-97EA-551F-E30BB202883C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CE94BFA-A220-4C3E-0512-DC6B7348817C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A51878E-C254-A57A-E7F2-C0DB50665819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20D0C74-2630-9EA5-2928-56328BDF8476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004DB1-46C7-F653-8EE8-7337445C4F12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AD5E8D5D-1625-0DF9-0302-E5CAC44C4B8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E15C291E-62A8-A251-C7D9-C2394E941AC3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CF4A0B6E-731E-39BD-4D42-E999EB029BDF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89" name="Graphique 88" descr="Batterie en charge avec un remplissage uni">
              <a:extLst>
                <a:ext uri="{FF2B5EF4-FFF2-40B4-BE49-F238E27FC236}">
                  <a16:creationId xmlns:a16="http://schemas.microsoft.com/office/drawing/2014/main" id="{45B3C4A6-4022-71F1-6CEF-3F93A61CD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99" name="Rectangle : coins arrondis 98">
            <a:extLst>
              <a:ext uri="{FF2B5EF4-FFF2-40B4-BE49-F238E27FC236}">
                <a16:creationId xmlns:a16="http://schemas.microsoft.com/office/drawing/2014/main" id="{F77EEF4A-4A46-3682-5DA3-23B8A749F2B6}"/>
              </a:ext>
            </a:extLst>
          </p:cNvPr>
          <p:cNvSpPr/>
          <p:nvPr/>
        </p:nvSpPr>
        <p:spPr>
          <a:xfrm>
            <a:off x="1333778" y="4048354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ED91DE51-81EF-E092-644D-AF79EF89FBD3}"/>
              </a:ext>
            </a:extLst>
          </p:cNvPr>
          <p:cNvSpPr txBox="1"/>
          <p:nvPr/>
        </p:nvSpPr>
        <p:spPr>
          <a:xfrm>
            <a:off x="1297873" y="4043398"/>
            <a:ext cx="517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1 168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Graphique 100" descr="Livraison contour">
            <a:extLst>
              <a:ext uri="{FF2B5EF4-FFF2-40B4-BE49-F238E27FC236}">
                <a16:creationId xmlns:a16="http://schemas.microsoft.com/office/drawing/2014/main" id="{8F277B6E-52F9-4518-EF41-AF3458FE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0655" y="4048351"/>
            <a:ext cx="222849" cy="199099"/>
          </a:xfrm>
          <a:prstGeom prst="rect">
            <a:avLst/>
          </a:prstGeom>
        </p:spPr>
      </p:pic>
      <p:pic>
        <p:nvPicPr>
          <p:cNvPr id="102" name="Graphique 101" descr="Bâtiment contour">
            <a:extLst>
              <a:ext uri="{FF2B5EF4-FFF2-40B4-BE49-F238E27FC236}">
                <a16:creationId xmlns:a16="http://schemas.microsoft.com/office/drawing/2014/main" id="{F535CEE0-A828-A6AE-EA23-37E3CA2E0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1473" y="4231662"/>
            <a:ext cx="199099" cy="199099"/>
          </a:xfrm>
          <a:prstGeom prst="rect">
            <a:avLst/>
          </a:prstGeom>
        </p:spPr>
      </p:pic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5AB87FB2-4323-E269-CE6E-2F94A58D469F}"/>
              </a:ext>
            </a:extLst>
          </p:cNvPr>
          <p:cNvGrpSpPr/>
          <p:nvPr/>
        </p:nvGrpSpPr>
        <p:grpSpPr>
          <a:xfrm>
            <a:off x="1972492" y="4092155"/>
            <a:ext cx="833133" cy="810565"/>
            <a:chOff x="2352895" y="2376342"/>
            <a:chExt cx="833133" cy="810565"/>
          </a:xfrm>
        </p:grpSpPr>
        <p:grpSp>
          <p:nvGrpSpPr>
            <p:cNvPr id="104" name="Groupe 103">
              <a:extLst>
                <a:ext uri="{FF2B5EF4-FFF2-40B4-BE49-F238E27FC236}">
                  <a16:creationId xmlns:a16="http://schemas.microsoft.com/office/drawing/2014/main" id="{810C8930-8874-4CE8-C95C-5E9CEEFE6CC7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691ED16-D5EB-3565-8108-A98035CFC108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45A95C1-F5B0-94CC-ABAE-26E677890E7D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77F5A44-A133-A72B-B0C8-9F1735D8C856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B7B4CE2-9E9C-028D-78CD-20655572A57F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67E9108-CC20-E53A-42C7-3816B837ACF1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9E98C89-EA12-BF15-63B0-EFED155D84B2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645AD89-F2FC-0912-8E5A-42AA17D5109F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1D977B6-B59B-5BA8-70E4-6C31824137A5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5C7B2CC-96FD-8C57-4D85-4DAE7FA9A1F8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05" name="Connecteur droit avec flèche 104">
              <a:extLst>
                <a:ext uri="{FF2B5EF4-FFF2-40B4-BE49-F238E27FC236}">
                  <a16:creationId xmlns:a16="http://schemas.microsoft.com/office/drawing/2014/main" id="{0E275DDD-FAE5-C085-BF9C-5FB1EF7A9C5E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A47C4BFA-713E-22B1-26AF-30BFD213A588}"/>
                </a:ext>
              </a:extLst>
            </p:cNvPr>
            <p:cNvCxnSpPr>
              <a:cxnSpLocks/>
              <a:stCxn id="109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C1ED605C-49CD-3722-06C0-AE3E003B52A0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08" name="Graphique 107" descr="Batterie en charge avec un remplissage uni">
              <a:extLst>
                <a:ext uri="{FF2B5EF4-FFF2-40B4-BE49-F238E27FC236}">
                  <a16:creationId xmlns:a16="http://schemas.microsoft.com/office/drawing/2014/main" id="{11DC17D9-7F6A-EE69-EF0E-E0D8F8A5E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18" name="Rectangle : coins arrondis 117">
            <a:extLst>
              <a:ext uri="{FF2B5EF4-FFF2-40B4-BE49-F238E27FC236}">
                <a16:creationId xmlns:a16="http://schemas.microsoft.com/office/drawing/2014/main" id="{FB8ADF31-965C-DCEC-FCB2-259B4ECEC9A3}"/>
              </a:ext>
            </a:extLst>
          </p:cNvPr>
          <p:cNvSpPr/>
          <p:nvPr/>
        </p:nvSpPr>
        <p:spPr>
          <a:xfrm>
            <a:off x="1320088" y="5082397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04FE39B2-B49F-23FE-2AFE-DC4211A4FF36}"/>
              </a:ext>
            </a:extLst>
          </p:cNvPr>
          <p:cNvSpPr txBox="1"/>
          <p:nvPr/>
        </p:nvSpPr>
        <p:spPr>
          <a:xfrm>
            <a:off x="1371695" y="5077441"/>
            <a:ext cx="4303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Graphique 119" descr="Livraison contour">
            <a:extLst>
              <a:ext uri="{FF2B5EF4-FFF2-40B4-BE49-F238E27FC236}">
                <a16:creationId xmlns:a16="http://schemas.microsoft.com/office/drawing/2014/main" id="{53373269-1A18-FB5D-8AC7-81834F852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6965" y="5082394"/>
            <a:ext cx="222849" cy="199099"/>
          </a:xfrm>
          <a:prstGeom prst="rect">
            <a:avLst/>
          </a:prstGeom>
        </p:spPr>
      </p:pic>
      <p:pic>
        <p:nvPicPr>
          <p:cNvPr id="121" name="Graphique 120" descr="Bâtiment contour">
            <a:extLst>
              <a:ext uri="{FF2B5EF4-FFF2-40B4-BE49-F238E27FC236}">
                <a16:creationId xmlns:a16="http://schemas.microsoft.com/office/drawing/2014/main" id="{9E615BBB-50C1-8174-B9F2-CFAEEF530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7783" y="5265705"/>
            <a:ext cx="199099" cy="199099"/>
          </a:xfrm>
          <a:prstGeom prst="rect">
            <a:avLst/>
          </a:prstGeom>
        </p:spPr>
      </p:pic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35E8AE07-DF78-34C9-F61D-78632E845450}"/>
              </a:ext>
            </a:extLst>
          </p:cNvPr>
          <p:cNvGrpSpPr/>
          <p:nvPr/>
        </p:nvGrpSpPr>
        <p:grpSpPr>
          <a:xfrm>
            <a:off x="1958802" y="5126198"/>
            <a:ext cx="833133" cy="810565"/>
            <a:chOff x="2352895" y="2376342"/>
            <a:chExt cx="833133" cy="810565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A972CE-5FA7-C21D-3FA2-4D2ED5D97642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514B2A9-33EA-00E0-1FC3-EFE1BBB9B137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4FE2163-0E89-1404-7EBF-155271A500BB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3B80736-9385-A8DE-81B6-FF1A2A167D7D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8510FA3-BF21-03AB-7779-7A92D5C059D3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0BED37D-606F-D106-DB9F-B08E7240C2E0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E6ED89B-77A5-6A47-9D4E-4C5E556ABD03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6DE8B92-C558-3A9C-AF07-5D1B97896935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D441CB7-D7DF-4515-3556-6E55234D4D59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72833D5-9CB9-8A23-48DD-A9241FDCF4B3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id="{91D9DFD7-1DDD-E2ED-3500-5F78E209AE6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>
              <a:extLst>
                <a:ext uri="{FF2B5EF4-FFF2-40B4-BE49-F238E27FC236}">
                  <a16:creationId xmlns:a16="http://schemas.microsoft.com/office/drawing/2014/main" id="{E24AD5A9-3308-DC25-C6F9-FFFEB608060C}"/>
                </a:ext>
              </a:extLst>
            </p:cNvPr>
            <p:cNvCxnSpPr>
              <a:cxnSpLocks/>
              <a:stCxn id="128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03085291-A8A0-19CB-1F80-1DEC87049342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27" name="Graphique 126" descr="Batterie en charge avec un remplissage uni">
              <a:extLst>
                <a:ext uri="{FF2B5EF4-FFF2-40B4-BE49-F238E27FC236}">
                  <a16:creationId xmlns:a16="http://schemas.microsoft.com/office/drawing/2014/main" id="{F8D99B23-27DD-0557-FEDD-AAD1D6D66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37" name="Ellipse 136">
            <a:extLst>
              <a:ext uri="{FF2B5EF4-FFF2-40B4-BE49-F238E27FC236}">
                <a16:creationId xmlns:a16="http://schemas.microsoft.com/office/drawing/2014/main" id="{A25801EF-DB7F-1D10-F697-87EED0657660}"/>
              </a:ext>
            </a:extLst>
          </p:cNvPr>
          <p:cNvSpPr/>
          <p:nvPr/>
        </p:nvSpPr>
        <p:spPr>
          <a:xfrm>
            <a:off x="2043488" y="2409402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0EF39645-9796-6948-DA2B-7FE440F2221D}"/>
              </a:ext>
            </a:extLst>
          </p:cNvPr>
          <p:cNvSpPr/>
          <p:nvPr/>
        </p:nvSpPr>
        <p:spPr>
          <a:xfrm>
            <a:off x="2038526" y="3599466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8ED1D4EB-DB2D-E4F3-C590-FE24DC5DA9D5}"/>
              </a:ext>
            </a:extLst>
          </p:cNvPr>
          <p:cNvSpPr/>
          <p:nvPr/>
        </p:nvSpPr>
        <p:spPr>
          <a:xfrm>
            <a:off x="2189063" y="4635980"/>
            <a:ext cx="167005" cy="17697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438191B7-C75F-0114-AC61-42B789BE414E}"/>
              </a:ext>
            </a:extLst>
          </p:cNvPr>
          <p:cNvSpPr/>
          <p:nvPr/>
        </p:nvSpPr>
        <p:spPr>
          <a:xfrm>
            <a:off x="2045445" y="5651615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77E6F3C1-E89A-1989-03E0-11683EE78FDA}"/>
              </a:ext>
            </a:extLst>
          </p:cNvPr>
          <p:cNvSpPr txBox="1"/>
          <p:nvPr/>
        </p:nvSpPr>
        <p:spPr>
          <a:xfrm>
            <a:off x="207758" y="2450607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5 196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9027E7AD-DAB9-B874-9AF7-67507B2821CD}"/>
              </a:ext>
            </a:extLst>
          </p:cNvPr>
          <p:cNvSpPr txBox="1"/>
          <p:nvPr/>
        </p:nvSpPr>
        <p:spPr>
          <a:xfrm>
            <a:off x="207758" y="3484108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6 118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845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E77574B3-8A81-1649-72E0-52BD6558DC0C}"/>
              </a:ext>
            </a:extLst>
          </p:cNvPr>
          <p:cNvSpPr txBox="1"/>
          <p:nvPr/>
        </p:nvSpPr>
        <p:spPr>
          <a:xfrm>
            <a:off x="207758" y="4519724"/>
            <a:ext cx="520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4 712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95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89A1D9DE-EB6F-8416-3424-58E59170BEE1}"/>
              </a:ext>
            </a:extLst>
          </p:cNvPr>
          <p:cNvSpPr txBox="1"/>
          <p:nvPr/>
        </p:nvSpPr>
        <p:spPr>
          <a:xfrm>
            <a:off x="207758" y="5520749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5 722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C595D38E-CCF2-19DE-4742-F6E9F733F352}"/>
              </a:ext>
            </a:extLst>
          </p:cNvPr>
          <p:cNvSpPr/>
          <p:nvPr/>
        </p:nvSpPr>
        <p:spPr>
          <a:xfrm>
            <a:off x="1322359" y="2312879"/>
            <a:ext cx="576000" cy="57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0B0ABAA1-3A99-1220-96BE-511839E7C6B0}"/>
              </a:ext>
            </a:extLst>
          </p:cNvPr>
          <p:cNvSpPr txBox="1"/>
          <p:nvPr/>
        </p:nvSpPr>
        <p:spPr>
          <a:xfrm>
            <a:off x="1412843" y="2465932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9%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39969CB6-B25A-3CC4-8D6A-B0B3E945C275}"/>
              </a:ext>
            </a:extLst>
          </p:cNvPr>
          <p:cNvSpPr/>
          <p:nvPr/>
        </p:nvSpPr>
        <p:spPr>
          <a:xfrm>
            <a:off x="1366542" y="3402714"/>
            <a:ext cx="504000" cy="50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79AC0358-2BA0-5CA9-1790-691C62218DD0}"/>
              </a:ext>
            </a:extLst>
          </p:cNvPr>
          <p:cNvSpPr/>
          <p:nvPr/>
        </p:nvSpPr>
        <p:spPr>
          <a:xfrm>
            <a:off x="1362717" y="4534140"/>
            <a:ext cx="396000" cy="39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2847C3A6-FE2D-4F86-540F-881CB7409A72}"/>
              </a:ext>
            </a:extLst>
          </p:cNvPr>
          <p:cNvSpPr>
            <a:spLocks/>
          </p:cNvSpPr>
          <p:nvPr/>
        </p:nvSpPr>
        <p:spPr>
          <a:xfrm>
            <a:off x="1355749" y="5643165"/>
            <a:ext cx="288000" cy="28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F9317594-10F6-0311-4B7A-17FD717C288B}"/>
              </a:ext>
            </a:extLst>
          </p:cNvPr>
          <p:cNvSpPr txBox="1"/>
          <p:nvPr/>
        </p:nvSpPr>
        <p:spPr>
          <a:xfrm>
            <a:off x="1417916" y="3500234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7%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BCEEC440-FAD8-E769-68E2-78D5AA660DEB}"/>
              </a:ext>
            </a:extLst>
          </p:cNvPr>
          <p:cNvSpPr txBox="1"/>
          <p:nvPr/>
        </p:nvSpPr>
        <p:spPr>
          <a:xfrm>
            <a:off x="1350819" y="458431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07D28747-8A3D-AD0F-4903-22647E25C755}"/>
              </a:ext>
            </a:extLst>
          </p:cNvPr>
          <p:cNvSpPr txBox="1"/>
          <p:nvPr/>
        </p:nvSpPr>
        <p:spPr>
          <a:xfrm>
            <a:off x="1299714" y="5628183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2%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CCC2D34-64A1-5F74-1E69-0D97C0C10AA4}"/>
              </a:ext>
            </a:extLst>
          </p:cNvPr>
          <p:cNvSpPr/>
          <p:nvPr/>
        </p:nvSpPr>
        <p:spPr>
          <a:xfrm>
            <a:off x="2891896" y="972954"/>
            <a:ext cx="4412671" cy="5054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Synthèse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BTP représente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30% des entreprises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l’Eurométropole,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22% des véhicules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professionnels ; beaucoup d’artisans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Kilométrage raisonnable en moyenne mais aléatoire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possibilité de chantiers éloignés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 de matériel et de matériaux lourds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qui limitent l’autonomie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capacités de financement faibles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véhicules des petites entreprises sont souvent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âgés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(&gt; 8 ans en moyenne) et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polluants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(40% Crit’Air 3 et plus, contre 27% en moyenne)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noter : ce secteur est très représenté autour de la ZFE (31% des véhicules)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 secteur du BTP est particulièrement fragile vis-à-vis de l’électrification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7C180FE7-4AB0-F9D8-344E-55EE0CC83595}"/>
              </a:ext>
            </a:extLst>
          </p:cNvPr>
          <p:cNvSpPr/>
          <p:nvPr/>
        </p:nvSpPr>
        <p:spPr>
          <a:xfrm>
            <a:off x="7635691" y="976514"/>
            <a:ext cx="4412671" cy="5054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Préconisations (exemples)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Mettre en place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 bornes de recharge rapide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bien réparties sur le territoire, avec un accès prioritaire ou réservé pour les professionnels et/ou un tarif préférentiel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Proposer aux entreprises une aide financière pour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l’équipement en bornes de recharge rapide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16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78F380-6963-C919-5E75-4D7043AB6360}"/>
              </a:ext>
            </a:extLst>
          </p:cNvPr>
          <p:cNvSpPr/>
          <p:nvPr/>
        </p:nvSpPr>
        <p:spPr>
          <a:xfrm>
            <a:off x="4497370" y="882868"/>
            <a:ext cx="7694630" cy="597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3194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Exemple de Strasbourg</a:t>
            </a:r>
          </a:p>
          <a:p>
            <a:pPr marL="0" marR="3194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premières étapes du planning (interdiction des Crit ’Air 5, 4, puis 3), sont dans la continuité de l’évolution récente du parc.  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-&gt; Ces étapes sont réalistes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revanche, l’interdiction des Crit’Air 2 en 2028 nécessite un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doublement du rythme de renouvellement du parc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25 000 véhicules sont à renouveler en 6 ans, au lieu de 13,6 ans en renouvellement naturel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FD5B6-39AD-8645-C5FF-6087BE84D37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373023" y="272169"/>
            <a:ext cx="9324748" cy="361950"/>
          </a:xfrm>
        </p:spPr>
        <p:txBody>
          <a:bodyPr/>
          <a:lstStyle/>
          <a:p>
            <a:r>
              <a:rPr lang="en-US" dirty="0" err="1"/>
              <a:t>Analysing</a:t>
            </a:r>
            <a:r>
              <a:rPr lang="en-US" dirty="0"/>
              <a:t> the coherence between fleet evolution and ZFE-m planning</a:t>
            </a:r>
            <a:endParaRPr lang="fr-FR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DA676E-4C57-A78E-65D6-6102D21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3" y="6511173"/>
            <a:ext cx="1056164" cy="29680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7FCE606-0DBF-4E96-35E1-B35D42BE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202" y="2797895"/>
            <a:ext cx="5455926" cy="406010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2055FD0-630F-284C-88C4-1B8EC9654F7A}"/>
              </a:ext>
            </a:extLst>
          </p:cNvPr>
          <p:cNvSpPr txBox="1"/>
          <p:nvPr/>
        </p:nvSpPr>
        <p:spPr>
          <a:xfrm>
            <a:off x="49474" y="1534510"/>
            <a:ext cx="4259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 and put in perspective the implementation schedule with the flow of new stock renewal flows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 the efforts required by stage of the implementation process and therefore the need for support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AD224D-0BC7-8912-167B-778078727ACE}"/>
              </a:ext>
            </a:extLst>
          </p:cNvPr>
          <p:cNvSpPr txBox="1"/>
          <p:nvPr/>
        </p:nvSpPr>
        <p:spPr>
          <a:xfrm>
            <a:off x="4497370" y="2725944"/>
            <a:ext cx="23174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</a:rPr>
              <a:t>-&gt; Cette étape nécessitera un accompagnement fort et des aides adaptées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5905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73BC32-5EE5-B523-B496-2654AC1D8628}"/>
              </a:ext>
            </a:extLst>
          </p:cNvPr>
          <p:cNvSpPr/>
          <p:nvPr/>
        </p:nvSpPr>
        <p:spPr>
          <a:xfrm>
            <a:off x="5366563" y="882868"/>
            <a:ext cx="6840000" cy="597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3194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</a:rPr>
              <a:t>Exemple de Strasbourg</a:t>
            </a:r>
          </a:p>
          <a:p>
            <a:pPr marL="0" marR="3194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L’évaluation des émissions de NOx des véhicules professionnels (VUL et VI) montre une division par 7 à l’horizon 2028 (interdiction des Crit’Air 2), malgré les dérogations qui atténuent la baisse.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Nota : ce graphique est construit sur la base des émissions maximales admises par les différentes normes de dépollution (Euro6, 5, …)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Souvent, les émissions réelles ont été nettement supérieures aux émissions autorisées, surtout avant 2018 (cf.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dieselgate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FD5B6-39AD-8645-C5FF-6087BE84D37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177143" y="272169"/>
            <a:ext cx="9520628" cy="351772"/>
          </a:xfrm>
        </p:spPr>
        <p:txBody>
          <a:bodyPr/>
          <a:lstStyle/>
          <a:p>
            <a:r>
              <a:rPr lang="en-US" dirty="0"/>
              <a:t>Estimating the impact of different scenarios on pollutant emissions</a:t>
            </a:r>
            <a:endParaRPr lang="fr-FR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DA676E-4C57-A78E-65D6-6102D21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8692D7-FD31-318E-75FD-A7939B593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434" y="2458260"/>
            <a:ext cx="5371042" cy="25300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E0C05E0-6C0F-E558-65DC-F5359376325C}"/>
              </a:ext>
            </a:extLst>
          </p:cNvPr>
          <p:cNvSpPr txBox="1"/>
          <p:nvPr/>
        </p:nvSpPr>
        <p:spPr>
          <a:xfrm>
            <a:off x="283524" y="1439917"/>
            <a:ext cx="39627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primary objective of the LEZ is to improve air quality by limiting pollutant emissions.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tool evaluates the reduction of these emissions for commercial vehicles, based on the current and projected vehicle fleet, mileage, and unit emissions.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12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4A294B-04D7-54CF-20CF-5EFD5718A5B3}"/>
              </a:ext>
            </a:extLst>
          </p:cNvPr>
          <p:cNvSpPr/>
          <p:nvPr/>
        </p:nvSpPr>
        <p:spPr>
          <a:xfrm>
            <a:off x="5150734" y="882869"/>
            <a:ext cx="7041266" cy="597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 de Strasbourg : hypothèse d’une dérogation temporaire pour les professionnels hors ZFE-m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24 000 VUL et VI sont utilisés par des professionnels à moins de 20 km de la ZFE-m. Certains de ces professionnels (notamment dans le BTP, la logistique courte distance ou les services) travaillent occasionnellement dans la Métropole. Ils seront moins enclins que les professionnels de la Métropole à hâter le renouvellement de leur véhicule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Une dérogation temporaire (23 jours par an, soit 10% du temps) pendant quelques années au-delà de 2028 leur permettrait de pouvoir continuer à travailler ponctuellement dans la Métropole</a:t>
            </a:r>
          </a:p>
          <a:p>
            <a:pPr marL="0" marR="31940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E67381-05B2-F0E4-6A51-C990EC0718D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020995" y="215355"/>
            <a:ext cx="10171005" cy="407240"/>
          </a:xfrm>
        </p:spPr>
        <p:txBody>
          <a:bodyPr/>
          <a:lstStyle/>
          <a:p>
            <a:r>
              <a:rPr lang="en-US" dirty="0"/>
              <a:t>Estimating the impact of pollutant emission exemptions</a:t>
            </a:r>
            <a:endParaRPr lang="fr-FR" dirty="0"/>
          </a:p>
        </p:txBody>
      </p:sp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507CDDF-B291-BE44-522A-BA4839E9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ED5C1C6-081F-1844-25A6-70CB2268BAEF}"/>
              </a:ext>
            </a:extLst>
          </p:cNvPr>
          <p:cNvSpPr txBox="1"/>
          <p:nvPr/>
        </p:nvSpPr>
        <p:spPr>
          <a:xfrm>
            <a:off x="59982" y="1365813"/>
            <a:ext cx="51833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Permanent or temporary exemptions make it possible to manage certain delicate situations.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example, permanent exemptions provide a solution for energy-intensive vehicles (dump trucks, etc.) for which no electric power is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Temporary exemptions can, for example, provide a solution for vehicles based outside the m-FEZ, but needing to enter it from time to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tool allows quantifying the extent of these exemptions and estimating their impact on pollutant emissions.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D4862F5-8E15-90EE-DDE6-F5D23A4A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39" y="4141665"/>
            <a:ext cx="5059323" cy="25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8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5A4D08-35FB-C8C1-344E-DC021F090C55}"/>
              </a:ext>
            </a:extLst>
          </p:cNvPr>
          <p:cNvSpPr/>
          <p:nvPr/>
        </p:nvSpPr>
        <p:spPr>
          <a:xfrm>
            <a:off x="5162308" y="882869"/>
            <a:ext cx="7029689" cy="597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FD5B6-39AD-8645-C5FF-6087BE84D37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373023" y="272169"/>
            <a:ext cx="9324748" cy="361950"/>
          </a:xfrm>
        </p:spPr>
        <p:txBody>
          <a:bodyPr/>
          <a:lstStyle/>
          <a:p>
            <a:r>
              <a:rPr lang="en-US" dirty="0"/>
              <a:t>Evaluate the electrification aid package</a:t>
            </a:r>
            <a:endParaRPr lang="fr-FR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DA676E-4C57-A78E-65D6-6102D21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61A1AD-D3F3-2095-AA50-B8250B830D4E}"/>
              </a:ext>
            </a:extLst>
          </p:cNvPr>
          <p:cNvSpPr txBox="1"/>
          <p:nvPr/>
        </p:nvSpPr>
        <p:spPr>
          <a:xfrm>
            <a:off x="4489342" y="5705468"/>
            <a:ext cx="6259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leau 10">
            <a:extLst>
              <a:ext uri="{FF2B5EF4-FFF2-40B4-BE49-F238E27FC236}">
                <a16:creationId xmlns:a16="http://schemas.microsoft.com/office/drawing/2014/main" id="{711899E6-85F6-42B6-A3E1-C8F38E124B33}"/>
              </a:ext>
            </a:extLst>
          </p:cNvPr>
          <p:cNvGraphicFramePr>
            <a:graphicFrameLocks noGrp="1"/>
          </p:cNvGraphicFramePr>
          <p:nvPr/>
        </p:nvGraphicFramePr>
        <p:xfrm>
          <a:off x="5344404" y="1302505"/>
          <a:ext cx="6665496" cy="5208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191">
                  <a:extLst>
                    <a:ext uri="{9D8B030D-6E8A-4147-A177-3AD203B41FA5}">
                      <a16:colId xmlns:a16="http://schemas.microsoft.com/office/drawing/2014/main" val="4214181920"/>
                    </a:ext>
                  </a:extLst>
                </a:gridCol>
                <a:gridCol w="1282953">
                  <a:extLst>
                    <a:ext uri="{9D8B030D-6E8A-4147-A177-3AD203B41FA5}">
                      <a16:colId xmlns:a16="http://schemas.microsoft.com/office/drawing/2014/main" val="1103545987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3377043252"/>
                    </a:ext>
                  </a:extLst>
                </a:gridCol>
                <a:gridCol w="1098958">
                  <a:extLst>
                    <a:ext uri="{9D8B030D-6E8A-4147-A177-3AD203B41FA5}">
                      <a16:colId xmlns:a16="http://schemas.microsoft.com/office/drawing/2014/main" val="2942391276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val="700399379"/>
                    </a:ext>
                  </a:extLst>
                </a:gridCol>
                <a:gridCol w="768034">
                  <a:extLst>
                    <a:ext uri="{9D8B030D-6E8A-4147-A177-3AD203B41FA5}">
                      <a16:colId xmlns:a16="http://schemas.microsoft.com/office/drawing/2014/main" val="904611242"/>
                    </a:ext>
                  </a:extLst>
                </a:gridCol>
              </a:tblGrid>
              <a:tr h="428913">
                <a:tc>
                  <a:txBody>
                    <a:bodyPr/>
                    <a:lstStyle/>
                    <a:p>
                      <a:r>
                        <a:rPr lang="fr-FR" sz="1100" dirty="0"/>
                        <a:t>Aire géographique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Catégorie de véhicule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Age du véhicule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Quantité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Aide unitaire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Montant total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693470772"/>
                  </a:ext>
                </a:extLst>
              </a:tr>
              <a:tr h="412018">
                <a:tc>
                  <a:txBody>
                    <a:bodyPr/>
                    <a:lstStyle/>
                    <a:p>
                      <a:r>
                        <a:rPr lang="fr-FR" sz="1100" b="1" dirty="0"/>
                        <a:t>Dans la ZFE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VUL &lt; 3,5t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+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3128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6 000 €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18,8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1734942316"/>
                  </a:ext>
                </a:extLst>
              </a:tr>
              <a:tr h="41201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6235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5 000 €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31,2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4093663755"/>
                  </a:ext>
                </a:extLst>
              </a:tr>
              <a:tr h="255227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Poids lourd &gt; 3,5t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+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682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11 000 €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7,5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2727826579"/>
                  </a:ext>
                </a:extLst>
              </a:tr>
              <a:tr h="412018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-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1411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10 000 €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14,1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1011827202"/>
                  </a:ext>
                </a:extLst>
              </a:tr>
              <a:tr h="42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dirty="0"/>
                        <a:t>Dans la Métropole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VUL &lt; 3,5t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+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3750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6 000 €</a:t>
                      </a:r>
                    </a:p>
                    <a:p>
                      <a:pPr algn="ctr"/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22,5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3906258273"/>
                  </a:ext>
                </a:extLst>
              </a:tr>
              <a:tr h="42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-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7612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5 000 €</a:t>
                      </a:r>
                    </a:p>
                    <a:p>
                      <a:pPr algn="ctr"/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38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1957154857"/>
                  </a:ext>
                </a:extLst>
              </a:tr>
              <a:tr h="412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Poids lourd &gt; 3,5t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dirty="0"/>
                        <a:t>+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1764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11 000 €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19,4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2279207903"/>
                  </a:ext>
                </a:extLst>
              </a:tr>
              <a:tr h="412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dirty="0"/>
                        <a:t>-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3678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10 000 €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36,8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3576011719"/>
                  </a:ext>
                </a:extLst>
              </a:tr>
              <a:tr h="4289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dirty="0"/>
                        <a:t>Dans la Métropole élargie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VUL &lt; 3,5t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dirty="0"/>
                        <a:t>+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6000€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/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4080826047"/>
                  </a:ext>
                </a:extLst>
              </a:tr>
              <a:tr h="25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dirty="0"/>
                        <a:t>-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5000€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/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2743094707"/>
                  </a:ext>
                </a:extLst>
              </a:tr>
              <a:tr h="25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Poids lourd &gt; 3,5t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dirty="0"/>
                        <a:t>+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548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11000€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6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1246363881"/>
                  </a:ext>
                </a:extLst>
              </a:tr>
              <a:tr h="4120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1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0" dirty="0"/>
                        <a:t>- de 10 ans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1221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10000€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/>
                        <a:t>12,2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1944793163"/>
                  </a:ext>
                </a:extLst>
              </a:tr>
              <a:tr h="2552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b="1" dirty="0"/>
                        <a:t>Total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1100" b="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30029</a:t>
                      </a:r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endParaRPr lang="fr-FR" sz="1100" b="0" dirty="0"/>
                    </a:p>
                  </a:txBody>
                  <a:tcPr marL="85861" marR="85861" marT="42929" marB="4292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/>
                        <a:t>206 M €</a:t>
                      </a:r>
                    </a:p>
                  </a:txBody>
                  <a:tcPr marL="85861" marR="85861" marT="42929" marB="42929"/>
                </a:tc>
                <a:extLst>
                  <a:ext uri="{0D108BD9-81ED-4DB2-BD59-A6C34878D82A}">
                    <a16:rowId xmlns:a16="http://schemas.microsoft.com/office/drawing/2014/main" val="289102729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56D375FF-84C6-4481-A04A-E012FB052730}"/>
              </a:ext>
            </a:extLst>
          </p:cNvPr>
          <p:cNvSpPr txBox="1"/>
          <p:nvPr/>
        </p:nvSpPr>
        <p:spPr>
          <a:xfrm>
            <a:off x="182100" y="1093566"/>
            <a:ext cx="47977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Exemple avec la politique d’aide de la métropole de Lyon</a:t>
            </a:r>
            <a:r>
              <a:rPr lang="fr-FR" sz="1200" b="1" dirty="0"/>
              <a:t>:</a:t>
            </a:r>
          </a:p>
          <a:p>
            <a:endParaRPr lang="fr-FR" sz="1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Les aides aux professionnels </a:t>
            </a:r>
            <a:r>
              <a:rPr lang="fr-FR" sz="1200" dirty="0"/>
              <a:t>concernent les entreprises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de la Métropole élargie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de CA &lt; 50 M€ ou de total bilan &lt; 43 M€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qui emploient moins de 250 salariés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qui se débarrassent d’un véhicule professionnel interdit in fine dans la ZFE-m (Crit’Air &gt; 1)</a:t>
            </a:r>
          </a:p>
          <a:p>
            <a:pPr lvl="1"/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/>
              <a:t>Le montant des aides est soumis à des critères géographiques :</a:t>
            </a:r>
            <a:endParaRPr lang="fr-FR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200" dirty="0"/>
              <a:t>Dans la ZFE les aides sont limitées à 6 véhicules par entreprise.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200" dirty="0"/>
              <a:t>Dans la métropole les aides sont limitées à 3 véhicules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200" dirty="0"/>
              <a:t>Dans la métropole élargie les aides sont limitées à 1 véhicule.</a:t>
            </a:r>
          </a:p>
          <a:p>
            <a:pPr lvl="1"/>
            <a:endParaRPr lang="fr-F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 </a:t>
            </a:r>
            <a:r>
              <a:rPr lang="fr-FR" sz="1200" b="1" dirty="0"/>
              <a:t>Hypothèses prises </a:t>
            </a:r>
            <a:r>
              <a:rPr lang="fr-FR" sz="1200" dirty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Tous les véhicules de plus de 10ans bénéficient de la prime à la casse de 1000€.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sz="1200" dirty="0"/>
              <a:t>Lorsque l’entreprise ne peut pas bénéficier de l’aide pour l’ensemble de ses véhicules, elle agit de façon à maximiser les aides reçues.</a:t>
            </a:r>
          </a:p>
        </p:txBody>
      </p:sp>
    </p:spTree>
    <p:extLst>
      <p:ext uri="{BB962C8B-B14F-4D97-AF65-F5344CB8AC3E}">
        <p14:creationId xmlns:p14="http://schemas.microsoft.com/office/powerpoint/2010/main" val="7122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5A4D08-35FB-C8C1-344E-DC021F090C55}"/>
              </a:ext>
            </a:extLst>
          </p:cNvPr>
          <p:cNvSpPr/>
          <p:nvPr/>
        </p:nvSpPr>
        <p:spPr>
          <a:xfrm>
            <a:off x="5162308" y="882869"/>
            <a:ext cx="7029689" cy="59751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 de Strasbourg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secteurs visés sont essentiellement ceux du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BTP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des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de la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logistique courte distance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qui sont des activités essentiellement locales, soit 17168 véhicules.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petites et moyennes flottes (moins de 20 véhicules dans l’entreprise) sont les principales concernées : les entreprises plus importantes ont généralement la possibilité d’implanter des bornes de recharge privées.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9631 véhicules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seraient donc concernés.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recharges seraient probablement concentrées sur certaines plages horaires, pour un total d’environ cinq heures. Une recharge durant environ 15 minutes, on peut donc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évaluer le nombre de bornes nécessaires à 50 à 100.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600" dirty="0">
              <a:solidFill>
                <a:srgbClr val="000000"/>
              </a:solidFill>
              <a:latin typeface="Arial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geographical approach to vehicles can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help to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optimize the location of these 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charging point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FD5B6-39AD-8645-C5FF-6087BE84D37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373023" y="272169"/>
            <a:ext cx="9324748" cy="361950"/>
          </a:xfrm>
        </p:spPr>
        <p:txBody>
          <a:bodyPr/>
          <a:lstStyle/>
          <a:p>
            <a:r>
              <a:rPr lang="en-US" dirty="0"/>
              <a:t>Evaluate the number of fast charging stations to be installed</a:t>
            </a:r>
            <a:endParaRPr lang="fr-FR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DA676E-4C57-A78E-65D6-6102D21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D9FCAF-AB90-C610-ADC1-4234F379D600}"/>
              </a:ext>
            </a:extLst>
          </p:cNvPr>
          <p:cNvSpPr txBox="1"/>
          <p:nvPr/>
        </p:nvSpPr>
        <p:spPr>
          <a:xfrm>
            <a:off x="277792" y="1689904"/>
            <a:ext cx="47977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some activities, the distances traveled are high and/or random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Slow charging at night is not accessible to all vehicles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Daytime fast charging can help to respond to these situations; cities could install fast charging stations, judiciously distributed on their territory, and accessible to professionals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tool can be used to size the number of charging stations to be installed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25F36E7-9D8D-41BD-BA8B-8594DC9F2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4" t="26946" r="15836" b="18831"/>
          <a:stretch/>
        </p:blipFill>
        <p:spPr>
          <a:xfrm>
            <a:off x="10115550" y="4807669"/>
            <a:ext cx="1874858" cy="18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FAA855B-D4D5-4A58-B62F-C1136049E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468" y="2031934"/>
            <a:ext cx="10800770" cy="3551342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CONTACT</a:t>
            </a:r>
          </a:p>
          <a:p>
            <a:r>
              <a:rPr lang="fr-FR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Jeanphilippe.hermine@iddri.org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Marjorie.mascaro@iddri.org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 first overview of the work is available here </a:t>
            </a:r>
            <a:r>
              <a:rPr lang="fr-FR" sz="1400" dirty="0">
                <a:solidFill>
                  <a:schemeClr val="bg1"/>
                </a:solidFill>
              </a:rPr>
              <a:t>:</a:t>
            </a:r>
          </a:p>
          <a:p>
            <a:r>
              <a:rPr lang="fr-FR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Réussir la mise en place des ZFE-m pour et avec les professionnels | IDDRI</a:t>
            </a: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r>
              <a:rPr lang="en-US" sz="1400" dirty="0"/>
              <a:t>The full version of the study will be published in the first quarter of 2023 on IDDRI's website. </a:t>
            </a:r>
          </a:p>
          <a:p>
            <a:r>
              <a:rPr lang="en-US" sz="1400" dirty="0"/>
              <a:t>Do not hesitate to contact us for any question or information.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8267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45A6F17-BB72-4C40-94CB-2FDA5900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72" y="2581274"/>
            <a:ext cx="9615887" cy="1304925"/>
          </a:xfrm>
        </p:spPr>
        <p:txBody>
          <a:bodyPr/>
          <a:lstStyle/>
          <a:p>
            <a:r>
              <a:rPr lang="fr-FR" sz="4000" dirty="0" err="1">
                <a:latin typeface="+mj-lt"/>
              </a:rPr>
              <a:t>Methodology</a:t>
            </a:r>
            <a:endParaRPr lang="fr-FR" sz="4000" dirty="0">
              <a:latin typeface="+mj-lt"/>
            </a:endParaRPr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CAF7744-4912-4F97-86FB-50683B6F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20" y="6362459"/>
            <a:ext cx="1056164" cy="296805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BBA32FEE-BEDE-B2F7-3EBE-CBB06B413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357" y="4171982"/>
            <a:ext cx="8146553" cy="1520697"/>
          </a:xfrm>
        </p:spPr>
        <p:txBody>
          <a:bodyPr/>
          <a:lstStyle/>
          <a:p>
            <a:r>
              <a:rPr lang="fr-FR" sz="2000" dirty="0">
                <a:latin typeface="+mj-lt"/>
                <a:ea typeface="MS Mincho" panose="02020609040205080304" pitchFamily="49" charset="-128"/>
              </a:rPr>
              <a:t>Data collection </a:t>
            </a:r>
          </a:p>
          <a:p>
            <a:r>
              <a:rPr lang="fr-FR" dirty="0" err="1">
                <a:latin typeface="+mj-lt"/>
                <a:ea typeface="MS Mincho" panose="02020609040205080304" pitchFamily="49" charset="-128"/>
              </a:rPr>
              <a:t>Creation</a:t>
            </a:r>
            <a:r>
              <a:rPr lang="fr-FR" dirty="0">
                <a:latin typeface="+mj-lt"/>
                <a:ea typeface="MS Mincho" panose="02020609040205080304" pitchFamily="49" charset="-128"/>
              </a:rPr>
              <a:t> of a </a:t>
            </a:r>
            <a:r>
              <a:rPr lang="fr-FR" dirty="0" err="1">
                <a:latin typeface="+mj-lt"/>
                <a:ea typeface="MS Mincho" panose="02020609040205080304" pitchFamily="49" charset="-128"/>
              </a:rPr>
              <a:t>qualified</a:t>
            </a:r>
            <a:r>
              <a:rPr lang="fr-FR" dirty="0">
                <a:latin typeface="+mj-lt"/>
                <a:ea typeface="MS Mincho" panose="02020609040205080304" pitchFamily="49" charset="-128"/>
              </a:rPr>
              <a:t> classification</a:t>
            </a:r>
          </a:p>
          <a:p>
            <a:r>
              <a:rPr lang="en-US" dirty="0"/>
              <a:t>Impact studies and targeted recommendations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40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F2E9C5-9B51-D5FC-F2EA-883C204DFC6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534080" y="288925"/>
            <a:ext cx="10324094" cy="285622"/>
          </a:xfrm>
        </p:spPr>
        <p:txBody>
          <a:bodyPr/>
          <a:lstStyle/>
          <a:p>
            <a:r>
              <a:rPr lang="en-US" sz="2000" dirty="0"/>
              <a:t>Development of a management tool to provide support to cities in the </a:t>
            </a:r>
          </a:p>
          <a:p>
            <a:r>
              <a:rPr lang="en-US" sz="2000" dirty="0"/>
              <a:t>implementation of LEZ</a:t>
            </a:r>
            <a:endParaRPr lang="fr-FR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62CECF2-C905-E201-E9A1-BD45E9ADB1E1}"/>
              </a:ext>
            </a:extLst>
          </p:cNvPr>
          <p:cNvSpPr txBox="1"/>
          <p:nvPr/>
        </p:nvSpPr>
        <p:spPr>
          <a:xfrm>
            <a:off x="351575" y="1381760"/>
            <a:ext cx="3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Collection, connection and enrichment of data</a:t>
            </a:r>
            <a:endParaRPr lang="fr-FR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1DE42CC-EFFC-461F-DAA9-1FC1406180DA}"/>
              </a:ext>
            </a:extLst>
          </p:cNvPr>
          <p:cNvSpPr txBox="1"/>
          <p:nvPr/>
        </p:nvSpPr>
        <p:spPr>
          <a:xfrm>
            <a:off x="4347890" y="1381760"/>
            <a:ext cx="340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Analysis of the park, its use, and the companies using it</a:t>
            </a:r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8C81F11-1BAB-9FF9-C8C7-C9E22287EB6B}"/>
              </a:ext>
            </a:extLst>
          </p:cNvPr>
          <p:cNvSpPr txBox="1"/>
          <p:nvPr/>
        </p:nvSpPr>
        <p:spPr>
          <a:xfrm>
            <a:off x="8283214" y="1386523"/>
            <a:ext cx="323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Impact </a:t>
            </a:r>
            <a:r>
              <a:rPr lang="fr-FR" dirty="0" err="1"/>
              <a:t>studies</a:t>
            </a:r>
            <a:r>
              <a:rPr lang="fr-FR" dirty="0"/>
              <a:t> and </a:t>
            </a:r>
            <a:r>
              <a:rPr lang="fr-FR" dirty="0" err="1"/>
              <a:t>recommendations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030E3-EE17-BFFE-8CC1-55CF181319DA}"/>
              </a:ext>
            </a:extLst>
          </p:cNvPr>
          <p:cNvSpPr/>
          <p:nvPr/>
        </p:nvSpPr>
        <p:spPr>
          <a:xfrm>
            <a:off x="477520" y="2113280"/>
            <a:ext cx="3567059" cy="418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1997AF-BFE1-C2A4-1EA0-6054A4BF82C7}"/>
              </a:ext>
            </a:extLst>
          </p:cNvPr>
          <p:cNvSpPr/>
          <p:nvPr/>
        </p:nvSpPr>
        <p:spPr>
          <a:xfrm>
            <a:off x="4439470" y="2113280"/>
            <a:ext cx="3567059" cy="418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6325"/>
            <a:r>
              <a:rPr lang="fr-FR" sz="1400" b="1" dirty="0">
                <a:solidFill>
                  <a:schemeClr val="tx1"/>
                </a:solidFill>
              </a:rPr>
              <a:t>Segmentation qualifiée </a:t>
            </a:r>
            <a:r>
              <a:rPr lang="fr-FR" sz="1400" dirty="0">
                <a:solidFill>
                  <a:schemeClr val="tx1"/>
                </a:solidFill>
              </a:rPr>
              <a:t>des véhicules et des entreprises</a:t>
            </a:r>
          </a:p>
          <a:p>
            <a:pPr marL="1076325"/>
            <a:endParaRPr lang="fr-FR" sz="1400" dirty="0">
              <a:solidFill>
                <a:schemeClr val="tx1"/>
              </a:solidFill>
            </a:endParaRPr>
          </a:p>
          <a:p>
            <a:pPr marL="1076325"/>
            <a:endParaRPr lang="fr-FR" sz="1400" dirty="0">
              <a:solidFill>
                <a:schemeClr val="tx1"/>
              </a:solidFill>
            </a:endParaRPr>
          </a:p>
          <a:p>
            <a:pPr marL="1076325"/>
            <a:r>
              <a:rPr lang="fr-FR" sz="1400" dirty="0">
                <a:solidFill>
                  <a:schemeClr val="tx1"/>
                </a:solidFill>
              </a:rPr>
              <a:t>Analyse détaillée des </a:t>
            </a:r>
            <a:r>
              <a:rPr lang="fr-FR" sz="1400" b="1" dirty="0">
                <a:solidFill>
                  <a:schemeClr val="tx1"/>
                </a:solidFill>
              </a:rPr>
              <a:t>usages de chaque secteur</a:t>
            </a:r>
            <a:r>
              <a:rPr lang="fr-FR" sz="1400" dirty="0">
                <a:solidFill>
                  <a:schemeClr val="tx1"/>
                </a:solidFill>
              </a:rPr>
              <a:t> d’activité</a:t>
            </a:r>
          </a:p>
          <a:p>
            <a:pPr marL="1076325"/>
            <a:endParaRPr lang="fr-FR" sz="1400" dirty="0">
              <a:solidFill>
                <a:schemeClr val="tx1"/>
              </a:solidFill>
            </a:endParaRPr>
          </a:p>
          <a:p>
            <a:pPr marL="1076325"/>
            <a:endParaRPr lang="fr-FR" sz="1400" dirty="0">
              <a:solidFill>
                <a:schemeClr val="tx1"/>
              </a:solidFill>
            </a:endParaRPr>
          </a:p>
          <a:p>
            <a:pPr marL="1076325"/>
            <a:r>
              <a:rPr lang="fr-FR" sz="1400" dirty="0">
                <a:solidFill>
                  <a:schemeClr val="tx1"/>
                </a:solidFill>
              </a:rPr>
              <a:t>Evaluation de l’é</a:t>
            </a:r>
            <a:r>
              <a:rPr lang="fr-FR" sz="1400" b="1" dirty="0">
                <a:solidFill>
                  <a:schemeClr val="tx1"/>
                </a:solidFill>
              </a:rPr>
              <a:t>lectro-compatibilité</a:t>
            </a:r>
            <a:r>
              <a:rPr lang="fr-FR" sz="1400" dirty="0">
                <a:solidFill>
                  <a:schemeClr val="tx1"/>
                </a:solidFill>
              </a:rPr>
              <a:t> de chaque segment</a:t>
            </a:r>
          </a:p>
          <a:p>
            <a:pPr marL="1076325"/>
            <a:endParaRPr lang="fr-FR" sz="1400" dirty="0">
              <a:solidFill>
                <a:schemeClr val="tx1"/>
              </a:solidFill>
            </a:endParaRPr>
          </a:p>
          <a:p>
            <a:pPr marL="1076325"/>
            <a:endParaRPr lang="fr-FR" sz="1400" dirty="0">
              <a:solidFill>
                <a:schemeClr val="tx1"/>
              </a:solidFill>
            </a:endParaRPr>
          </a:p>
          <a:p>
            <a:pPr marL="1076325"/>
            <a:r>
              <a:rPr lang="fr-FR" sz="1400" dirty="0">
                <a:solidFill>
                  <a:schemeClr val="tx1"/>
                </a:solidFill>
              </a:rPr>
              <a:t>Evaluation de la </a:t>
            </a:r>
            <a:r>
              <a:rPr lang="fr-FR" sz="1400" b="1" dirty="0">
                <a:solidFill>
                  <a:schemeClr val="tx1"/>
                </a:solidFill>
              </a:rPr>
              <a:t>capacité des entreprises à financer</a:t>
            </a:r>
            <a:r>
              <a:rPr lang="fr-FR" sz="1400" dirty="0">
                <a:solidFill>
                  <a:schemeClr val="tx1"/>
                </a:solidFill>
              </a:rPr>
              <a:t> la transition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9A4FF3A-B22E-E9FD-DFF6-1083E5108B74}"/>
              </a:ext>
            </a:extLst>
          </p:cNvPr>
          <p:cNvSpPr/>
          <p:nvPr/>
        </p:nvSpPr>
        <p:spPr>
          <a:xfrm>
            <a:off x="8401421" y="2113280"/>
            <a:ext cx="3567059" cy="418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/>
            <a:r>
              <a:rPr lang="fr-FR" sz="1400" dirty="0">
                <a:solidFill>
                  <a:schemeClr val="tx1"/>
                </a:solidFill>
              </a:rPr>
              <a:t>Prévision de </a:t>
            </a:r>
            <a:r>
              <a:rPr lang="fr-FR" sz="1400" b="1" dirty="0">
                <a:solidFill>
                  <a:schemeClr val="tx1"/>
                </a:solidFill>
              </a:rPr>
              <a:t>l’évolution du parc</a:t>
            </a:r>
            <a:r>
              <a:rPr lang="fr-FR" sz="1400" dirty="0">
                <a:solidFill>
                  <a:schemeClr val="tx1"/>
                </a:solidFill>
              </a:rPr>
              <a:t> par Crit’Air</a:t>
            </a:r>
          </a:p>
          <a:p>
            <a:pPr marL="990600"/>
            <a:endParaRPr lang="fr-FR" sz="1400" dirty="0">
              <a:solidFill>
                <a:schemeClr val="tx1"/>
              </a:solidFill>
            </a:endParaRPr>
          </a:p>
          <a:p>
            <a:pPr marL="990600"/>
            <a:endParaRPr lang="fr-FR" sz="1400" dirty="0">
              <a:solidFill>
                <a:schemeClr val="tx1"/>
              </a:solidFill>
            </a:endParaRPr>
          </a:p>
          <a:p>
            <a:pPr marL="990600"/>
            <a:r>
              <a:rPr lang="fr-FR" sz="1400" dirty="0">
                <a:solidFill>
                  <a:schemeClr val="tx1"/>
                </a:solidFill>
              </a:rPr>
              <a:t>Impact de la ZFE sur les </a:t>
            </a:r>
            <a:r>
              <a:rPr lang="fr-FR" sz="1400" b="1" dirty="0">
                <a:solidFill>
                  <a:schemeClr val="tx1"/>
                </a:solidFill>
              </a:rPr>
              <a:t>émissions de NOx et de particules</a:t>
            </a:r>
          </a:p>
          <a:p>
            <a:pPr marL="990600"/>
            <a:endParaRPr lang="fr-FR" sz="1400" dirty="0">
              <a:solidFill>
                <a:schemeClr val="tx1"/>
              </a:solidFill>
            </a:endParaRPr>
          </a:p>
          <a:p>
            <a:pPr marL="990600"/>
            <a:endParaRPr lang="fr-FR" sz="1400" dirty="0">
              <a:solidFill>
                <a:schemeClr val="tx1"/>
              </a:solidFill>
            </a:endParaRPr>
          </a:p>
          <a:p>
            <a:pPr marL="990600"/>
            <a:r>
              <a:rPr lang="fr-FR" sz="1400" b="1" dirty="0">
                <a:solidFill>
                  <a:schemeClr val="tx1"/>
                </a:solidFill>
              </a:rPr>
              <a:t>Recommandations</a:t>
            </a:r>
            <a:r>
              <a:rPr lang="fr-FR" sz="1400" dirty="0">
                <a:solidFill>
                  <a:schemeClr val="tx1"/>
                </a:solidFill>
              </a:rPr>
              <a:t> spécifiques d’accompagnement (aides à l’achat, installation de bornes…)</a:t>
            </a:r>
          </a:p>
          <a:p>
            <a:pPr marL="990600"/>
            <a:endParaRPr lang="fr-FR" sz="1400" dirty="0">
              <a:solidFill>
                <a:schemeClr val="tx1"/>
              </a:solidFill>
            </a:endParaRPr>
          </a:p>
          <a:p>
            <a:pPr marL="990600"/>
            <a:endParaRPr lang="fr-FR" sz="1400" dirty="0">
              <a:solidFill>
                <a:schemeClr val="tx1"/>
              </a:solidFill>
            </a:endParaRPr>
          </a:p>
          <a:p>
            <a:pPr marL="990600"/>
            <a:r>
              <a:rPr lang="fr-FR" sz="1400" b="1" dirty="0">
                <a:solidFill>
                  <a:schemeClr val="tx1"/>
                </a:solidFill>
              </a:rPr>
              <a:t>Enveloppe d’aides </a:t>
            </a:r>
            <a:r>
              <a:rPr lang="fr-FR" sz="1400" dirty="0">
                <a:solidFill>
                  <a:schemeClr val="tx1"/>
                </a:solidFill>
              </a:rPr>
              <a:t>à prévoir par la métropole</a:t>
            </a:r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9D2D98FB-CA3E-1B48-D5A2-9C5AA31AD5A8}"/>
              </a:ext>
            </a:extLst>
          </p:cNvPr>
          <p:cNvSpPr/>
          <p:nvPr/>
        </p:nvSpPr>
        <p:spPr>
          <a:xfrm rot="5400000">
            <a:off x="3511341" y="1494853"/>
            <a:ext cx="646331" cy="42014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974CB490-46DA-7A57-B2CA-5E53931B9DDC}"/>
              </a:ext>
            </a:extLst>
          </p:cNvPr>
          <p:cNvSpPr/>
          <p:nvPr/>
        </p:nvSpPr>
        <p:spPr>
          <a:xfrm rot="5400000">
            <a:off x="7473291" y="1494853"/>
            <a:ext cx="646331" cy="42014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Graphique 35" descr="Livraison contour">
            <a:extLst>
              <a:ext uri="{FF2B5EF4-FFF2-40B4-BE49-F238E27FC236}">
                <a16:creationId xmlns:a16="http://schemas.microsoft.com/office/drawing/2014/main" id="{4E39A386-E2FA-7974-A665-D3C4D2F8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235" y="2475220"/>
            <a:ext cx="765565" cy="683975"/>
          </a:xfrm>
          <a:prstGeom prst="rect">
            <a:avLst/>
          </a:prstGeom>
        </p:spPr>
      </p:pic>
      <p:pic>
        <p:nvPicPr>
          <p:cNvPr id="37" name="Graphique 36" descr="Bâtiment contour">
            <a:extLst>
              <a:ext uri="{FF2B5EF4-FFF2-40B4-BE49-F238E27FC236}">
                <a16:creationId xmlns:a16="http://schemas.microsoft.com/office/drawing/2014/main" id="{5A255DD5-B062-A84E-D4CC-39301E786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895" y="3769926"/>
            <a:ext cx="638245" cy="63824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D8B046D-0B74-3657-8735-E3D3E0A53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68" y="5115865"/>
            <a:ext cx="698499" cy="8937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0F39F9-8CB4-2DC8-AA07-081702332949}"/>
              </a:ext>
            </a:extLst>
          </p:cNvPr>
          <p:cNvSpPr txBox="1"/>
          <p:nvPr/>
        </p:nvSpPr>
        <p:spPr>
          <a:xfrm>
            <a:off x="687235" y="3244384"/>
            <a:ext cx="7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5F2736A-D99F-91B1-F8A3-E0DC5265964B}"/>
              </a:ext>
            </a:extLst>
          </p:cNvPr>
          <p:cNvSpPr txBox="1"/>
          <p:nvPr/>
        </p:nvSpPr>
        <p:spPr>
          <a:xfrm>
            <a:off x="687235" y="4617530"/>
            <a:ext cx="7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FD032E-7121-9520-3A14-39D02D464637}"/>
              </a:ext>
            </a:extLst>
          </p:cNvPr>
          <p:cNvSpPr txBox="1"/>
          <p:nvPr/>
        </p:nvSpPr>
        <p:spPr>
          <a:xfrm>
            <a:off x="1595120" y="2275840"/>
            <a:ext cx="22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Parc de véhicules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Segment / type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/>
              <a:t>Crit’air</a:t>
            </a:r>
            <a:r>
              <a:rPr lang="fr-FR" sz="1400" dirty="0"/>
              <a:t> / âge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Kilométrage quotidien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BAE3D54-3CD9-56B1-295D-22B4B510B78C}"/>
              </a:ext>
            </a:extLst>
          </p:cNvPr>
          <p:cNvSpPr txBox="1"/>
          <p:nvPr/>
        </p:nvSpPr>
        <p:spPr>
          <a:xfrm>
            <a:off x="1600665" y="3621239"/>
            <a:ext cx="22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Entreprises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Taille (CA, employés)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Santé financière (EBE)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Âge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6EDAE2B-2CD8-6D68-BAED-F8D25DD42BE3}"/>
              </a:ext>
            </a:extLst>
          </p:cNvPr>
          <p:cNvSpPr txBox="1"/>
          <p:nvPr/>
        </p:nvSpPr>
        <p:spPr>
          <a:xfrm>
            <a:off x="1600665" y="5063686"/>
            <a:ext cx="22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Localisation dans la métropole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Dans ou hors de la ZFE-m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55699AF-28C7-03F1-3F42-01E5583408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33" t="23717" r="26666" b="35001"/>
          <a:stretch/>
        </p:blipFill>
        <p:spPr>
          <a:xfrm>
            <a:off x="4725054" y="2316480"/>
            <a:ext cx="691370" cy="6085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15A57D-B999-48A6-5814-66F68FBEF75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9001" y="3270869"/>
            <a:ext cx="603476" cy="603476"/>
          </a:xfrm>
          <a:prstGeom prst="rect">
            <a:avLst/>
          </a:prstGeom>
        </p:spPr>
      </p:pic>
      <p:pic>
        <p:nvPicPr>
          <p:cNvPr id="46" name="Graphique 45" descr="Batterie en charge avec un remplissage uni">
            <a:extLst>
              <a:ext uri="{FF2B5EF4-FFF2-40B4-BE49-F238E27FC236}">
                <a16:creationId xmlns:a16="http://schemas.microsoft.com/office/drawing/2014/main" id="{2AFE5F83-741C-A664-9288-2A8CF17E4B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41229" y="4431394"/>
            <a:ext cx="459021" cy="4225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0E080B53-6BFD-FE7E-EC51-CBBB5AED95B7}"/>
              </a:ext>
            </a:extLst>
          </p:cNvPr>
          <p:cNvSpPr txBox="1"/>
          <p:nvPr/>
        </p:nvSpPr>
        <p:spPr>
          <a:xfrm>
            <a:off x="4862352" y="5487126"/>
            <a:ext cx="41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€</a:t>
            </a:r>
            <a:endParaRPr lang="fr-FR" dirty="0"/>
          </a:p>
        </p:txBody>
      </p:sp>
      <p:pic>
        <p:nvPicPr>
          <p:cNvPr id="15" name="Graphique 14" descr="Enseignant avec un remplissage uni">
            <a:extLst>
              <a:ext uri="{FF2B5EF4-FFF2-40B4-BE49-F238E27FC236}">
                <a16:creationId xmlns:a16="http://schemas.microsoft.com/office/drawing/2014/main" id="{CA84AC48-A231-2618-03D0-22433D4F7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87226" y="4454707"/>
            <a:ext cx="564536" cy="564536"/>
          </a:xfrm>
          <a:prstGeom prst="rect">
            <a:avLst/>
          </a:prstGeom>
        </p:spPr>
      </p:pic>
      <p:pic>
        <p:nvPicPr>
          <p:cNvPr id="17" name="Graphique 16" descr="Argent avec un remplissage uni">
            <a:extLst>
              <a:ext uri="{FF2B5EF4-FFF2-40B4-BE49-F238E27FC236}">
                <a16:creationId xmlns:a16="http://schemas.microsoft.com/office/drawing/2014/main" id="{D9BEE971-AB21-26F4-9F01-7D113BC7A6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20200" y="5543439"/>
            <a:ext cx="620575" cy="620575"/>
          </a:xfrm>
          <a:prstGeom prst="rect">
            <a:avLst/>
          </a:prstGeom>
        </p:spPr>
      </p:pic>
      <p:pic>
        <p:nvPicPr>
          <p:cNvPr id="19" name="Graphique 18" descr="Nuage avec un remplissage uni">
            <a:extLst>
              <a:ext uri="{FF2B5EF4-FFF2-40B4-BE49-F238E27FC236}">
                <a16:creationId xmlns:a16="http://schemas.microsoft.com/office/drawing/2014/main" id="{08A31A33-2529-C88D-FCC5-4E8162C75B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85284" y="3118712"/>
            <a:ext cx="620575" cy="620575"/>
          </a:xfrm>
          <a:prstGeom prst="rect">
            <a:avLst/>
          </a:prstGeom>
        </p:spPr>
      </p:pic>
      <p:pic>
        <p:nvPicPr>
          <p:cNvPr id="54" name="Graphique 53" descr="Livraison contour">
            <a:extLst>
              <a:ext uri="{FF2B5EF4-FFF2-40B4-BE49-F238E27FC236}">
                <a16:creationId xmlns:a16="http://schemas.microsoft.com/office/drawing/2014/main" id="{F86D15CC-DE14-0FDC-1520-EA4A6055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016" y="2172639"/>
            <a:ext cx="765565" cy="683975"/>
          </a:xfrm>
          <a:prstGeom prst="rect">
            <a:avLst/>
          </a:prstGeom>
        </p:spPr>
      </p:pic>
      <p:sp>
        <p:nvSpPr>
          <p:cNvPr id="55" name="Triangle isocèle 54">
            <a:extLst>
              <a:ext uri="{FF2B5EF4-FFF2-40B4-BE49-F238E27FC236}">
                <a16:creationId xmlns:a16="http://schemas.microsoft.com/office/drawing/2014/main" id="{C29C1503-28CC-C727-A348-ACE22CE25657}"/>
              </a:ext>
            </a:extLst>
          </p:cNvPr>
          <p:cNvSpPr/>
          <p:nvPr/>
        </p:nvSpPr>
        <p:spPr>
          <a:xfrm rot="5400000">
            <a:off x="7473291" y="1494854"/>
            <a:ext cx="646331" cy="42014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Graphique 55" descr="Enseignant avec un remplissage uni">
            <a:extLst>
              <a:ext uri="{FF2B5EF4-FFF2-40B4-BE49-F238E27FC236}">
                <a16:creationId xmlns:a16="http://schemas.microsoft.com/office/drawing/2014/main" id="{079CCACD-AE60-2B93-88F8-C72B6B6BBC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36530" y="4454708"/>
            <a:ext cx="564536" cy="564536"/>
          </a:xfrm>
          <a:prstGeom prst="rect">
            <a:avLst/>
          </a:prstGeom>
        </p:spPr>
      </p:pic>
      <p:pic>
        <p:nvPicPr>
          <p:cNvPr id="57" name="Graphique 56" descr="Argent avec un remplissage uni">
            <a:extLst>
              <a:ext uri="{FF2B5EF4-FFF2-40B4-BE49-F238E27FC236}">
                <a16:creationId xmlns:a16="http://schemas.microsoft.com/office/drawing/2014/main" id="{9F94ECF9-8A20-E91E-BC63-3E30BC9F21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08511" y="5543440"/>
            <a:ext cx="620575" cy="620575"/>
          </a:xfrm>
          <a:prstGeom prst="rect">
            <a:avLst/>
          </a:prstGeom>
        </p:spPr>
      </p:pic>
      <p:pic>
        <p:nvPicPr>
          <p:cNvPr id="58" name="Graphique 57" descr="Nuage avec un remplissage uni">
            <a:extLst>
              <a:ext uri="{FF2B5EF4-FFF2-40B4-BE49-F238E27FC236}">
                <a16:creationId xmlns:a16="http://schemas.microsoft.com/office/drawing/2014/main" id="{D5BE02B4-7E8E-72E6-4859-94861A2E39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08511" y="3118713"/>
            <a:ext cx="620575" cy="620575"/>
          </a:xfrm>
          <a:prstGeom prst="rect">
            <a:avLst/>
          </a:prstGeom>
        </p:spPr>
      </p:pic>
      <p:pic>
        <p:nvPicPr>
          <p:cNvPr id="59" name="Graphique 58" descr="Livraison contour">
            <a:extLst>
              <a:ext uri="{FF2B5EF4-FFF2-40B4-BE49-F238E27FC236}">
                <a16:creationId xmlns:a16="http://schemas.microsoft.com/office/drawing/2014/main" id="{227C7114-7B0E-7C53-D990-C7F3A912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016" y="2172640"/>
            <a:ext cx="765565" cy="683975"/>
          </a:xfrm>
          <a:prstGeom prst="rect">
            <a:avLst/>
          </a:prstGeom>
        </p:spPr>
      </p:pic>
      <p:pic>
        <p:nvPicPr>
          <p:cNvPr id="60" name="Image 5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3FA1C73-3FA3-1D4D-794D-22ACD06BD7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E193F9-B52B-DC6D-343C-534C40E9CB15}"/>
              </a:ext>
            </a:extLst>
          </p:cNvPr>
          <p:cNvSpPr txBox="1"/>
          <p:nvPr/>
        </p:nvSpPr>
        <p:spPr>
          <a:xfrm>
            <a:off x="1116147" y="1041722"/>
            <a:ext cx="21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A7FD87-B231-E8CF-ECF3-5390A20425AD}"/>
              </a:ext>
            </a:extLst>
          </p:cNvPr>
          <p:cNvSpPr txBox="1"/>
          <p:nvPr/>
        </p:nvSpPr>
        <p:spPr>
          <a:xfrm>
            <a:off x="5070739" y="1041722"/>
            <a:ext cx="21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C1BF589-FD5B-A085-6E64-16E67A3F8DF5}"/>
              </a:ext>
            </a:extLst>
          </p:cNvPr>
          <p:cNvSpPr txBox="1"/>
          <p:nvPr/>
        </p:nvSpPr>
        <p:spPr>
          <a:xfrm>
            <a:off x="8966932" y="1046624"/>
            <a:ext cx="21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161379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F2E9C5-9B51-D5FC-F2EA-883C204DFC6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534080" y="288925"/>
            <a:ext cx="10324094" cy="285622"/>
          </a:xfrm>
        </p:spPr>
        <p:txBody>
          <a:bodyPr/>
          <a:lstStyle/>
          <a:p>
            <a:r>
              <a:rPr lang="en-US" sz="2000" dirty="0"/>
              <a:t>The use of various data sources</a:t>
            </a:r>
            <a:endParaRPr lang="fr-FR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030E3-EE17-BFFE-8CC1-55CF181319DA}"/>
              </a:ext>
            </a:extLst>
          </p:cNvPr>
          <p:cNvSpPr/>
          <p:nvPr/>
        </p:nvSpPr>
        <p:spPr>
          <a:xfrm>
            <a:off x="6623676" y="1835488"/>
            <a:ext cx="3567059" cy="4185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Graphique 35" descr="Livraison contour">
            <a:extLst>
              <a:ext uri="{FF2B5EF4-FFF2-40B4-BE49-F238E27FC236}">
                <a16:creationId xmlns:a16="http://schemas.microsoft.com/office/drawing/2014/main" id="{4E39A386-E2FA-7974-A665-D3C4D2F88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3391" y="2197428"/>
            <a:ext cx="765565" cy="683975"/>
          </a:xfrm>
          <a:prstGeom prst="rect">
            <a:avLst/>
          </a:prstGeom>
        </p:spPr>
      </p:pic>
      <p:pic>
        <p:nvPicPr>
          <p:cNvPr id="37" name="Graphique 36" descr="Bâtiment contour">
            <a:extLst>
              <a:ext uri="{FF2B5EF4-FFF2-40B4-BE49-F238E27FC236}">
                <a16:creationId xmlns:a16="http://schemas.microsoft.com/office/drawing/2014/main" id="{5A255DD5-B062-A84E-D4CC-39301E786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7051" y="3492134"/>
            <a:ext cx="638245" cy="63824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D8B046D-0B74-3657-8735-E3D3E0A53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6924" y="4838073"/>
            <a:ext cx="698499" cy="8937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70F39F9-8CB4-2DC8-AA07-081702332949}"/>
              </a:ext>
            </a:extLst>
          </p:cNvPr>
          <p:cNvSpPr txBox="1"/>
          <p:nvPr/>
        </p:nvSpPr>
        <p:spPr>
          <a:xfrm>
            <a:off x="6833391" y="2966592"/>
            <a:ext cx="7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5F2736A-D99F-91B1-F8A3-E0DC5265964B}"/>
              </a:ext>
            </a:extLst>
          </p:cNvPr>
          <p:cNvSpPr txBox="1"/>
          <p:nvPr/>
        </p:nvSpPr>
        <p:spPr>
          <a:xfrm>
            <a:off x="6833391" y="4339738"/>
            <a:ext cx="76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CFD032E-7121-9520-3A14-39D02D464637}"/>
              </a:ext>
            </a:extLst>
          </p:cNvPr>
          <p:cNvSpPr txBox="1"/>
          <p:nvPr/>
        </p:nvSpPr>
        <p:spPr>
          <a:xfrm>
            <a:off x="7741276" y="1998048"/>
            <a:ext cx="22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Parc de véhicules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Segment / type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 err="1"/>
              <a:t>Crit’air</a:t>
            </a:r>
            <a:r>
              <a:rPr lang="fr-FR" sz="1400" dirty="0"/>
              <a:t> / âge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Kilométrage quotidien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FBAE3D54-3CD9-56B1-295D-22B4B510B78C}"/>
              </a:ext>
            </a:extLst>
          </p:cNvPr>
          <p:cNvSpPr txBox="1"/>
          <p:nvPr/>
        </p:nvSpPr>
        <p:spPr>
          <a:xfrm>
            <a:off x="7746821" y="3343447"/>
            <a:ext cx="22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Entreprises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Taille (CA, employés)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Santé financière (EBE)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Âge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6EDAE2B-2CD8-6D68-BAED-F8D25DD42BE3}"/>
              </a:ext>
            </a:extLst>
          </p:cNvPr>
          <p:cNvSpPr txBox="1"/>
          <p:nvPr/>
        </p:nvSpPr>
        <p:spPr>
          <a:xfrm>
            <a:off x="7746821" y="4785894"/>
            <a:ext cx="2275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Localisation dans la métropole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400" dirty="0"/>
              <a:t>Dans ou hors de la ZFE-m</a:t>
            </a:r>
          </a:p>
        </p:txBody>
      </p:sp>
      <p:pic>
        <p:nvPicPr>
          <p:cNvPr id="60" name="Image 59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3FA1C73-3FA3-1D4D-794D-22ACD06BD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5E193F9-B52B-DC6D-343C-534C40E9CB15}"/>
              </a:ext>
            </a:extLst>
          </p:cNvPr>
          <p:cNvSpPr txBox="1"/>
          <p:nvPr/>
        </p:nvSpPr>
        <p:spPr>
          <a:xfrm>
            <a:off x="7316792" y="1403932"/>
            <a:ext cx="21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DATA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768160A-EDF1-3351-E9AD-ADE769E53C17}"/>
              </a:ext>
            </a:extLst>
          </p:cNvPr>
          <p:cNvSpPr txBox="1"/>
          <p:nvPr/>
        </p:nvSpPr>
        <p:spPr>
          <a:xfrm>
            <a:off x="2538376" y="1385782"/>
            <a:ext cx="21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SOURCES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D3A8D0-9C23-6CF5-40C1-34F1763B8937}"/>
              </a:ext>
            </a:extLst>
          </p:cNvPr>
          <p:cNvSpPr/>
          <p:nvPr/>
        </p:nvSpPr>
        <p:spPr>
          <a:xfrm>
            <a:off x="2538376" y="1835488"/>
            <a:ext cx="2623932" cy="72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 SIV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E3309-509B-66B7-2C1F-6316BFE8EC52}"/>
              </a:ext>
            </a:extLst>
          </p:cNvPr>
          <p:cNvSpPr/>
          <p:nvPr/>
        </p:nvSpPr>
        <p:spPr>
          <a:xfrm>
            <a:off x="2538376" y="2706500"/>
            <a:ext cx="2623932" cy="725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Base SIRENE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C8D04-4BFE-46DC-B1A7-5A8C5508F367}"/>
              </a:ext>
            </a:extLst>
          </p:cNvPr>
          <p:cNvSpPr/>
          <p:nvPr/>
        </p:nvSpPr>
        <p:spPr>
          <a:xfrm>
            <a:off x="2538376" y="3577512"/>
            <a:ext cx="2623932" cy="702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Société.com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03D393-04BB-8B3D-4F5B-B6BEF89C6249}"/>
              </a:ext>
            </a:extLst>
          </p:cNvPr>
          <p:cNvSpPr/>
          <p:nvPr/>
        </p:nvSpPr>
        <p:spPr>
          <a:xfrm>
            <a:off x="2538376" y="4425715"/>
            <a:ext cx="2623932" cy="702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Enquête VUL CGDD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778775-1FFA-E3FE-C444-9E93E03AB973}"/>
              </a:ext>
            </a:extLst>
          </p:cNvPr>
          <p:cNvSpPr/>
          <p:nvPr/>
        </p:nvSpPr>
        <p:spPr>
          <a:xfrm>
            <a:off x="2538376" y="5273918"/>
            <a:ext cx="2623932" cy="702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Entretiens plateforme</a:t>
            </a:r>
          </a:p>
        </p:txBody>
      </p: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F9E99D8B-D97B-6F54-F36D-B0A5796D79DB}"/>
              </a:ext>
            </a:extLst>
          </p:cNvPr>
          <p:cNvSpPr/>
          <p:nvPr/>
        </p:nvSpPr>
        <p:spPr>
          <a:xfrm>
            <a:off x="5613722" y="1998048"/>
            <a:ext cx="666186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 : droite 41">
            <a:extLst>
              <a:ext uri="{FF2B5EF4-FFF2-40B4-BE49-F238E27FC236}">
                <a16:creationId xmlns:a16="http://schemas.microsoft.com/office/drawing/2014/main" id="{077F6262-FBED-1E78-167D-9072CBAB8F09}"/>
              </a:ext>
            </a:extLst>
          </p:cNvPr>
          <p:cNvSpPr/>
          <p:nvPr/>
        </p:nvSpPr>
        <p:spPr>
          <a:xfrm>
            <a:off x="5613722" y="2832917"/>
            <a:ext cx="666186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11D47DCF-D59C-C5FF-05BE-13B5D79470BA}"/>
              </a:ext>
            </a:extLst>
          </p:cNvPr>
          <p:cNvSpPr/>
          <p:nvPr/>
        </p:nvSpPr>
        <p:spPr>
          <a:xfrm>
            <a:off x="5613722" y="3694768"/>
            <a:ext cx="666186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5F09EF7D-A46D-42DB-7E90-DCD144534C36}"/>
              </a:ext>
            </a:extLst>
          </p:cNvPr>
          <p:cNvSpPr/>
          <p:nvPr/>
        </p:nvSpPr>
        <p:spPr>
          <a:xfrm>
            <a:off x="5613722" y="4543435"/>
            <a:ext cx="666186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Flèche : droite 48">
            <a:extLst>
              <a:ext uri="{FF2B5EF4-FFF2-40B4-BE49-F238E27FC236}">
                <a16:creationId xmlns:a16="http://schemas.microsoft.com/office/drawing/2014/main" id="{D2BDE7EC-C459-11DB-B32E-D427386A9F37}"/>
              </a:ext>
            </a:extLst>
          </p:cNvPr>
          <p:cNvSpPr/>
          <p:nvPr/>
        </p:nvSpPr>
        <p:spPr>
          <a:xfrm>
            <a:off x="5614164" y="5392102"/>
            <a:ext cx="666186" cy="467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59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58BE71-7404-38C2-3C3A-BE670582A5CE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452146" y="281543"/>
            <a:ext cx="9558916" cy="369332"/>
          </a:xfrm>
        </p:spPr>
        <p:txBody>
          <a:bodyPr/>
          <a:lstStyle/>
          <a:p>
            <a:r>
              <a:rPr lang="en-US" sz="2000" dirty="0"/>
              <a:t>A segmentation in two axes</a:t>
            </a:r>
            <a:endParaRPr lang="fr-FR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B57365A-911B-B96B-453E-AAC32FB4EDF6}"/>
              </a:ext>
            </a:extLst>
          </p:cNvPr>
          <p:cNvSpPr txBox="1"/>
          <p:nvPr/>
        </p:nvSpPr>
        <p:spPr>
          <a:xfrm>
            <a:off x="414039" y="860343"/>
            <a:ext cx="10942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dirty="0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First axe :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activity</a:t>
            </a:r>
            <a:r>
              <a:rPr lang="fr-FR" b="1" dirty="0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sector</a:t>
            </a:r>
            <a:endParaRPr lang="fr-FR" b="1" dirty="0">
              <a:solidFill>
                <a:srgbClr val="000000"/>
              </a:solidFill>
              <a:latin typeface="Arial"/>
              <a:ea typeface="Helvetica Neue"/>
              <a:cs typeface="Helvetica Neu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Secon</a:t>
            </a:r>
            <a:r>
              <a:rPr lang="fr-FR" dirty="0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d axe </a:t>
            </a:r>
            <a:r>
              <a:rPr lang="fr-FR" b="1" dirty="0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: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company</a:t>
            </a:r>
            <a:r>
              <a:rPr lang="fr-FR" b="1" dirty="0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 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fleet</a:t>
            </a:r>
            <a:r>
              <a:rPr lang="fr-FR" b="1" dirty="0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 size</a:t>
            </a:r>
            <a:endParaRPr lang="fr-FR" dirty="0">
              <a:solidFill>
                <a:srgbClr val="000000"/>
              </a:solidFill>
              <a:latin typeface="Arial"/>
              <a:ea typeface="Helvetica Neue"/>
              <a:cs typeface="Helvetica Neue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Soit au total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Helvetica Neue"/>
                <a:cs typeface="Helvetica Neue"/>
              </a:rPr>
              <a:t>28 se</a:t>
            </a:r>
            <a:r>
              <a:rPr lang="fr-FR" b="1" dirty="0" err="1">
                <a:solidFill>
                  <a:srgbClr val="000000"/>
                </a:solidFill>
                <a:latin typeface="Arial"/>
                <a:ea typeface="Helvetica Neue"/>
                <a:cs typeface="Helvetica Neue"/>
              </a:rPr>
              <a:t>gments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"/>
              <a:cs typeface="Helvetica Neue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FCCB6DF-5CEF-7AD2-C757-B90E23E47CE2}"/>
              </a:ext>
            </a:extLst>
          </p:cNvPr>
          <p:cNvSpPr/>
          <p:nvPr/>
        </p:nvSpPr>
        <p:spPr>
          <a:xfrm>
            <a:off x="2046138" y="5564879"/>
            <a:ext cx="188405" cy="49622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61CBC8E-06F1-C894-0D66-88E6EC1AFC22}"/>
              </a:ext>
            </a:extLst>
          </p:cNvPr>
          <p:cNvSpPr txBox="1"/>
          <p:nvPr/>
        </p:nvSpPr>
        <p:spPr>
          <a:xfrm>
            <a:off x="-50538" y="5257562"/>
            <a:ext cx="209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Companies affected by the LOM law:</a:t>
            </a:r>
          </a:p>
          <a:p>
            <a:r>
              <a:rPr lang="en-US" sz="1400" dirty="0"/>
              <a:t>Obligation to include a share of low-emission vehicles in their fleet renewal</a:t>
            </a:r>
            <a:endParaRPr lang="fr-FR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4537EE-2DC7-0DD8-77C2-0E23EFEB0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261" y="2150011"/>
            <a:ext cx="9840686" cy="407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4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0F2E9C5-9B51-D5FC-F2EA-883C204DFC6F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452146" y="225425"/>
            <a:ext cx="9324748" cy="361950"/>
          </a:xfrm>
        </p:spPr>
        <p:txBody>
          <a:bodyPr/>
          <a:lstStyle/>
          <a:p>
            <a:r>
              <a:rPr lang="en-US" sz="2000" dirty="0"/>
              <a:t>Evaluation of the ability of segment to transition to electric</a:t>
            </a:r>
            <a:endParaRPr lang="fr-FR" sz="20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0D3312D-96A3-7478-B39A-D48E73CAA4E1}"/>
              </a:ext>
            </a:extLst>
          </p:cNvPr>
          <p:cNvGrpSpPr/>
          <p:nvPr/>
        </p:nvGrpSpPr>
        <p:grpSpPr>
          <a:xfrm>
            <a:off x="4643601" y="1017469"/>
            <a:ext cx="2136908" cy="1792913"/>
            <a:chOff x="2352895" y="2376342"/>
            <a:chExt cx="833133" cy="759269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E750DCD-ABFB-F39C-7B95-1DB04472175D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CBF63D5-1365-0938-1616-3A0725572D80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2E1B7F-1AE6-4363-CF0F-90F01560F344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69263EE-A0E8-E903-1D86-87E8646FC730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9FFBB1-194E-AE97-56C1-15D3365D92DB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F2B3FA-83B2-E899-9275-807C58C65454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0C9E60-5084-6543-C69A-B4988CE639F0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496FDD-65C5-B96F-EE9A-C61939FC969E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DC110D2-2060-2ABC-293C-39C97F72BD30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BEA4782-2E4F-860A-8578-38989AC3AFD6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D6BD1A5A-8B63-3C0A-AC28-7B5A686A7398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D386AF52-3A8A-ABD4-1213-E0E98FABFCAA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0A80803-064A-801A-62A4-9146ED5AE578}"/>
                </a:ext>
              </a:extLst>
            </p:cNvPr>
            <p:cNvSpPr txBox="1"/>
            <p:nvPr/>
          </p:nvSpPr>
          <p:spPr>
            <a:xfrm>
              <a:off x="2976076" y="2991982"/>
              <a:ext cx="209952" cy="143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1" name="Graphique 10" descr="Batterie en charge avec un remplissage uni">
              <a:extLst>
                <a:ext uri="{FF2B5EF4-FFF2-40B4-BE49-F238E27FC236}">
                  <a16:creationId xmlns:a16="http://schemas.microsoft.com/office/drawing/2014/main" id="{B0EBEA44-F846-D3D4-85C1-F1EE644E7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21" name="Ellipse 20">
            <a:extLst>
              <a:ext uri="{FF2B5EF4-FFF2-40B4-BE49-F238E27FC236}">
                <a16:creationId xmlns:a16="http://schemas.microsoft.com/office/drawing/2014/main" id="{B115F2F0-6E2A-9124-CC45-4ED730091C50}"/>
              </a:ext>
            </a:extLst>
          </p:cNvPr>
          <p:cNvSpPr/>
          <p:nvPr/>
        </p:nvSpPr>
        <p:spPr>
          <a:xfrm>
            <a:off x="4826943" y="1933214"/>
            <a:ext cx="461683" cy="425046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F7B423F-B5DD-39D0-7770-D94986F3D901}"/>
              </a:ext>
            </a:extLst>
          </p:cNvPr>
          <p:cNvSpPr txBox="1"/>
          <p:nvPr/>
        </p:nvSpPr>
        <p:spPr>
          <a:xfrm>
            <a:off x="404073" y="1463892"/>
            <a:ext cx="39194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Axe 1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-compatibility of 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 km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Multiplié par un facteur de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sévérisation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(correspondant à un appel de puissance spécifique)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 : 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Logistique longue distance et industrie : 1,3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BTP : 1,8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Véhicules à froid dirigé, à benne, à grue, bétaillère : 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0FA79B0-0396-7966-E701-30D5FEA65363}"/>
              </a:ext>
            </a:extLst>
          </p:cNvPr>
          <p:cNvSpPr txBox="1"/>
          <p:nvPr/>
        </p:nvSpPr>
        <p:spPr>
          <a:xfrm>
            <a:off x="7058184" y="1348444"/>
            <a:ext cx="40887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Axe 2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Ability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finance the transition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EBE (excédent brut d’exploitation)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Multiplié par un facteur de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sévérisation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 fonction de la jeunesse de l’entreprise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Divisé par le coût de rachat d’un parc de véhicules électrifiés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7DEA3A-5B73-D2B5-8BA3-3AE5AB1CC5BE}"/>
              </a:ext>
            </a:extLst>
          </p:cNvPr>
          <p:cNvSpPr txBox="1"/>
          <p:nvPr/>
        </p:nvSpPr>
        <p:spPr>
          <a:xfrm>
            <a:off x="7258368" y="3927620"/>
            <a:ext cx="408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Capacité à financer la transition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(EBE / coût du parc) x âge / (âge + 1)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472AD8-286D-75E5-2770-F2E327DF219F}"/>
              </a:ext>
            </a:extLst>
          </p:cNvPr>
          <p:cNvSpPr txBox="1"/>
          <p:nvPr/>
        </p:nvSpPr>
        <p:spPr>
          <a:xfrm>
            <a:off x="404074" y="4969890"/>
            <a:ext cx="491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Electro-compatibilité des usages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km quotidien x facteur de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sévérisation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 (-1)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Image 2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73F8BCA-4B1C-DD54-ADD5-19D000B7B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73" y="6352587"/>
            <a:ext cx="1056164" cy="29680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81DD5000-4D18-D0C0-9642-C48244FF5C6A}"/>
              </a:ext>
            </a:extLst>
          </p:cNvPr>
          <p:cNvSpPr txBox="1"/>
          <p:nvPr/>
        </p:nvSpPr>
        <p:spPr>
          <a:xfrm>
            <a:off x="6382512" y="5733627"/>
            <a:ext cx="2337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Cas particulier : les administrations n’ont pas d’axe financier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FF133D56-7368-6793-1C2D-045D1CFEEB98}"/>
              </a:ext>
            </a:extLst>
          </p:cNvPr>
          <p:cNvGrpSpPr/>
          <p:nvPr/>
        </p:nvGrpSpPr>
        <p:grpSpPr>
          <a:xfrm>
            <a:off x="8441227" y="5736947"/>
            <a:ext cx="228092" cy="701295"/>
            <a:chOff x="4091834" y="3429000"/>
            <a:chExt cx="228092" cy="70129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943251C-4A1B-EE0B-C561-B357845BAE5C}"/>
                </a:ext>
              </a:extLst>
            </p:cNvPr>
            <p:cNvSpPr/>
            <p:nvPr/>
          </p:nvSpPr>
          <p:spPr>
            <a:xfrm>
              <a:off x="4175926" y="3972826"/>
              <a:ext cx="144000" cy="14362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957313-6BA0-DE25-C64F-4F69316142F1}"/>
                </a:ext>
              </a:extLst>
            </p:cNvPr>
            <p:cNvSpPr/>
            <p:nvPr/>
          </p:nvSpPr>
          <p:spPr>
            <a:xfrm>
              <a:off x="4175926" y="3829197"/>
              <a:ext cx="144000" cy="143629"/>
            </a:xfrm>
            <a:prstGeom prst="rect">
              <a:avLst/>
            </a:prstGeom>
            <a:solidFill>
              <a:srgbClr val="D4C4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990627E-39B5-A405-2C52-978FC2C80BFC}"/>
                </a:ext>
              </a:extLst>
            </p:cNvPr>
            <p:cNvSpPr/>
            <p:nvPr/>
          </p:nvSpPr>
          <p:spPr>
            <a:xfrm>
              <a:off x="4175926" y="3685568"/>
              <a:ext cx="144000" cy="1436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42BEBCFB-D630-191F-A8C3-B9CBD9209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315" y="3590295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Graphique 39" descr="Batterie en charge avec un remplissage uni">
              <a:extLst>
                <a:ext uri="{FF2B5EF4-FFF2-40B4-BE49-F238E27FC236}">
                  <a16:creationId xmlns:a16="http://schemas.microsoft.com/office/drawing/2014/main" id="{98DDA981-C853-33F8-A2A2-5F43FDC0A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91834" y="3429000"/>
              <a:ext cx="178962" cy="17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90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angle : coins arrondis 348">
            <a:extLst>
              <a:ext uri="{FF2B5EF4-FFF2-40B4-BE49-F238E27FC236}">
                <a16:creationId xmlns:a16="http://schemas.microsoft.com/office/drawing/2014/main" id="{2393D4DA-D91D-30DF-D562-E8D7F6136CBC}"/>
              </a:ext>
            </a:extLst>
          </p:cNvPr>
          <p:cNvSpPr/>
          <p:nvPr/>
        </p:nvSpPr>
        <p:spPr>
          <a:xfrm>
            <a:off x="4589915" y="3212530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DDF054E-FBE0-17E1-6CD0-DBDC3BCA8322}"/>
              </a:ext>
            </a:extLst>
          </p:cNvPr>
          <p:cNvSpPr>
            <a:spLocks noChangeAspect="1"/>
          </p:cNvSpPr>
          <p:nvPr/>
        </p:nvSpPr>
        <p:spPr>
          <a:xfrm>
            <a:off x="4625047" y="3651071"/>
            <a:ext cx="468000" cy="46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8" name="Rectangle : coins arrondis 367">
            <a:extLst>
              <a:ext uri="{FF2B5EF4-FFF2-40B4-BE49-F238E27FC236}">
                <a16:creationId xmlns:a16="http://schemas.microsoft.com/office/drawing/2014/main" id="{B29F464B-2710-3063-492A-CFA0BF75CCA0}"/>
              </a:ext>
            </a:extLst>
          </p:cNvPr>
          <p:cNvSpPr/>
          <p:nvPr/>
        </p:nvSpPr>
        <p:spPr>
          <a:xfrm>
            <a:off x="4603605" y="4244923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4462D2B-028A-9F42-0112-B926B91CA4E4}"/>
              </a:ext>
            </a:extLst>
          </p:cNvPr>
          <p:cNvSpPr/>
          <p:nvPr/>
        </p:nvSpPr>
        <p:spPr>
          <a:xfrm>
            <a:off x="4647017" y="4734153"/>
            <a:ext cx="396000" cy="39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7A8B1C-3279-7354-2334-3B1FCC7EF5C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sz="2000" dirty="0"/>
              <a:t>Example of qualified classification in Strasbourg</a:t>
            </a:r>
            <a:endParaRPr lang="fr-FR" sz="20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BDD4D7A-9DBB-AB1A-1552-C1B07C230D0A}"/>
              </a:ext>
            </a:extLst>
          </p:cNvPr>
          <p:cNvSpPr/>
          <p:nvPr/>
        </p:nvSpPr>
        <p:spPr>
          <a:xfrm>
            <a:off x="-1" y="2175977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(1-5 v)</a:t>
            </a:r>
          </a:p>
        </p:txBody>
      </p:sp>
      <p:pic>
        <p:nvPicPr>
          <p:cNvPr id="17" name="Image 1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DA1F65E3-C7E0-FA1D-20B4-E0E34604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20" y="6400559"/>
            <a:ext cx="1056164" cy="29680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089262B-8DC5-D85D-3258-902FA1BA2782}"/>
              </a:ext>
            </a:extLst>
          </p:cNvPr>
          <p:cNvSpPr txBox="1"/>
          <p:nvPr/>
        </p:nvSpPr>
        <p:spPr>
          <a:xfrm>
            <a:off x="-48039" y="1679825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Taille des flottes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C7ED34E-A8E1-6CCF-702C-FCC85E3520FB}"/>
              </a:ext>
            </a:extLst>
          </p:cNvPr>
          <p:cNvSpPr txBox="1"/>
          <p:nvPr/>
        </p:nvSpPr>
        <p:spPr>
          <a:xfrm>
            <a:off x="261034" y="1164537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Secteur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d’activité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0C73E64-A376-68A5-CB8F-B9EB1C0B6DFC}"/>
              </a:ext>
            </a:extLst>
          </p:cNvPr>
          <p:cNvSpPr/>
          <p:nvPr/>
        </p:nvSpPr>
        <p:spPr>
          <a:xfrm>
            <a:off x="0" y="3205707"/>
            <a:ext cx="1451112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Moyennes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(6-20 v)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7339838-5EE5-BB8B-A5C3-D2EA9A6F5314}"/>
              </a:ext>
            </a:extLst>
          </p:cNvPr>
          <p:cNvSpPr/>
          <p:nvPr/>
        </p:nvSpPr>
        <p:spPr>
          <a:xfrm>
            <a:off x="6616" y="4241323"/>
            <a:ext cx="1444495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(21-100 v)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2081A83-5B59-8F3D-F795-3A000310AFDA}"/>
              </a:ext>
            </a:extLst>
          </p:cNvPr>
          <p:cNvSpPr/>
          <p:nvPr/>
        </p:nvSpPr>
        <p:spPr>
          <a:xfrm>
            <a:off x="6617" y="5271053"/>
            <a:ext cx="1444494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Très grosses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(&gt; 100 v)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D20C741-6F17-BE26-C366-3BFB15BA70B1}"/>
              </a:ext>
            </a:extLst>
          </p:cNvPr>
          <p:cNvSpPr/>
          <p:nvPr/>
        </p:nvSpPr>
        <p:spPr>
          <a:xfrm>
            <a:off x="1533245" y="2175977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7338444-8938-8073-0708-0DBAA9C4E1A9}"/>
              </a:ext>
            </a:extLst>
          </p:cNvPr>
          <p:cNvSpPr/>
          <p:nvPr/>
        </p:nvSpPr>
        <p:spPr>
          <a:xfrm>
            <a:off x="1533245" y="1164537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BTP</a:t>
            </a:r>
            <a:r>
              <a:rPr lang="fr-FR" sz="1200" dirty="0">
                <a:solidFill>
                  <a:srgbClr val="FFFFFF"/>
                </a:solidFill>
                <a:latin typeface="Arial"/>
              </a:rPr>
              <a:t> (entreprises et artisans)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956CF5F-F434-A46C-2670-834C8DDBE27B}"/>
              </a:ext>
            </a:extLst>
          </p:cNvPr>
          <p:cNvSpPr/>
          <p:nvPr/>
        </p:nvSpPr>
        <p:spPr>
          <a:xfrm>
            <a:off x="3066491" y="1164537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Logistique courte distance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4F53AD1-9697-2DAF-F448-B9AA43F4DC8F}"/>
              </a:ext>
            </a:extLst>
          </p:cNvPr>
          <p:cNvSpPr/>
          <p:nvPr/>
        </p:nvSpPr>
        <p:spPr>
          <a:xfrm>
            <a:off x="4606119" y="1162890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Services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DBC4E2D7-DEE8-F1CB-B3E0-C0BFED0DD2C7}"/>
              </a:ext>
            </a:extLst>
          </p:cNvPr>
          <p:cNvSpPr/>
          <p:nvPr/>
        </p:nvSpPr>
        <p:spPr>
          <a:xfrm>
            <a:off x="9196463" y="1161866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Industrie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02C91612-4498-58CB-017F-C5A442B290BE}"/>
              </a:ext>
            </a:extLst>
          </p:cNvPr>
          <p:cNvSpPr/>
          <p:nvPr/>
        </p:nvSpPr>
        <p:spPr>
          <a:xfrm>
            <a:off x="7661608" y="1164537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Transport de personnes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A0A89BD1-2D53-23BA-FED0-BF3BAA2083AA}"/>
              </a:ext>
            </a:extLst>
          </p:cNvPr>
          <p:cNvSpPr/>
          <p:nvPr/>
        </p:nvSpPr>
        <p:spPr>
          <a:xfrm>
            <a:off x="6138179" y="1162199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Administration &amp; associations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F4C14C1-D9E6-C8B2-C0A5-E196633B0802}"/>
              </a:ext>
            </a:extLst>
          </p:cNvPr>
          <p:cNvSpPr txBox="1"/>
          <p:nvPr/>
        </p:nvSpPr>
        <p:spPr>
          <a:xfrm>
            <a:off x="3293433" y="1627737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3 049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197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" name="Graphique 43" descr="Livraison contour">
            <a:extLst>
              <a:ext uri="{FF2B5EF4-FFF2-40B4-BE49-F238E27FC236}">
                <a16:creationId xmlns:a16="http://schemas.microsoft.com/office/drawing/2014/main" id="{A6CD5700-99A4-2D1E-1CEB-4F0641E0E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8769" y="1632690"/>
            <a:ext cx="222849" cy="199099"/>
          </a:xfrm>
          <a:prstGeom prst="rect">
            <a:avLst/>
          </a:prstGeom>
        </p:spPr>
      </p:pic>
      <p:pic>
        <p:nvPicPr>
          <p:cNvPr id="46" name="Graphique 45" descr="Bâtiment contour">
            <a:extLst>
              <a:ext uri="{FF2B5EF4-FFF2-40B4-BE49-F238E27FC236}">
                <a16:creationId xmlns:a16="http://schemas.microsoft.com/office/drawing/2014/main" id="{9AAF6350-DA90-56FF-784A-8345365D4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49587" y="1816001"/>
            <a:ext cx="199099" cy="199099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8C71BDD0-71F5-A309-F2E9-D18B08AEE501}"/>
              </a:ext>
            </a:extLst>
          </p:cNvPr>
          <p:cNvSpPr txBox="1"/>
          <p:nvPr/>
        </p:nvSpPr>
        <p:spPr>
          <a:xfrm>
            <a:off x="1760185" y="1616345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6 492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1 804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" name="Graphique 52" descr="Livraison contour">
            <a:extLst>
              <a:ext uri="{FF2B5EF4-FFF2-40B4-BE49-F238E27FC236}">
                <a16:creationId xmlns:a16="http://schemas.microsoft.com/office/drawing/2014/main" id="{31EA03DF-67CC-9279-D087-D4FD14C52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5521" y="1621298"/>
            <a:ext cx="222849" cy="199099"/>
          </a:xfrm>
          <a:prstGeom prst="rect">
            <a:avLst/>
          </a:prstGeom>
        </p:spPr>
      </p:pic>
      <p:pic>
        <p:nvPicPr>
          <p:cNvPr id="54" name="Graphique 53" descr="Bâtiment contour">
            <a:extLst>
              <a:ext uri="{FF2B5EF4-FFF2-40B4-BE49-F238E27FC236}">
                <a16:creationId xmlns:a16="http://schemas.microsoft.com/office/drawing/2014/main" id="{F6906D9A-E91F-3BCA-4657-0AE5652C3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16339" y="1804609"/>
            <a:ext cx="199099" cy="199099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091DC38E-08E0-1A47-5100-23EA4005B8FB}"/>
              </a:ext>
            </a:extLst>
          </p:cNvPr>
          <p:cNvSpPr txBox="1"/>
          <p:nvPr/>
        </p:nvSpPr>
        <p:spPr>
          <a:xfrm>
            <a:off x="4597586" y="1603908"/>
            <a:ext cx="6334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7 627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1 941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9" name="Graphique 58" descr="Livraison contour">
            <a:extLst>
              <a:ext uri="{FF2B5EF4-FFF2-40B4-BE49-F238E27FC236}">
                <a16:creationId xmlns:a16="http://schemas.microsoft.com/office/drawing/2014/main" id="{A7DA6BE6-9CE2-BEDB-18C2-97FA35C5C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6276" y="1617101"/>
            <a:ext cx="222849" cy="199099"/>
          </a:xfrm>
          <a:prstGeom prst="rect">
            <a:avLst/>
          </a:prstGeom>
        </p:spPr>
      </p:pic>
      <p:pic>
        <p:nvPicPr>
          <p:cNvPr id="60" name="Graphique 59" descr="Bâtiment contour">
            <a:extLst>
              <a:ext uri="{FF2B5EF4-FFF2-40B4-BE49-F238E27FC236}">
                <a16:creationId xmlns:a16="http://schemas.microsoft.com/office/drawing/2014/main" id="{DF6CF690-AD16-31B6-4ADD-1D0A3D017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67094" y="1800412"/>
            <a:ext cx="199099" cy="199099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3BD98EE5-95EF-6134-3A1C-76CCDBE9830E}"/>
              </a:ext>
            </a:extLst>
          </p:cNvPr>
          <p:cNvSpPr txBox="1"/>
          <p:nvPr/>
        </p:nvSpPr>
        <p:spPr>
          <a:xfrm>
            <a:off x="9309453" y="1638304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4 724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595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2" name="Graphique 61" descr="Livraison contour">
            <a:extLst>
              <a:ext uri="{FF2B5EF4-FFF2-40B4-BE49-F238E27FC236}">
                <a16:creationId xmlns:a16="http://schemas.microsoft.com/office/drawing/2014/main" id="{691237EF-2C9A-CC2F-8D31-6509C2255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64789" y="1643257"/>
            <a:ext cx="222849" cy="199099"/>
          </a:xfrm>
          <a:prstGeom prst="rect">
            <a:avLst/>
          </a:prstGeom>
        </p:spPr>
      </p:pic>
      <p:pic>
        <p:nvPicPr>
          <p:cNvPr id="63" name="Graphique 62" descr="Bâtiment contour">
            <a:extLst>
              <a:ext uri="{FF2B5EF4-FFF2-40B4-BE49-F238E27FC236}">
                <a16:creationId xmlns:a16="http://schemas.microsoft.com/office/drawing/2014/main" id="{298F2A61-0D73-31C0-7B1E-DD1A0101B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5607" y="1826568"/>
            <a:ext cx="199099" cy="199099"/>
          </a:xfrm>
          <a:prstGeom prst="rect">
            <a:avLst/>
          </a:prstGeom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BE0F20EA-5ED9-12A6-D078-C0E00677A641}"/>
              </a:ext>
            </a:extLst>
          </p:cNvPr>
          <p:cNvSpPr txBox="1"/>
          <p:nvPr/>
        </p:nvSpPr>
        <p:spPr>
          <a:xfrm>
            <a:off x="7732763" y="1619579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394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Graphique 64" descr="Livraison contour">
            <a:extLst>
              <a:ext uri="{FF2B5EF4-FFF2-40B4-BE49-F238E27FC236}">
                <a16:creationId xmlns:a16="http://schemas.microsoft.com/office/drawing/2014/main" id="{2D3E42D1-CB16-5AF1-673A-C0E0A315F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7882" y="1661668"/>
            <a:ext cx="222849" cy="199099"/>
          </a:xfrm>
          <a:prstGeom prst="rect">
            <a:avLst/>
          </a:prstGeom>
        </p:spPr>
      </p:pic>
      <p:pic>
        <p:nvPicPr>
          <p:cNvPr id="66" name="Graphique 65" descr="Bâtiment contour">
            <a:extLst>
              <a:ext uri="{FF2B5EF4-FFF2-40B4-BE49-F238E27FC236}">
                <a16:creationId xmlns:a16="http://schemas.microsoft.com/office/drawing/2014/main" id="{AFE97FF0-3409-853B-3432-35C17BE4F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8700" y="1844979"/>
            <a:ext cx="199099" cy="199099"/>
          </a:xfrm>
          <a:prstGeom prst="rect">
            <a:avLst/>
          </a:prstGeom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0C3548F3-C765-F6E3-9284-2B32C96FC0CC}"/>
              </a:ext>
            </a:extLst>
          </p:cNvPr>
          <p:cNvSpPr txBox="1"/>
          <p:nvPr/>
        </p:nvSpPr>
        <p:spPr>
          <a:xfrm>
            <a:off x="6209334" y="1573931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120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Graphique 67" descr="Livraison contour">
            <a:extLst>
              <a:ext uri="{FF2B5EF4-FFF2-40B4-BE49-F238E27FC236}">
                <a16:creationId xmlns:a16="http://schemas.microsoft.com/office/drawing/2014/main" id="{612127B8-9FD3-A6F1-004F-244031ECD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6505" y="1656783"/>
            <a:ext cx="222849" cy="199099"/>
          </a:xfrm>
          <a:prstGeom prst="rect">
            <a:avLst/>
          </a:prstGeom>
        </p:spPr>
      </p:pic>
      <p:pic>
        <p:nvPicPr>
          <p:cNvPr id="69" name="Graphique 68" descr="Bâtiment contour">
            <a:extLst>
              <a:ext uri="{FF2B5EF4-FFF2-40B4-BE49-F238E27FC236}">
                <a16:creationId xmlns:a16="http://schemas.microsoft.com/office/drawing/2014/main" id="{E4EB8B30-CB6C-6A24-C1DE-19D32F41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07323" y="1790399"/>
            <a:ext cx="199099" cy="199099"/>
          </a:xfrm>
          <a:prstGeom prst="rect">
            <a:avLst/>
          </a:prstGeom>
        </p:spPr>
      </p:pic>
      <p:pic>
        <p:nvPicPr>
          <p:cNvPr id="71" name="Graphique 70" descr="Livraison contour">
            <a:extLst>
              <a:ext uri="{FF2B5EF4-FFF2-40B4-BE49-F238E27FC236}">
                <a16:creationId xmlns:a16="http://schemas.microsoft.com/office/drawing/2014/main" id="{6B51D4A0-C18D-E2BA-B28F-F7376BB51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2672672"/>
            <a:ext cx="222849" cy="199099"/>
          </a:xfrm>
          <a:prstGeom prst="rect">
            <a:avLst/>
          </a:prstGeom>
        </p:spPr>
      </p:pic>
      <p:pic>
        <p:nvPicPr>
          <p:cNvPr id="72" name="Graphique 71" descr="Bâtiment contour">
            <a:extLst>
              <a:ext uri="{FF2B5EF4-FFF2-40B4-BE49-F238E27FC236}">
                <a16:creationId xmlns:a16="http://schemas.microsoft.com/office/drawing/2014/main" id="{B3B25125-81F0-38E1-1C1F-A3BE45457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2855983"/>
            <a:ext cx="199099" cy="199099"/>
          </a:xfrm>
          <a:prstGeom prst="rect">
            <a:avLst/>
          </a:prstGeom>
        </p:spPr>
      </p:pic>
      <p:pic>
        <p:nvPicPr>
          <p:cNvPr id="74" name="Graphique 73" descr="Livraison contour">
            <a:extLst>
              <a:ext uri="{FF2B5EF4-FFF2-40B4-BE49-F238E27FC236}">
                <a16:creationId xmlns:a16="http://schemas.microsoft.com/office/drawing/2014/main" id="{30E2CC21-7782-12E7-5BDE-1D7480AB7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3706173"/>
            <a:ext cx="222849" cy="199099"/>
          </a:xfrm>
          <a:prstGeom prst="rect">
            <a:avLst/>
          </a:prstGeom>
        </p:spPr>
      </p:pic>
      <p:pic>
        <p:nvPicPr>
          <p:cNvPr id="75" name="Graphique 74" descr="Bâtiment contour">
            <a:extLst>
              <a:ext uri="{FF2B5EF4-FFF2-40B4-BE49-F238E27FC236}">
                <a16:creationId xmlns:a16="http://schemas.microsoft.com/office/drawing/2014/main" id="{D00129EA-576F-7F3E-2E49-39F61CBAD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3889484"/>
            <a:ext cx="199099" cy="199099"/>
          </a:xfrm>
          <a:prstGeom prst="rect">
            <a:avLst/>
          </a:prstGeom>
        </p:spPr>
      </p:pic>
      <p:pic>
        <p:nvPicPr>
          <p:cNvPr id="77" name="Graphique 76" descr="Livraison contour">
            <a:extLst>
              <a:ext uri="{FF2B5EF4-FFF2-40B4-BE49-F238E27FC236}">
                <a16:creationId xmlns:a16="http://schemas.microsoft.com/office/drawing/2014/main" id="{1E0ACEC3-3A86-1316-478B-A804B2BCD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4741789"/>
            <a:ext cx="222849" cy="199099"/>
          </a:xfrm>
          <a:prstGeom prst="rect">
            <a:avLst/>
          </a:prstGeom>
        </p:spPr>
      </p:pic>
      <p:pic>
        <p:nvPicPr>
          <p:cNvPr id="78" name="Graphique 77" descr="Bâtiment contour">
            <a:extLst>
              <a:ext uri="{FF2B5EF4-FFF2-40B4-BE49-F238E27FC236}">
                <a16:creationId xmlns:a16="http://schemas.microsoft.com/office/drawing/2014/main" id="{76CBBD75-6509-B123-5F78-88B70FFDC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4925100"/>
            <a:ext cx="199099" cy="199099"/>
          </a:xfrm>
          <a:prstGeom prst="rect">
            <a:avLst/>
          </a:prstGeom>
        </p:spPr>
      </p:pic>
      <p:pic>
        <p:nvPicPr>
          <p:cNvPr id="80" name="Graphique 79" descr="Livraison contour">
            <a:extLst>
              <a:ext uri="{FF2B5EF4-FFF2-40B4-BE49-F238E27FC236}">
                <a16:creationId xmlns:a16="http://schemas.microsoft.com/office/drawing/2014/main" id="{651CB681-ABC0-5E9F-7A74-7CA16772C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5742814"/>
            <a:ext cx="222849" cy="199099"/>
          </a:xfrm>
          <a:prstGeom prst="rect">
            <a:avLst/>
          </a:prstGeom>
        </p:spPr>
      </p:pic>
      <p:pic>
        <p:nvPicPr>
          <p:cNvPr id="81" name="Graphique 80" descr="Bâtiment contour">
            <a:extLst>
              <a:ext uri="{FF2B5EF4-FFF2-40B4-BE49-F238E27FC236}">
                <a16:creationId xmlns:a16="http://schemas.microsoft.com/office/drawing/2014/main" id="{05826153-9EDF-85FC-2CD7-5B71488A06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5926125"/>
            <a:ext cx="199099" cy="199099"/>
          </a:xfrm>
          <a:prstGeom prst="rect">
            <a:avLst/>
          </a:prstGeom>
        </p:spPr>
      </p:pic>
      <p:sp>
        <p:nvSpPr>
          <p:cNvPr id="82" name="ZoneTexte 81">
            <a:extLst>
              <a:ext uri="{FF2B5EF4-FFF2-40B4-BE49-F238E27FC236}">
                <a16:creationId xmlns:a16="http://schemas.microsoft.com/office/drawing/2014/main" id="{46047D26-6E08-FDEF-997A-7EA6DA2D4CD3}"/>
              </a:ext>
            </a:extLst>
          </p:cNvPr>
          <p:cNvSpPr txBox="1"/>
          <p:nvPr/>
        </p:nvSpPr>
        <p:spPr>
          <a:xfrm>
            <a:off x="1494787" y="2171021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2 759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1 524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3" name="Graphique 82" descr="Livraison contour">
            <a:extLst>
              <a:ext uri="{FF2B5EF4-FFF2-40B4-BE49-F238E27FC236}">
                <a16:creationId xmlns:a16="http://schemas.microsoft.com/office/drawing/2014/main" id="{DE7C59D3-9BF8-C5F2-786E-E9553C83D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0123" y="2175974"/>
            <a:ext cx="222849" cy="199099"/>
          </a:xfrm>
          <a:prstGeom prst="rect">
            <a:avLst/>
          </a:prstGeom>
        </p:spPr>
      </p:pic>
      <p:pic>
        <p:nvPicPr>
          <p:cNvPr id="84" name="Graphique 83" descr="Bâtiment contour">
            <a:extLst>
              <a:ext uri="{FF2B5EF4-FFF2-40B4-BE49-F238E27FC236}">
                <a16:creationId xmlns:a16="http://schemas.microsoft.com/office/drawing/2014/main" id="{CA55879A-6802-414C-33B6-970FCE9EC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0941" y="2359285"/>
            <a:ext cx="199099" cy="199099"/>
          </a:xfrm>
          <a:prstGeom prst="rect">
            <a:avLst/>
          </a:prstGeom>
        </p:spPr>
      </p:pic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2A619E8E-3D72-1AF5-B026-1F8F6DFA8ECE}"/>
              </a:ext>
            </a:extLst>
          </p:cNvPr>
          <p:cNvGrpSpPr/>
          <p:nvPr/>
        </p:nvGrpSpPr>
        <p:grpSpPr>
          <a:xfrm>
            <a:off x="2245112" y="2219778"/>
            <a:ext cx="833133" cy="810565"/>
            <a:chOff x="2352895" y="2376342"/>
            <a:chExt cx="833133" cy="810565"/>
          </a:xfrm>
        </p:grpSpPr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DE1E27B4-11DB-C262-F6BC-76303EB75288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F0EA099-C8F9-0416-8B42-12DD187CC450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3653C4E-91FE-B9D3-1F15-AF166391986A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3351F4D-7755-0970-234A-4ED648A35B90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2CD5387-10A6-7733-80FB-1E4B8E88CE18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03F49DD-47EE-E717-8E5E-B331610D5541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314BE420-C63C-8FFF-4CD1-41972D67D29E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2FCE2C7B-0E4F-E176-3EFF-AEFED3FA87F8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8526E8A-2700-B25C-3A1A-83D92880353C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144C8E7-A288-E790-C9DE-333F99DCA10C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07" name="Connecteur droit avec flèche 106">
              <a:extLst>
                <a:ext uri="{FF2B5EF4-FFF2-40B4-BE49-F238E27FC236}">
                  <a16:creationId xmlns:a16="http://schemas.microsoft.com/office/drawing/2014/main" id="{C94EE0C4-9A73-B053-13DE-582173B83B3E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>
              <a:extLst>
                <a:ext uri="{FF2B5EF4-FFF2-40B4-BE49-F238E27FC236}">
                  <a16:creationId xmlns:a16="http://schemas.microsoft.com/office/drawing/2014/main" id="{D8559FF1-249A-190B-A04A-A21EE4F5BEE6}"/>
                </a:ext>
              </a:extLst>
            </p:cNvPr>
            <p:cNvCxnSpPr>
              <a:cxnSpLocks/>
              <a:stCxn id="111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2163BE59-0B05-FAC5-0393-C85C704F3F87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10" name="Graphique 109" descr="Batterie en charge avec un remplissage uni">
              <a:extLst>
                <a:ext uri="{FF2B5EF4-FFF2-40B4-BE49-F238E27FC236}">
                  <a16:creationId xmlns:a16="http://schemas.microsoft.com/office/drawing/2014/main" id="{25AE2186-42BB-2A82-868D-B936015EB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21" name="Rectangle : coins arrondis 120">
            <a:extLst>
              <a:ext uri="{FF2B5EF4-FFF2-40B4-BE49-F238E27FC236}">
                <a16:creationId xmlns:a16="http://schemas.microsoft.com/office/drawing/2014/main" id="{0795C7EB-06F4-679B-56BB-59CF518D20A2}"/>
              </a:ext>
            </a:extLst>
          </p:cNvPr>
          <p:cNvSpPr/>
          <p:nvPr/>
        </p:nvSpPr>
        <p:spPr>
          <a:xfrm>
            <a:off x="1519555" y="3210020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7A1FDA11-2537-E54F-782A-6B1425903D5B}"/>
              </a:ext>
            </a:extLst>
          </p:cNvPr>
          <p:cNvSpPr txBox="1"/>
          <p:nvPr/>
        </p:nvSpPr>
        <p:spPr>
          <a:xfrm>
            <a:off x="1481097" y="3205064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1 924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3" name="Graphique 122" descr="Livraison contour">
            <a:extLst>
              <a:ext uri="{FF2B5EF4-FFF2-40B4-BE49-F238E27FC236}">
                <a16:creationId xmlns:a16="http://schemas.microsoft.com/office/drawing/2014/main" id="{AC279654-58E6-6185-ABB0-2A2BF4E00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6433" y="3210017"/>
            <a:ext cx="222849" cy="199099"/>
          </a:xfrm>
          <a:prstGeom prst="rect">
            <a:avLst/>
          </a:prstGeom>
        </p:spPr>
      </p:pic>
      <p:pic>
        <p:nvPicPr>
          <p:cNvPr id="124" name="Graphique 123" descr="Bâtiment contour">
            <a:extLst>
              <a:ext uri="{FF2B5EF4-FFF2-40B4-BE49-F238E27FC236}">
                <a16:creationId xmlns:a16="http://schemas.microsoft.com/office/drawing/2014/main" id="{916194B4-4EA7-35DF-18D8-080913D76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7251" y="3393328"/>
            <a:ext cx="199099" cy="199099"/>
          </a:xfrm>
          <a:prstGeom prst="rect">
            <a:avLst/>
          </a:prstGeom>
        </p:spPr>
      </p:pic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485DA79-6606-E689-1745-5B9B6F0305E2}"/>
              </a:ext>
            </a:extLst>
          </p:cNvPr>
          <p:cNvGrpSpPr/>
          <p:nvPr/>
        </p:nvGrpSpPr>
        <p:grpSpPr>
          <a:xfrm>
            <a:off x="2231422" y="3253821"/>
            <a:ext cx="833133" cy="810565"/>
            <a:chOff x="2352895" y="2376342"/>
            <a:chExt cx="833133" cy="810565"/>
          </a:xfrm>
        </p:grpSpPr>
        <p:grpSp>
          <p:nvGrpSpPr>
            <p:cNvPr id="126" name="Groupe 125">
              <a:extLst>
                <a:ext uri="{FF2B5EF4-FFF2-40B4-BE49-F238E27FC236}">
                  <a16:creationId xmlns:a16="http://schemas.microsoft.com/office/drawing/2014/main" id="{FE672D4F-D3BD-4604-77EC-B597B8851C6A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F48A6AD2-9A9D-4EED-3C1F-7D16B74B3291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662B667-8D99-569A-FF27-4E6776C2A6D1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3E4B813-E26C-B85D-1563-C4635A5C898C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3127E43D-07AE-6E5A-9BD6-A96F428833EC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D74549D4-E407-3DBA-5A1E-3AABAA5ED0EC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676C9BF1-43DD-B2A2-5B9E-E10D8680C276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B5EAB99-825D-6CFB-15F6-6F960D03D709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CE0E30AE-515B-973F-10E3-D5D38F37046A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A4AFFCF9-E40D-9311-C35F-74597912A547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id="{58887DC5-0328-A7FF-44EE-449D9B0AA1C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3D441202-254C-14D8-5928-7607DE6B8F2C}"/>
                </a:ext>
              </a:extLst>
            </p:cNvPr>
            <p:cNvCxnSpPr>
              <a:cxnSpLocks/>
              <a:stCxn id="131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DA304BEF-1084-38DA-4B07-5A88C761CCEF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30" name="Graphique 129" descr="Batterie en charge avec un remplissage uni">
              <a:extLst>
                <a:ext uri="{FF2B5EF4-FFF2-40B4-BE49-F238E27FC236}">
                  <a16:creationId xmlns:a16="http://schemas.microsoft.com/office/drawing/2014/main" id="{99DF88C2-887A-C6D7-1233-069D39879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40" name="Rectangle : coins arrondis 139">
            <a:extLst>
              <a:ext uri="{FF2B5EF4-FFF2-40B4-BE49-F238E27FC236}">
                <a16:creationId xmlns:a16="http://schemas.microsoft.com/office/drawing/2014/main" id="{5D7E4C4D-7CD5-5184-EA61-F154953D28AA}"/>
              </a:ext>
            </a:extLst>
          </p:cNvPr>
          <p:cNvSpPr/>
          <p:nvPr/>
        </p:nvSpPr>
        <p:spPr>
          <a:xfrm>
            <a:off x="1533245" y="4242413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F90BFD95-64CF-CB60-C2E4-9D08E81F7BE0}"/>
              </a:ext>
            </a:extLst>
          </p:cNvPr>
          <p:cNvSpPr txBox="1"/>
          <p:nvPr/>
        </p:nvSpPr>
        <p:spPr>
          <a:xfrm>
            <a:off x="1497341" y="4237457"/>
            <a:ext cx="517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1 168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2" name="Graphique 141" descr="Livraison contour">
            <a:extLst>
              <a:ext uri="{FF2B5EF4-FFF2-40B4-BE49-F238E27FC236}">
                <a16:creationId xmlns:a16="http://schemas.microsoft.com/office/drawing/2014/main" id="{1F6FDBD9-41DF-D67B-E76A-2CBEDDE63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50123" y="4242410"/>
            <a:ext cx="222849" cy="199099"/>
          </a:xfrm>
          <a:prstGeom prst="rect">
            <a:avLst/>
          </a:prstGeom>
        </p:spPr>
      </p:pic>
      <p:pic>
        <p:nvPicPr>
          <p:cNvPr id="143" name="Graphique 142" descr="Bâtiment contour">
            <a:extLst>
              <a:ext uri="{FF2B5EF4-FFF2-40B4-BE49-F238E27FC236}">
                <a16:creationId xmlns:a16="http://schemas.microsoft.com/office/drawing/2014/main" id="{1204C911-945F-FFA4-031C-F3FDC77090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0941" y="4425721"/>
            <a:ext cx="199099" cy="199099"/>
          </a:xfrm>
          <a:prstGeom prst="rect">
            <a:avLst/>
          </a:prstGeom>
        </p:spPr>
      </p:pic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6779A1E7-56D9-97A1-565F-E621D8CC539D}"/>
              </a:ext>
            </a:extLst>
          </p:cNvPr>
          <p:cNvGrpSpPr/>
          <p:nvPr/>
        </p:nvGrpSpPr>
        <p:grpSpPr>
          <a:xfrm>
            <a:off x="2245112" y="4286214"/>
            <a:ext cx="833133" cy="810565"/>
            <a:chOff x="2352895" y="2376342"/>
            <a:chExt cx="833133" cy="810565"/>
          </a:xfrm>
        </p:grpSpPr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DD60E104-9C01-8BD6-8A9C-00E3981BAD65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99FEC19C-B530-ECCE-3FD1-A7406D1C2A13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1454E2C5-F444-8FDE-CA8F-569CD2ADF4C0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EA00684-0EED-DD63-EE03-EEFC0391069F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F84D2B15-8CD9-185C-4789-976A0EA794D7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310772B-D77B-D60A-E5CD-91707FAFC2DB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F0EBCAD-B929-CB16-06D9-1EC043C9EE6F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BEC4668-3A61-38C0-878E-493EF7FF3B7E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74F8976-5569-8207-0FCF-66C6F6DD2322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43CD5F98-E233-A568-CC4B-10ADB248577B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46" name="Connecteur droit avec flèche 145">
              <a:extLst>
                <a:ext uri="{FF2B5EF4-FFF2-40B4-BE49-F238E27FC236}">
                  <a16:creationId xmlns:a16="http://schemas.microsoft.com/office/drawing/2014/main" id="{D5791A90-E003-36B4-A7B7-B1D044EE1E2B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>
              <a:extLst>
                <a:ext uri="{FF2B5EF4-FFF2-40B4-BE49-F238E27FC236}">
                  <a16:creationId xmlns:a16="http://schemas.microsoft.com/office/drawing/2014/main" id="{9B2B6A4C-ED2B-DFCC-4E37-40D21DEC0AA7}"/>
                </a:ext>
              </a:extLst>
            </p:cNvPr>
            <p:cNvCxnSpPr>
              <a:cxnSpLocks/>
              <a:stCxn id="150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D4F265B3-4F82-C139-9168-70AA8853B88C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49" name="Graphique 148" descr="Batterie en charge avec un remplissage uni">
              <a:extLst>
                <a:ext uri="{FF2B5EF4-FFF2-40B4-BE49-F238E27FC236}">
                  <a16:creationId xmlns:a16="http://schemas.microsoft.com/office/drawing/2014/main" id="{415672C9-9DD2-4AF1-CA04-E6D9CDD58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59" name="Rectangle : coins arrondis 158">
            <a:extLst>
              <a:ext uri="{FF2B5EF4-FFF2-40B4-BE49-F238E27FC236}">
                <a16:creationId xmlns:a16="http://schemas.microsoft.com/office/drawing/2014/main" id="{8E980A48-CA71-B603-C80E-B725BE9FEECB}"/>
              </a:ext>
            </a:extLst>
          </p:cNvPr>
          <p:cNvSpPr/>
          <p:nvPr/>
        </p:nvSpPr>
        <p:spPr>
          <a:xfrm>
            <a:off x="1519555" y="5276456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355085C6-47F1-AC40-473D-059AC60C1A04}"/>
              </a:ext>
            </a:extLst>
          </p:cNvPr>
          <p:cNvSpPr txBox="1"/>
          <p:nvPr/>
        </p:nvSpPr>
        <p:spPr>
          <a:xfrm>
            <a:off x="1571163" y="5271500"/>
            <a:ext cx="4303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1" name="Graphique 160" descr="Livraison contour">
            <a:extLst>
              <a:ext uri="{FF2B5EF4-FFF2-40B4-BE49-F238E27FC236}">
                <a16:creationId xmlns:a16="http://schemas.microsoft.com/office/drawing/2014/main" id="{AAB62767-CB1D-4DA0-468B-29D4ADA05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6433" y="5276453"/>
            <a:ext cx="222849" cy="199099"/>
          </a:xfrm>
          <a:prstGeom prst="rect">
            <a:avLst/>
          </a:prstGeom>
        </p:spPr>
      </p:pic>
      <p:pic>
        <p:nvPicPr>
          <p:cNvPr id="162" name="Graphique 161" descr="Bâtiment contour">
            <a:extLst>
              <a:ext uri="{FF2B5EF4-FFF2-40B4-BE49-F238E27FC236}">
                <a16:creationId xmlns:a16="http://schemas.microsoft.com/office/drawing/2014/main" id="{EB6240B0-7AB2-0CA7-A4BD-230175E9A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7251" y="5459764"/>
            <a:ext cx="199099" cy="199099"/>
          </a:xfrm>
          <a:prstGeom prst="rect">
            <a:avLst/>
          </a:prstGeom>
        </p:spPr>
      </p:pic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7A2DAD00-22F2-A73A-0689-17C55E5DE9B1}"/>
              </a:ext>
            </a:extLst>
          </p:cNvPr>
          <p:cNvGrpSpPr/>
          <p:nvPr/>
        </p:nvGrpSpPr>
        <p:grpSpPr>
          <a:xfrm>
            <a:off x="2231422" y="5320257"/>
            <a:ext cx="833133" cy="810565"/>
            <a:chOff x="2352895" y="2376342"/>
            <a:chExt cx="833133" cy="810565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35930A4E-3F86-6086-9391-06211F722A7B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57C4BD09-A638-E8A1-377E-A8ACA2D0F09F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70F4352-5BEA-D3FD-B27D-CFFCDFEC7DE1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606A09ED-47EB-8D4E-9875-EAC8CA952920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E578C39-9695-43AA-A2DB-360C1B84D10B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07B9E24-59EC-D81A-8257-323574B59F7D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46285177-C8DA-D3D7-58CB-AFFFAD116FF7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7EAD27D-72AB-FE52-58B0-698229CE631A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5F1A7FA0-F8EB-5532-F16F-2C8DD9EAE18B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08C01D61-A981-0A10-8A51-DA7494533B2D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65" name="Connecteur droit avec flèche 164">
              <a:extLst>
                <a:ext uri="{FF2B5EF4-FFF2-40B4-BE49-F238E27FC236}">
                  <a16:creationId xmlns:a16="http://schemas.microsoft.com/office/drawing/2014/main" id="{DCC11799-8AE4-A505-6D0C-B25902AFCCCB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avec flèche 165">
              <a:extLst>
                <a:ext uri="{FF2B5EF4-FFF2-40B4-BE49-F238E27FC236}">
                  <a16:creationId xmlns:a16="http://schemas.microsoft.com/office/drawing/2014/main" id="{553193C3-0DFD-1194-3FFF-424E8C18E251}"/>
                </a:ext>
              </a:extLst>
            </p:cNvPr>
            <p:cNvCxnSpPr>
              <a:cxnSpLocks/>
              <a:stCxn id="169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3FCEE98B-6502-5CCD-957E-B00970944D94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68" name="Graphique 167" descr="Batterie en charge avec un remplissage uni">
              <a:extLst>
                <a:ext uri="{FF2B5EF4-FFF2-40B4-BE49-F238E27FC236}">
                  <a16:creationId xmlns:a16="http://schemas.microsoft.com/office/drawing/2014/main" id="{F0DCF8B7-CB11-7C2A-B747-DA0B79063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78" name="Rectangle : coins arrondis 177">
            <a:extLst>
              <a:ext uri="{FF2B5EF4-FFF2-40B4-BE49-F238E27FC236}">
                <a16:creationId xmlns:a16="http://schemas.microsoft.com/office/drawing/2014/main" id="{23A4D252-6857-25D2-FA47-F51A0BD3ABAA}"/>
              </a:ext>
            </a:extLst>
          </p:cNvPr>
          <p:cNvSpPr/>
          <p:nvPr/>
        </p:nvSpPr>
        <p:spPr>
          <a:xfrm>
            <a:off x="3062795" y="2177649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6998F038-9936-859D-03C4-22467B9BFAF6}"/>
              </a:ext>
            </a:extLst>
          </p:cNvPr>
          <p:cNvSpPr txBox="1"/>
          <p:nvPr/>
        </p:nvSpPr>
        <p:spPr>
          <a:xfrm>
            <a:off x="3081559" y="2245475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0" name="Graphique 179" descr="Livraison contour">
            <a:extLst>
              <a:ext uri="{FF2B5EF4-FFF2-40B4-BE49-F238E27FC236}">
                <a16:creationId xmlns:a16="http://schemas.microsoft.com/office/drawing/2014/main" id="{D0847A5D-F846-EAF1-51F2-D242D0A4A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9451" y="2267063"/>
            <a:ext cx="222849" cy="199099"/>
          </a:xfrm>
          <a:prstGeom prst="rect">
            <a:avLst/>
          </a:prstGeom>
        </p:spPr>
      </p:pic>
      <p:pic>
        <p:nvPicPr>
          <p:cNvPr id="181" name="Graphique 180" descr="Bâtiment contour">
            <a:extLst>
              <a:ext uri="{FF2B5EF4-FFF2-40B4-BE49-F238E27FC236}">
                <a16:creationId xmlns:a16="http://schemas.microsoft.com/office/drawing/2014/main" id="{F52AABFB-BF0D-730C-5998-A8574A502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0269" y="2450374"/>
            <a:ext cx="199099" cy="199099"/>
          </a:xfrm>
          <a:prstGeom prst="rect">
            <a:avLst/>
          </a:prstGeom>
        </p:spPr>
      </p:pic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FDE0005E-36E8-32A9-2725-2D42748560D2}"/>
              </a:ext>
            </a:extLst>
          </p:cNvPr>
          <p:cNvGrpSpPr/>
          <p:nvPr/>
        </p:nvGrpSpPr>
        <p:grpSpPr>
          <a:xfrm>
            <a:off x="3774662" y="2221450"/>
            <a:ext cx="833133" cy="810565"/>
            <a:chOff x="2352895" y="2376342"/>
            <a:chExt cx="833133" cy="810565"/>
          </a:xfrm>
        </p:grpSpPr>
        <p:grpSp>
          <p:nvGrpSpPr>
            <p:cNvPr id="183" name="Groupe 182">
              <a:extLst>
                <a:ext uri="{FF2B5EF4-FFF2-40B4-BE49-F238E27FC236}">
                  <a16:creationId xmlns:a16="http://schemas.microsoft.com/office/drawing/2014/main" id="{BA8084B9-AAA3-D9DE-762E-D7985BD842D9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2902842-CB8E-A2AE-28F7-FA63A3F00126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7A01647-BC11-1B93-A4D6-53F73E188535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5EDC9FBB-994D-FD44-F22F-742D6145DF19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7CFFCE0C-4937-8428-1BB0-6EEAF573F859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16C29B3C-91F2-A4AB-C052-553FE256C2E8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897E43E-FBF1-043E-D9D0-384CFD562381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71F8FB5-4130-81B2-3EEE-1F9A72EA16BD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375CE8F-2AC1-7E9C-6FA2-F8D1F89E33FF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AEB2DC5-0441-435D-428D-ACDEFD3CBBC9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84" name="Connecteur droit avec flèche 183">
              <a:extLst>
                <a:ext uri="{FF2B5EF4-FFF2-40B4-BE49-F238E27FC236}">
                  <a16:creationId xmlns:a16="http://schemas.microsoft.com/office/drawing/2014/main" id="{0A3ABEC6-2138-AF71-7C3F-0844621161B2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avec flèche 184">
              <a:extLst>
                <a:ext uri="{FF2B5EF4-FFF2-40B4-BE49-F238E27FC236}">
                  <a16:creationId xmlns:a16="http://schemas.microsoft.com/office/drawing/2014/main" id="{7CD75F7D-BB98-6860-9713-6174AD018F1B}"/>
                </a:ext>
              </a:extLst>
            </p:cNvPr>
            <p:cNvCxnSpPr>
              <a:cxnSpLocks/>
              <a:stCxn id="188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0108382B-3346-3E65-3D20-99B6CBC45ABD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87" name="Graphique 186" descr="Batterie en charge avec un remplissage uni">
              <a:extLst>
                <a:ext uri="{FF2B5EF4-FFF2-40B4-BE49-F238E27FC236}">
                  <a16:creationId xmlns:a16="http://schemas.microsoft.com/office/drawing/2014/main" id="{125B1A83-C4C8-4F54-1193-6EBA2595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97" name="Rectangle : coins arrondis 196">
            <a:extLst>
              <a:ext uri="{FF2B5EF4-FFF2-40B4-BE49-F238E27FC236}">
                <a16:creationId xmlns:a16="http://schemas.microsoft.com/office/drawing/2014/main" id="{702ECA0F-D616-75C8-8073-B9F6752831CF}"/>
              </a:ext>
            </a:extLst>
          </p:cNvPr>
          <p:cNvSpPr/>
          <p:nvPr/>
        </p:nvSpPr>
        <p:spPr>
          <a:xfrm>
            <a:off x="3049105" y="3211692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8" name="ZoneTexte 197">
            <a:extLst>
              <a:ext uri="{FF2B5EF4-FFF2-40B4-BE49-F238E27FC236}">
                <a16:creationId xmlns:a16="http://schemas.microsoft.com/office/drawing/2014/main" id="{33800479-4389-0A85-1130-DFCB09A78F55}"/>
              </a:ext>
            </a:extLst>
          </p:cNvPr>
          <p:cNvSpPr txBox="1"/>
          <p:nvPr/>
        </p:nvSpPr>
        <p:spPr>
          <a:xfrm>
            <a:off x="3020425" y="3296153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485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9" name="Graphique 198" descr="Livraison contour">
            <a:extLst>
              <a:ext uri="{FF2B5EF4-FFF2-40B4-BE49-F238E27FC236}">
                <a16:creationId xmlns:a16="http://schemas.microsoft.com/office/drawing/2014/main" id="{B577FFC2-5C70-8439-12F0-4EA8745C1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5761" y="3301106"/>
            <a:ext cx="222849" cy="199099"/>
          </a:xfrm>
          <a:prstGeom prst="rect">
            <a:avLst/>
          </a:prstGeom>
        </p:spPr>
      </p:pic>
      <p:pic>
        <p:nvPicPr>
          <p:cNvPr id="200" name="Graphique 199" descr="Bâtiment contour">
            <a:extLst>
              <a:ext uri="{FF2B5EF4-FFF2-40B4-BE49-F238E27FC236}">
                <a16:creationId xmlns:a16="http://schemas.microsoft.com/office/drawing/2014/main" id="{2122FD1F-6541-1D6B-7ADA-6B142F996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579" y="3484417"/>
            <a:ext cx="199099" cy="199099"/>
          </a:xfrm>
          <a:prstGeom prst="rect">
            <a:avLst/>
          </a:prstGeom>
        </p:spPr>
      </p:pic>
      <p:grpSp>
        <p:nvGrpSpPr>
          <p:cNvPr id="201" name="Groupe 200">
            <a:extLst>
              <a:ext uri="{FF2B5EF4-FFF2-40B4-BE49-F238E27FC236}">
                <a16:creationId xmlns:a16="http://schemas.microsoft.com/office/drawing/2014/main" id="{A8525CA4-E9FE-3DC2-77C8-BC3E5B2979C3}"/>
              </a:ext>
            </a:extLst>
          </p:cNvPr>
          <p:cNvGrpSpPr/>
          <p:nvPr/>
        </p:nvGrpSpPr>
        <p:grpSpPr>
          <a:xfrm>
            <a:off x="3760972" y="3255493"/>
            <a:ext cx="833133" cy="810565"/>
            <a:chOff x="2352895" y="2376342"/>
            <a:chExt cx="833133" cy="810565"/>
          </a:xfrm>
        </p:grpSpPr>
        <p:grpSp>
          <p:nvGrpSpPr>
            <p:cNvPr id="202" name="Groupe 201">
              <a:extLst>
                <a:ext uri="{FF2B5EF4-FFF2-40B4-BE49-F238E27FC236}">
                  <a16:creationId xmlns:a16="http://schemas.microsoft.com/office/drawing/2014/main" id="{61268950-E809-74F2-2D44-55EFF12E7BA6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6EC1543C-B9C6-3D8B-CAD3-A44055DF6459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D124D155-19F7-6F02-A567-47B8ECADD53D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9BC33CF6-6542-267C-EA87-1F33BD01DECD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3D19A219-5A98-6281-314E-C5836367F0A5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7C682E17-0489-F7AF-CF11-BCB924AC5CAE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A62C1266-C23E-78B4-65F4-DC1F6AC51C8F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A5043BEF-7724-DE4C-EB63-93B81BCC358A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3CC50E44-EE28-CF74-B4B8-8022CCEC1296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E5766F2-9304-5CFF-895A-B51117FF3697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03" name="Connecteur droit avec flèche 202">
              <a:extLst>
                <a:ext uri="{FF2B5EF4-FFF2-40B4-BE49-F238E27FC236}">
                  <a16:creationId xmlns:a16="http://schemas.microsoft.com/office/drawing/2014/main" id="{E075FDA6-18A8-2A66-C56B-5D5B5D3DBBF7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avec flèche 203">
              <a:extLst>
                <a:ext uri="{FF2B5EF4-FFF2-40B4-BE49-F238E27FC236}">
                  <a16:creationId xmlns:a16="http://schemas.microsoft.com/office/drawing/2014/main" id="{0AEFA990-AF62-7222-15BC-0F188081C32B}"/>
                </a:ext>
              </a:extLst>
            </p:cNvPr>
            <p:cNvCxnSpPr>
              <a:cxnSpLocks/>
              <a:stCxn id="207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2B54D4F4-5582-14D5-1021-E878A730494C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206" name="Graphique 205" descr="Batterie en charge avec un remplissage uni">
              <a:extLst>
                <a:ext uri="{FF2B5EF4-FFF2-40B4-BE49-F238E27FC236}">
                  <a16:creationId xmlns:a16="http://schemas.microsoft.com/office/drawing/2014/main" id="{2FAF0839-8A2E-E9EF-1C3E-5B1F4812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216" name="Rectangle : coins arrondis 215">
            <a:extLst>
              <a:ext uri="{FF2B5EF4-FFF2-40B4-BE49-F238E27FC236}">
                <a16:creationId xmlns:a16="http://schemas.microsoft.com/office/drawing/2014/main" id="{781FAE55-EDF0-EC73-ABCE-32B497C9CB4B}"/>
              </a:ext>
            </a:extLst>
          </p:cNvPr>
          <p:cNvSpPr/>
          <p:nvPr/>
        </p:nvSpPr>
        <p:spPr>
          <a:xfrm>
            <a:off x="3062795" y="4244085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81700ECB-1462-38F5-7583-98EC22C0BCD5}"/>
              </a:ext>
            </a:extLst>
          </p:cNvPr>
          <p:cNvSpPr txBox="1"/>
          <p:nvPr/>
        </p:nvSpPr>
        <p:spPr>
          <a:xfrm>
            <a:off x="2996707" y="4299883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1 295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8" name="Graphique 217" descr="Livraison contour">
            <a:extLst>
              <a:ext uri="{FF2B5EF4-FFF2-40B4-BE49-F238E27FC236}">
                <a16:creationId xmlns:a16="http://schemas.microsoft.com/office/drawing/2014/main" id="{7A8B2F7F-D146-660C-8AA7-6582EE4C8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9451" y="4333499"/>
            <a:ext cx="222849" cy="199099"/>
          </a:xfrm>
          <a:prstGeom prst="rect">
            <a:avLst/>
          </a:prstGeom>
        </p:spPr>
      </p:pic>
      <p:pic>
        <p:nvPicPr>
          <p:cNvPr id="219" name="Graphique 218" descr="Bâtiment contour">
            <a:extLst>
              <a:ext uri="{FF2B5EF4-FFF2-40B4-BE49-F238E27FC236}">
                <a16:creationId xmlns:a16="http://schemas.microsoft.com/office/drawing/2014/main" id="{D6A53FCF-F1BF-9AA4-99E4-A46EF2AB0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0269" y="4516810"/>
            <a:ext cx="199099" cy="199099"/>
          </a:xfrm>
          <a:prstGeom prst="rect">
            <a:avLst/>
          </a:prstGeom>
        </p:spPr>
      </p:pic>
      <p:grpSp>
        <p:nvGrpSpPr>
          <p:cNvPr id="220" name="Groupe 219">
            <a:extLst>
              <a:ext uri="{FF2B5EF4-FFF2-40B4-BE49-F238E27FC236}">
                <a16:creationId xmlns:a16="http://schemas.microsoft.com/office/drawing/2014/main" id="{BBEF7A22-2B32-8E08-5872-C9E6633E4101}"/>
              </a:ext>
            </a:extLst>
          </p:cNvPr>
          <p:cNvGrpSpPr/>
          <p:nvPr/>
        </p:nvGrpSpPr>
        <p:grpSpPr>
          <a:xfrm>
            <a:off x="3774662" y="4287886"/>
            <a:ext cx="833133" cy="810565"/>
            <a:chOff x="2352895" y="2376342"/>
            <a:chExt cx="833133" cy="810565"/>
          </a:xfrm>
        </p:grpSpPr>
        <p:grpSp>
          <p:nvGrpSpPr>
            <p:cNvPr id="221" name="Groupe 220">
              <a:extLst>
                <a:ext uri="{FF2B5EF4-FFF2-40B4-BE49-F238E27FC236}">
                  <a16:creationId xmlns:a16="http://schemas.microsoft.com/office/drawing/2014/main" id="{AE85C3B1-6E26-F4BD-0AF4-9BBC4EBD9FE3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7A0BB40-03E5-11BA-4FC2-5255360B4D50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363573BF-5C6A-D394-A915-22A8D90EE0C2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A184E75A-86F2-0679-1F90-E5A66DF71433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18BEA5DF-3BF5-8999-2F8C-EBD505FB430E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6153BBD-D6C3-2F1F-F6AC-DB26458B470A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82DD3B06-9B3F-EA0B-7B16-41F0A82A85B9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A46D57AD-DC59-1A5F-67EE-2CDC6AC81FD7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D645CAF-2F39-DEBB-EA91-CE5504FA7ED1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1D1F857-C979-D75D-0403-F53098BAEFFB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22" name="Connecteur droit avec flèche 221">
              <a:extLst>
                <a:ext uri="{FF2B5EF4-FFF2-40B4-BE49-F238E27FC236}">
                  <a16:creationId xmlns:a16="http://schemas.microsoft.com/office/drawing/2014/main" id="{0742B166-85A4-70D8-6762-4F89C69D322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cteur droit avec flèche 222">
              <a:extLst>
                <a:ext uri="{FF2B5EF4-FFF2-40B4-BE49-F238E27FC236}">
                  <a16:creationId xmlns:a16="http://schemas.microsoft.com/office/drawing/2014/main" id="{7E9D3D9D-02BC-3E7F-3FE9-7C2C446A67EB}"/>
                </a:ext>
              </a:extLst>
            </p:cNvPr>
            <p:cNvCxnSpPr>
              <a:cxnSpLocks/>
              <a:stCxn id="226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B161CF8F-7249-312E-148A-19AE4AAED657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225" name="Graphique 224" descr="Batterie en charge avec un remplissage uni">
              <a:extLst>
                <a:ext uri="{FF2B5EF4-FFF2-40B4-BE49-F238E27FC236}">
                  <a16:creationId xmlns:a16="http://schemas.microsoft.com/office/drawing/2014/main" id="{17E7DDA3-3C5B-726D-4DAD-698DEF37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235" name="Rectangle : coins arrondis 234">
            <a:extLst>
              <a:ext uri="{FF2B5EF4-FFF2-40B4-BE49-F238E27FC236}">
                <a16:creationId xmlns:a16="http://schemas.microsoft.com/office/drawing/2014/main" id="{E9F5AC54-3B35-4CE4-5899-B9AEDEF0B840}"/>
              </a:ext>
            </a:extLst>
          </p:cNvPr>
          <p:cNvSpPr/>
          <p:nvPr/>
        </p:nvSpPr>
        <p:spPr>
          <a:xfrm>
            <a:off x="3049105" y="5278128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6" name="ZoneTexte 235">
            <a:extLst>
              <a:ext uri="{FF2B5EF4-FFF2-40B4-BE49-F238E27FC236}">
                <a16:creationId xmlns:a16="http://schemas.microsoft.com/office/drawing/2014/main" id="{C6A98968-DDCD-E7AF-8AA0-F7F699ACFE17}"/>
              </a:ext>
            </a:extLst>
          </p:cNvPr>
          <p:cNvSpPr txBox="1"/>
          <p:nvPr/>
        </p:nvSpPr>
        <p:spPr>
          <a:xfrm>
            <a:off x="3035876" y="5329870"/>
            <a:ext cx="5638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7" name="Graphique 236" descr="Livraison contour">
            <a:extLst>
              <a:ext uri="{FF2B5EF4-FFF2-40B4-BE49-F238E27FC236}">
                <a16:creationId xmlns:a16="http://schemas.microsoft.com/office/drawing/2014/main" id="{90C2D4F5-8711-C7EC-FB2C-DAA0C5E44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5761" y="5367542"/>
            <a:ext cx="222849" cy="199099"/>
          </a:xfrm>
          <a:prstGeom prst="rect">
            <a:avLst/>
          </a:prstGeom>
        </p:spPr>
      </p:pic>
      <p:pic>
        <p:nvPicPr>
          <p:cNvPr id="238" name="Graphique 237" descr="Bâtiment contour">
            <a:extLst>
              <a:ext uri="{FF2B5EF4-FFF2-40B4-BE49-F238E27FC236}">
                <a16:creationId xmlns:a16="http://schemas.microsoft.com/office/drawing/2014/main" id="{4F21984B-52ED-B94F-2DDF-5AA157A92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579" y="5550853"/>
            <a:ext cx="199099" cy="199099"/>
          </a:xfrm>
          <a:prstGeom prst="rect">
            <a:avLst/>
          </a:prstGeom>
        </p:spPr>
      </p:pic>
      <p:grpSp>
        <p:nvGrpSpPr>
          <p:cNvPr id="239" name="Groupe 238">
            <a:extLst>
              <a:ext uri="{FF2B5EF4-FFF2-40B4-BE49-F238E27FC236}">
                <a16:creationId xmlns:a16="http://schemas.microsoft.com/office/drawing/2014/main" id="{897760B8-CDFC-A13D-67F6-C2FA65ACD109}"/>
              </a:ext>
            </a:extLst>
          </p:cNvPr>
          <p:cNvGrpSpPr/>
          <p:nvPr/>
        </p:nvGrpSpPr>
        <p:grpSpPr>
          <a:xfrm>
            <a:off x="3760972" y="5321929"/>
            <a:ext cx="833133" cy="810565"/>
            <a:chOff x="2352895" y="2376342"/>
            <a:chExt cx="833133" cy="810565"/>
          </a:xfrm>
        </p:grpSpPr>
        <p:grpSp>
          <p:nvGrpSpPr>
            <p:cNvPr id="240" name="Groupe 239">
              <a:extLst>
                <a:ext uri="{FF2B5EF4-FFF2-40B4-BE49-F238E27FC236}">
                  <a16:creationId xmlns:a16="http://schemas.microsoft.com/office/drawing/2014/main" id="{4B2E9AA2-03AA-B2C8-1011-4C3CF593EDC0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5851CC39-A1B0-E8F2-20D1-58985675C3ED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8C003C5A-F0F4-CE90-63DB-A54078A3B3CA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4AE1D88-F9E6-D858-3ED1-ECB35F88FC2C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B98E026-88E0-082A-06A5-DA096A0947B2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1B463429-83E8-3448-906A-B83260C2AE96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960E12-2DA9-D526-4DCC-ABEC81A838AC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4722F8C-1D7B-D8D9-77B4-2029DC9E6C3C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8F9ABC36-4B51-D02C-583C-183A751545B9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B239C1BD-E8A4-5A3C-2178-FFA5FE99EA87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41" name="Connecteur droit avec flèche 240">
              <a:extLst>
                <a:ext uri="{FF2B5EF4-FFF2-40B4-BE49-F238E27FC236}">
                  <a16:creationId xmlns:a16="http://schemas.microsoft.com/office/drawing/2014/main" id="{F9D94760-7376-5F4C-0EBF-F5DB86852B02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cteur droit avec flèche 241">
              <a:extLst>
                <a:ext uri="{FF2B5EF4-FFF2-40B4-BE49-F238E27FC236}">
                  <a16:creationId xmlns:a16="http://schemas.microsoft.com/office/drawing/2014/main" id="{8918977C-C503-36A6-49C9-A58EF9BA74EC}"/>
                </a:ext>
              </a:extLst>
            </p:cNvPr>
            <p:cNvCxnSpPr>
              <a:cxnSpLocks/>
              <a:stCxn id="245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F1F7C636-78BD-9369-A98B-CBB977AB0057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244" name="Graphique 243" descr="Batterie en charge avec un remplissage uni">
              <a:extLst>
                <a:ext uri="{FF2B5EF4-FFF2-40B4-BE49-F238E27FC236}">
                  <a16:creationId xmlns:a16="http://schemas.microsoft.com/office/drawing/2014/main" id="{36AF5CAE-3F0A-878F-2816-3B3897799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330" name="Rectangle : coins arrondis 329">
            <a:extLst>
              <a:ext uri="{FF2B5EF4-FFF2-40B4-BE49-F238E27FC236}">
                <a16:creationId xmlns:a16="http://schemas.microsoft.com/office/drawing/2014/main" id="{7AF547B5-BCB8-3D37-5C6F-F17ADC27264C}"/>
              </a:ext>
            </a:extLst>
          </p:cNvPr>
          <p:cNvSpPr/>
          <p:nvPr/>
        </p:nvSpPr>
        <p:spPr>
          <a:xfrm>
            <a:off x="4603605" y="2178487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1" name="ZoneTexte 330">
            <a:extLst>
              <a:ext uri="{FF2B5EF4-FFF2-40B4-BE49-F238E27FC236}">
                <a16:creationId xmlns:a16="http://schemas.microsoft.com/office/drawing/2014/main" id="{4F2619DB-9372-56D6-7690-FA6F6D2E0E9F}"/>
              </a:ext>
            </a:extLst>
          </p:cNvPr>
          <p:cNvSpPr txBox="1"/>
          <p:nvPr/>
        </p:nvSpPr>
        <p:spPr>
          <a:xfrm>
            <a:off x="4564383" y="2158558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2 498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1 640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2" name="Graphique 331" descr="Livraison contour">
            <a:extLst>
              <a:ext uri="{FF2B5EF4-FFF2-40B4-BE49-F238E27FC236}">
                <a16:creationId xmlns:a16="http://schemas.microsoft.com/office/drawing/2014/main" id="{C0066F28-B1B9-3BA2-6449-2B262DB7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719" y="2163511"/>
            <a:ext cx="222849" cy="199099"/>
          </a:xfrm>
          <a:prstGeom prst="rect">
            <a:avLst/>
          </a:prstGeom>
        </p:spPr>
      </p:pic>
      <p:pic>
        <p:nvPicPr>
          <p:cNvPr id="333" name="Graphique 332" descr="Bâtiment contour">
            <a:extLst>
              <a:ext uri="{FF2B5EF4-FFF2-40B4-BE49-F238E27FC236}">
                <a16:creationId xmlns:a16="http://schemas.microsoft.com/office/drawing/2014/main" id="{49BB584F-762F-4D46-BC70-3BFA8F964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0537" y="2346822"/>
            <a:ext cx="199099" cy="199099"/>
          </a:xfrm>
          <a:prstGeom prst="rect">
            <a:avLst/>
          </a:prstGeom>
        </p:spPr>
      </p:pic>
      <p:grpSp>
        <p:nvGrpSpPr>
          <p:cNvPr id="334" name="Groupe 333">
            <a:extLst>
              <a:ext uri="{FF2B5EF4-FFF2-40B4-BE49-F238E27FC236}">
                <a16:creationId xmlns:a16="http://schemas.microsoft.com/office/drawing/2014/main" id="{2144BBDD-923B-92D1-79EB-C8B72B1D598A}"/>
              </a:ext>
            </a:extLst>
          </p:cNvPr>
          <p:cNvGrpSpPr/>
          <p:nvPr/>
        </p:nvGrpSpPr>
        <p:grpSpPr>
          <a:xfrm>
            <a:off x="5315472" y="2222288"/>
            <a:ext cx="833133" cy="810565"/>
            <a:chOff x="2352895" y="2376342"/>
            <a:chExt cx="833133" cy="810565"/>
          </a:xfrm>
        </p:grpSpPr>
        <p:grpSp>
          <p:nvGrpSpPr>
            <p:cNvPr id="335" name="Groupe 334">
              <a:extLst>
                <a:ext uri="{FF2B5EF4-FFF2-40B4-BE49-F238E27FC236}">
                  <a16:creationId xmlns:a16="http://schemas.microsoft.com/office/drawing/2014/main" id="{A41269D6-A239-BE83-1D0F-42EA820C06C4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FDACA571-E753-022D-7C7C-11059A31E5DE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45D243D2-0212-392B-573D-5BC2E465FCAC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6ACAAFC0-F0A0-E578-63B3-6FDE6127C39B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Rectangle 342">
                <a:extLst>
                  <a:ext uri="{FF2B5EF4-FFF2-40B4-BE49-F238E27FC236}">
                    <a16:creationId xmlns:a16="http://schemas.microsoft.com/office/drawing/2014/main" id="{2B6C3079-C6E6-A6E7-EFF2-FC17F3437897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Rectangle 343">
                <a:extLst>
                  <a:ext uri="{FF2B5EF4-FFF2-40B4-BE49-F238E27FC236}">
                    <a16:creationId xmlns:a16="http://schemas.microsoft.com/office/drawing/2014/main" id="{23AD0EA6-E0E0-39D2-770C-A6ADA4818CE7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70E0D48A-A732-B2F1-C280-C1730D5D5BBF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44628601-D479-ECBB-0F5A-7EC6BAFC359E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151EFEE0-0357-A6B3-6263-BB24D276B6E3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78D715D3-AF6D-67EF-B4D0-33DE7D21DC1D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36" name="Connecteur droit avec flèche 335">
              <a:extLst>
                <a:ext uri="{FF2B5EF4-FFF2-40B4-BE49-F238E27FC236}">
                  <a16:creationId xmlns:a16="http://schemas.microsoft.com/office/drawing/2014/main" id="{6981686B-23C0-8902-0BE3-A4FDFB7A7E7F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Connecteur droit avec flèche 336">
              <a:extLst>
                <a:ext uri="{FF2B5EF4-FFF2-40B4-BE49-F238E27FC236}">
                  <a16:creationId xmlns:a16="http://schemas.microsoft.com/office/drawing/2014/main" id="{C3889DD6-C801-9C86-9570-063A61F6D2D8}"/>
                </a:ext>
              </a:extLst>
            </p:cNvPr>
            <p:cNvCxnSpPr>
              <a:cxnSpLocks/>
              <a:stCxn id="340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ZoneTexte 337">
              <a:extLst>
                <a:ext uri="{FF2B5EF4-FFF2-40B4-BE49-F238E27FC236}">
                  <a16:creationId xmlns:a16="http://schemas.microsoft.com/office/drawing/2014/main" id="{5504E79A-FAD2-4C23-FB09-D93ABFCC6CF0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339" name="Graphique 338" descr="Batterie en charge avec un remplissage uni">
              <a:extLst>
                <a:ext uri="{FF2B5EF4-FFF2-40B4-BE49-F238E27FC236}">
                  <a16:creationId xmlns:a16="http://schemas.microsoft.com/office/drawing/2014/main" id="{5237A498-2B90-F9DA-4682-79FE2CDE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pic>
        <p:nvPicPr>
          <p:cNvPr id="351" name="Graphique 350" descr="Livraison contour">
            <a:extLst>
              <a:ext uri="{FF2B5EF4-FFF2-40B4-BE49-F238E27FC236}">
                <a16:creationId xmlns:a16="http://schemas.microsoft.com/office/drawing/2014/main" id="{91F096B4-2D7D-9E99-CF1E-6F77B8DF3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029" y="3261352"/>
            <a:ext cx="222849" cy="199099"/>
          </a:xfrm>
          <a:prstGeom prst="rect">
            <a:avLst/>
          </a:prstGeom>
        </p:spPr>
      </p:pic>
      <p:pic>
        <p:nvPicPr>
          <p:cNvPr id="352" name="Graphique 351" descr="Bâtiment contour">
            <a:extLst>
              <a:ext uri="{FF2B5EF4-FFF2-40B4-BE49-F238E27FC236}">
                <a16:creationId xmlns:a16="http://schemas.microsoft.com/office/drawing/2014/main" id="{8531C791-61C0-6E08-B01F-E4B4053B5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6847" y="3444663"/>
            <a:ext cx="199099" cy="199099"/>
          </a:xfrm>
          <a:prstGeom prst="rect">
            <a:avLst/>
          </a:prstGeom>
        </p:spPr>
      </p:pic>
      <p:grpSp>
        <p:nvGrpSpPr>
          <p:cNvPr id="353" name="Groupe 352">
            <a:extLst>
              <a:ext uri="{FF2B5EF4-FFF2-40B4-BE49-F238E27FC236}">
                <a16:creationId xmlns:a16="http://schemas.microsoft.com/office/drawing/2014/main" id="{334CB26A-2988-4A96-26D9-79D0742D2FB6}"/>
              </a:ext>
            </a:extLst>
          </p:cNvPr>
          <p:cNvGrpSpPr/>
          <p:nvPr/>
        </p:nvGrpSpPr>
        <p:grpSpPr>
          <a:xfrm>
            <a:off x="5301782" y="3256331"/>
            <a:ext cx="833133" cy="810565"/>
            <a:chOff x="2352895" y="2376342"/>
            <a:chExt cx="833133" cy="810565"/>
          </a:xfrm>
        </p:grpSpPr>
        <p:grpSp>
          <p:nvGrpSpPr>
            <p:cNvPr id="354" name="Groupe 353">
              <a:extLst>
                <a:ext uri="{FF2B5EF4-FFF2-40B4-BE49-F238E27FC236}">
                  <a16:creationId xmlns:a16="http://schemas.microsoft.com/office/drawing/2014/main" id="{05383FD3-9102-82EF-F64F-EE8D279D896E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80642F66-3B7F-956D-0061-01DB7A017672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202FA090-16C8-C7A7-AFA3-8284FEBFCE57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508B5A5B-6045-6DB0-07D0-53167F25A18C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1000DA23-4B65-AE5A-2C22-F37D85526D88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557C9182-56F0-92F4-EBA6-9E8676AC99AA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6587F521-2369-220A-219F-E90A19E8AB2A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C7110ACF-481D-5EB0-8AB7-566F114C4BB7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277996E5-91C9-C3D3-6542-A833B77C61E7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4F1D05D0-1039-F60F-EAD8-2DFB68D904F4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55" name="Connecteur droit avec flèche 354">
              <a:extLst>
                <a:ext uri="{FF2B5EF4-FFF2-40B4-BE49-F238E27FC236}">
                  <a16:creationId xmlns:a16="http://schemas.microsoft.com/office/drawing/2014/main" id="{66966764-8BC3-8008-7D99-CB1B340F20F2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Connecteur droit avec flèche 355">
              <a:extLst>
                <a:ext uri="{FF2B5EF4-FFF2-40B4-BE49-F238E27FC236}">
                  <a16:creationId xmlns:a16="http://schemas.microsoft.com/office/drawing/2014/main" id="{00DAC269-1A27-94F2-F91F-22D01CA5271B}"/>
                </a:ext>
              </a:extLst>
            </p:cNvPr>
            <p:cNvCxnSpPr>
              <a:cxnSpLocks/>
              <a:stCxn id="359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ZoneTexte 356">
              <a:extLst>
                <a:ext uri="{FF2B5EF4-FFF2-40B4-BE49-F238E27FC236}">
                  <a16:creationId xmlns:a16="http://schemas.microsoft.com/office/drawing/2014/main" id="{F53D0F7C-FA97-DA5B-501A-60CFCECED032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358" name="Graphique 357" descr="Batterie en charge avec un remplissage uni">
              <a:extLst>
                <a:ext uri="{FF2B5EF4-FFF2-40B4-BE49-F238E27FC236}">
                  <a16:creationId xmlns:a16="http://schemas.microsoft.com/office/drawing/2014/main" id="{C19792DB-F0E0-5F67-6439-8AD3CA68C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369" name="ZoneTexte 368">
            <a:extLst>
              <a:ext uri="{FF2B5EF4-FFF2-40B4-BE49-F238E27FC236}">
                <a16:creationId xmlns:a16="http://schemas.microsoft.com/office/drawing/2014/main" id="{A19128A2-FDDD-5DBE-5A82-26045002886C}"/>
              </a:ext>
            </a:extLst>
          </p:cNvPr>
          <p:cNvSpPr txBox="1"/>
          <p:nvPr/>
        </p:nvSpPr>
        <p:spPr>
          <a:xfrm>
            <a:off x="4564383" y="4288792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1 237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0" name="Graphique 369" descr="Livraison contour">
            <a:extLst>
              <a:ext uri="{FF2B5EF4-FFF2-40B4-BE49-F238E27FC236}">
                <a16:creationId xmlns:a16="http://schemas.microsoft.com/office/drawing/2014/main" id="{5C39187E-3651-F65F-52DA-351434F18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9719" y="4293745"/>
            <a:ext cx="222849" cy="199099"/>
          </a:xfrm>
          <a:prstGeom prst="rect">
            <a:avLst/>
          </a:prstGeom>
        </p:spPr>
      </p:pic>
      <p:pic>
        <p:nvPicPr>
          <p:cNvPr id="371" name="Graphique 370" descr="Bâtiment contour">
            <a:extLst>
              <a:ext uri="{FF2B5EF4-FFF2-40B4-BE49-F238E27FC236}">
                <a16:creationId xmlns:a16="http://schemas.microsoft.com/office/drawing/2014/main" id="{787AF09F-FC54-BB02-C57D-1B7567CA6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0537" y="4477056"/>
            <a:ext cx="199099" cy="199099"/>
          </a:xfrm>
          <a:prstGeom prst="rect">
            <a:avLst/>
          </a:prstGeom>
        </p:spPr>
      </p:pic>
      <p:grpSp>
        <p:nvGrpSpPr>
          <p:cNvPr id="372" name="Groupe 371">
            <a:extLst>
              <a:ext uri="{FF2B5EF4-FFF2-40B4-BE49-F238E27FC236}">
                <a16:creationId xmlns:a16="http://schemas.microsoft.com/office/drawing/2014/main" id="{35DC56AD-7883-3174-2DFD-0A572556F9F6}"/>
              </a:ext>
            </a:extLst>
          </p:cNvPr>
          <p:cNvGrpSpPr/>
          <p:nvPr/>
        </p:nvGrpSpPr>
        <p:grpSpPr>
          <a:xfrm>
            <a:off x="5315472" y="4288724"/>
            <a:ext cx="833133" cy="810565"/>
            <a:chOff x="2352895" y="2376342"/>
            <a:chExt cx="833133" cy="810565"/>
          </a:xfrm>
        </p:grpSpPr>
        <p:grpSp>
          <p:nvGrpSpPr>
            <p:cNvPr id="373" name="Groupe 372">
              <a:extLst>
                <a:ext uri="{FF2B5EF4-FFF2-40B4-BE49-F238E27FC236}">
                  <a16:creationId xmlns:a16="http://schemas.microsoft.com/office/drawing/2014/main" id="{6CA6723E-DCAF-530D-D23B-6FF5B721CA55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CB983B3B-FBAA-7057-2919-3203D510D535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2C738C4B-9D3F-FF4B-4125-374419A74EC9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B5B0BE90-4502-3992-F5E5-1FDB1C9E16DE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AE42CF8E-F06B-0CEC-8F2B-323446C50694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1619485C-108C-B63C-69D9-0E4F247BA59C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02FF1F9F-A99F-3703-556D-25B855F87E02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C310D0E2-6553-9024-0BFB-E6D3E82A69AF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083EFA3E-C96A-7FA5-CEBF-A4F439A6DB36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C94D0B72-B1BE-99DD-6983-E7DB7CF618B3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74" name="Connecteur droit avec flèche 373">
              <a:extLst>
                <a:ext uri="{FF2B5EF4-FFF2-40B4-BE49-F238E27FC236}">
                  <a16:creationId xmlns:a16="http://schemas.microsoft.com/office/drawing/2014/main" id="{1251E236-C4E5-F205-EEE6-96963BFBA527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Connecteur droit avec flèche 374">
              <a:extLst>
                <a:ext uri="{FF2B5EF4-FFF2-40B4-BE49-F238E27FC236}">
                  <a16:creationId xmlns:a16="http://schemas.microsoft.com/office/drawing/2014/main" id="{B03C58BB-D24B-D888-F8DC-8B8CFA6736E9}"/>
                </a:ext>
              </a:extLst>
            </p:cNvPr>
            <p:cNvCxnSpPr>
              <a:cxnSpLocks/>
              <a:stCxn id="378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ZoneTexte 375">
              <a:extLst>
                <a:ext uri="{FF2B5EF4-FFF2-40B4-BE49-F238E27FC236}">
                  <a16:creationId xmlns:a16="http://schemas.microsoft.com/office/drawing/2014/main" id="{94D40B94-0FFA-A112-DBEB-8D2DF27A20A2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377" name="Graphique 376" descr="Batterie en charge avec un remplissage uni">
              <a:extLst>
                <a:ext uri="{FF2B5EF4-FFF2-40B4-BE49-F238E27FC236}">
                  <a16:creationId xmlns:a16="http://schemas.microsoft.com/office/drawing/2014/main" id="{322BA797-50B6-078F-C51D-66B9FED8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387" name="Rectangle : coins arrondis 386">
            <a:extLst>
              <a:ext uri="{FF2B5EF4-FFF2-40B4-BE49-F238E27FC236}">
                <a16:creationId xmlns:a16="http://schemas.microsoft.com/office/drawing/2014/main" id="{EC215CF7-ED25-650B-34E5-44AAE31FA5F7}"/>
              </a:ext>
            </a:extLst>
          </p:cNvPr>
          <p:cNvSpPr/>
          <p:nvPr/>
        </p:nvSpPr>
        <p:spPr>
          <a:xfrm>
            <a:off x="4589915" y="5278966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9" name="Graphique 388" descr="Livraison contour">
            <a:extLst>
              <a:ext uri="{FF2B5EF4-FFF2-40B4-BE49-F238E27FC236}">
                <a16:creationId xmlns:a16="http://schemas.microsoft.com/office/drawing/2014/main" id="{C6123779-88D9-8B9C-5195-A3F88ABC2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6029" y="5253357"/>
            <a:ext cx="222849" cy="199099"/>
          </a:xfrm>
          <a:prstGeom prst="rect">
            <a:avLst/>
          </a:prstGeom>
        </p:spPr>
      </p:pic>
      <p:pic>
        <p:nvPicPr>
          <p:cNvPr id="390" name="Graphique 389" descr="Bâtiment contour">
            <a:extLst>
              <a:ext uri="{FF2B5EF4-FFF2-40B4-BE49-F238E27FC236}">
                <a16:creationId xmlns:a16="http://schemas.microsoft.com/office/drawing/2014/main" id="{21E70754-F01A-EAB8-72B7-3F15B564E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6847" y="5436668"/>
            <a:ext cx="199099" cy="199099"/>
          </a:xfrm>
          <a:prstGeom prst="rect">
            <a:avLst/>
          </a:prstGeom>
        </p:spPr>
      </p:pic>
      <p:grpSp>
        <p:nvGrpSpPr>
          <p:cNvPr id="391" name="Groupe 390">
            <a:extLst>
              <a:ext uri="{FF2B5EF4-FFF2-40B4-BE49-F238E27FC236}">
                <a16:creationId xmlns:a16="http://schemas.microsoft.com/office/drawing/2014/main" id="{8084A197-5AC1-2FF6-EE6C-241B5140FE75}"/>
              </a:ext>
            </a:extLst>
          </p:cNvPr>
          <p:cNvGrpSpPr/>
          <p:nvPr/>
        </p:nvGrpSpPr>
        <p:grpSpPr>
          <a:xfrm>
            <a:off x="5301782" y="5322767"/>
            <a:ext cx="833133" cy="810565"/>
            <a:chOff x="2352895" y="2376342"/>
            <a:chExt cx="833133" cy="810565"/>
          </a:xfrm>
        </p:grpSpPr>
        <p:grpSp>
          <p:nvGrpSpPr>
            <p:cNvPr id="392" name="Groupe 391">
              <a:extLst>
                <a:ext uri="{FF2B5EF4-FFF2-40B4-BE49-F238E27FC236}">
                  <a16:creationId xmlns:a16="http://schemas.microsoft.com/office/drawing/2014/main" id="{4F59E427-3E47-C4C1-3E09-627A61285087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8AD1E26D-35D0-7A6D-FC8C-9BDF873C9978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6A728934-31A2-38D8-0FD8-118F94015DFC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FE68A55-4788-983B-BFE0-3F98FDBC15E2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13237606-E23C-98E0-CEF4-590644C5615A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251D4C60-AAA7-B3AA-3B34-573F9BF8481C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DA366BFD-C4D4-9468-0032-CDDC51028748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3AD3C861-20A3-9352-F4D7-17246560C712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E983B277-D095-6114-50EF-7722597312F9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9D871E8-FBE2-FFFD-B12B-3E812EE2FFB4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93" name="Connecteur droit avec flèche 392">
              <a:extLst>
                <a:ext uri="{FF2B5EF4-FFF2-40B4-BE49-F238E27FC236}">
                  <a16:creationId xmlns:a16="http://schemas.microsoft.com/office/drawing/2014/main" id="{7241664A-8D7D-22C4-D77F-A99AF161CF6B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Connecteur droit avec flèche 393">
              <a:extLst>
                <a:ext uri="{FF2B5EF4-FFF2-40B4-BE49-F238E27FC236}">
                  <a16:creationId xmlns:a16="http://schemas.microsoft.com/office/drawing/2014/main" id="{CD64AEE0-7623-5309-EF63-1DA9B4D4A4BC}"/>
                </a:ext>
              </a:extLst>
            </p:cNvPr>
            <p:cNvCxnSpPr>
              <a:cxnSpLocks/>
              <a:stCxn id="397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3D1590AA-8E55-F6B7-4CBB-0861BCCE19E9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396" name="Graphique 395" descr="Batterie en charge avec un remplissage uni">
              <a:extLst>
                <a:ext uri="{FF2B5EF4-FFF2-40B4-BE49-F238E27FC236}">
                  <a16:creationId xmlns:a16="http://schemas.microsoft.com/office/drawing/2014/main" id="{7D4C57A0-4852-839A-BC23-B2AFFFFD0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406" name="Rectangle : coins arrondis 405">
            <a:extLst>
              <a:ext uri="{FF2B5EF4-FFF2-40B4-BE49-F238E27FC236}">
                <a16:creationId xmlns:a16="http://schemas.microsoft.com/office/drawing/2014/main" id="{83406967-91B4-F450-25DF-4618D7050B9F}"/>
              </a:ext>
            </a:extLst>
          </p:cNvPr>
          <p:cNvSpPr/>
          <p:nvPr/>
        </p:nvSpPr>
        <p:spPr>
          <a:xfrm>
            <a:off x="9208541" y="2179135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ZoneTexte 406">
            <a:extLst>
              <a:ext uri="{FF2B5EF4-FFF2-40B4-BE49-F238E27FC236}">
                <a16:creationId xmlns:a16="http://schemas.microsoft.com/office/drawing/2014/main" id="{478131EF-DA34-26B4-F84E-8903BB0B4805}"/>
              </a:ext>
            </a:extLst>
          </p:cNvPr>
          <p:cNvSpPr txBox="1"/>
          <p:nvPr/>
        </p:nvSpPr>
        <p:spPr>
          <a:xfrm>
            <a:off x="9242841" y="2241094"/>
            <a:ext cx="4265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08" name="Graphique 407" descr="Livraison contour">
            <a:extLst>
              <a:ext uri="{FF2B5EF4-FFF2-40B4-BE49-F238E27FC236}">
                <a16:creationId xmlns:a16="http://schemas.microsoft.com/office/drawing/2014/main" id="{4F89D6B7-4256-15FD-B818-7F1E669DF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4288" y="2246047"/>
            <a:ext cx="222849" cy="199099"/>
          </a:xfrm>
          <a:prstGeom prst="rect">
            <a:avLst/>
          </a:prstGeom>
        </p:spPr>
      </p:pic>
      <p:pic>
        <p:nvPicPr>
          <p:cNvPr id="409" name="Graphique 408" descr="Bâtiment contour">
            <a:extLst>
              <a:ext uri="{FF2B5EF4-FFF2-40B4-BE49-F238E27FC236}">
                <a16:creationId xmlns:a16="http://schemas.microsoft.com/office/drawing/2014/main" id="{FD6CBFEB-0DAE-A961-A286-6498C0EE7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106" y="2429358"/>
            <a:ext cx="199099" cy="199099"/>
          </a:xfrm>
          <a:prstGeom prst="rect">
            <a:avLst/>
          </a:prstGeom>
        </p:spPr>
      </p:pic>
      <p:grpSp>
        <p:nvGrpSpPr>
          <p:cNvPr id="410" name="Groupe 409">
            <a:extLst>
              <a:ext uri="{FF2B5EF4-FFF2-40B4-BE49-F238E27FC236}">
                <a16:creationId xmlns:a16="http://schemas.microsoft.com/office/drawing/2014/main" id="{3398BA2B-EF87-5360-0840-2281BC7D82E2}"/>
              </a:ext>
            </a:extLst>
          </p:cNvPr>
          <p:cNvGrpSpPr/>
          <p:nvPr/>
        </p:nvGrpSpPr>
        <p:grpSpPr>
          <a:xfrm>
            <a:off x="9920408" y="2222936"/>
            <a:ext cx="833133" cy="810565"/>
            <a:chOff x="2352895" y="2376342"/>
            <a:chExt cx="833133" cy="810565"/>
          </a:xfrm>
        </p:grpSpPr>
        <p:grpSp>
          <p:nvGrpSpPr>
            <p:cNvPr id="411" name="Groupe 410">
              <a:extLst>
                <a:ext uri="{FF2B5EF4-FFF2-40B4-BE49-F238E27FC236}">
                  <a16:creationId xmlns:a16="http://schemas.microsoft.com/office/drawing/2014/main" id="{815F2345-0FA4-1870-679E-FAA5C44D7C05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7858668E-A865-D10C-0E4A-1CEE21513F60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4FF52B2F-B6EA-F691-E1F9-603944A5AD44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740E28B-B5A5-6C0A-292D-9F090F4AE5CD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2ED1560A-417A-DA3A-01E4-422EFB47E0BB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9783D269-3E8B-6B38-9910-DA1804E72BA5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D54F648-E52F-E7D9-4DBE-3019F83AF4A8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32E9F203-4300-EC93-F3F6-0B456E15D6F2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EBC53A20-A8E4-47DF-1060-E79532FA4B71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8578D3EA-E49E-307E-22D2-5EDFC64F55B2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12" name="Connecteur droit avec flèche 411">
              <a:extLst>
                <a:ext uri="{FF2B5EF4-FFF2-40B4-BE49-F238E27FC236}">
                  <a16:creationId xmlns:a16="http://schemas.microsoft.com/office/drawing/2014/main" id="{3506B140-DDE5-0BC7-43AC-4933557F5A9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Connecteur droit avec flèche 412">
              <a:extLst>
                <a:ext uri="{FF2B5EF4-FFF2-40B4-BE49-F238E27FC236}">
                  <a16:creationId xmlns:a16="http://schemas.microsoft.com/office/drawing/2014/main" id="{379D4B75-753B-D513-E86C-0AD6554E412E}"/>
                </a:ext>
              </a:extLst>
            </p:cNvPr>
            <p:cNvCxnSpPr>
              <a:cxnSpLocks/>
              <a:stCxn id="416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ZoneTexte 413">
              <a:extLst>
                <a:ext uri="{FF2B5EF4-FFF2-40B4-BE49-F238E27FC236}">
                  <a16:creationId xmlns:a16="http://schemas.microsoft.com/office/drawing/2014/main" id="{456D3773-AD75-5981-D604-3F8CD39A448D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415" name="Graphique 414" descr="Batterie en charge avec un remplissage uni">
              <a:extLst>
                <a:ext uri="{FF2B5EF4-FFF2-40B4-BE49-F238E27FC236}">
                  <a16:creationId xmlns:a16="http://schemas.microsoft.com/office/drawing/2014/main" id="{F6B8E9FB-CB64-B4C1-5942-F118C0511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425" name="Rectangle : coins arrondis 424">
            <a:extLst>
              <a:ext uri="{FF2B5EF4-FFF2-40B4-BE49-F238E27FC236}">
                <a16:creationId xmlns:a16="http://schemas.microsoft.com/office/drawing/2014/main" id="{5CB9B99B-DD01-B158-FDD6-D330092695AA}"/>
              </a:ext>
            </a:extLst>
          </p:cNvPr>
          <p:cNvSpPr/>
          <p:nvPr/>
        </p:nvSpPr>
        <p:spPr>
          <a:xfrm>
            <a:off x="9194851" y="3213178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6" name="ZoneTexte 425">
            <a:extLst>
              <a:ext uri="{FF2B5EF4-FFF2-40B4-BE49-F238E27FC236}">
                <a16:creationId xmlns:a16="http://schemas.microsoft.com/office/drawing/2014/main" id="{17CBCF2E-91BA-757D-84B3-C9EBF6783787}"/>
              </a:ext>
            </a:extLst>
          </p:cNvPr>
          <p:cNvSpPr txBox="1"/>
          <p:nvPr/>
        </p:nvSpPr>
        <p:spPr>
          <a:xfrm>
            <a:off x="9244609" y="3275239"/>
            <a:ext cx="4265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7" name="Graphique 426" descr="Livraison contour">
            <a:extLst>
              <a:ext uri="{FF2B5EF4-FFF2-40B4-BE49-F238E27FC236}">
                <a16:creationId xmlns:a16="http://schemas.microsoft.com/office/drawing/2014/main" id="{90024010-7BDE-5793-F9BE-2D1DB8C89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0598" y="3280090"/>
            <a:ext cx="222849" cy="199099"/>
          </a:xfrm>
          <a:prstGeom prst="rect">
            <a:avLst/>
          </a:prstGeom>
        </p:spPr>
      </p:pic>
      <p:pic>
        <p:nvPicPr>
          <p:cNvPr id="428" name="Graphique 427" descr="Bâtiment contour">
            <a:extLst>
              <a:ext uri="{FF2B5EF4-FFF2-40B4-BE49-F238E27FC236}">
                <a16:creationId xmlns:a16="http://schemas.microsoft.com/office/drawing/2014/main" id="{4AA832C5-7B47-B67F-6E18-7A0B98892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1416" y="3463401"/>
            <a:ext cx="199099" cy="199099"/>
          </a:xfrm>
          <a:prstGeom prst="rect">
            <a:avLst/>
          </a:prstGeom>
        </p:spPr>
      </p:pic>
      <p:grpSp>
        <p:nvGrpSpPr>
          <p:cNvPr id="429" name="Groupe 428">
            <a:extLst>
              <a:ext uri="{FF2B5EF4-FFF2-40B4-BE49-F238E27FC236}">
                <a16:creationId xmlns:a16="http://schemas.microsoft.com/office/drawing/2014/main" id="{CEC0E230-D0D0-E19A-DCBB-C89EEE03A187}"/>
              </a:ext>
            </a:extLst>
          </p:cNvPr>
          <p:cNvGrpSpPr/>
          <p:nvPr/>
        </p:nvGrpSpPr>
        <p:grpSpPr>
          <a:xfrm>
            <a:off x="9906718" y="3256979"/>
            <a:ext cx="833133" cy="810565"/>
            <a:chOff x="2352895" y="2376342"/>
            <a:chExt cx="833133" cy="810565"/>
          </a:xfrm>
        </p:grpSpPr>
        <p:grpSp>
          <p:nvGrpSpPr>
            <p:cNvPr id="430" name="Groupe 429">
              <a:extLst>
                <a:ext uri="{FF2B5EF4-FFF2-40B4-BE49-F238E27FC236}">
                  <a16:creationId xmlns:a16="http://schemas.microsoft.com/office/drawing/2014/main" id="{6C93BB9E-7F23-9C73-4530-3F3272A49466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A1A10030-497C-F0E0-E094-49A677ABF365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716ADB9D-3F8A-6A32-AB09-389527D29698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4EF94B38-5E63-790E-9B2E-DFFCEAFE3A15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377C1CE5-9D2D-0203-6EEA-9FFD9EFD5200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843FBC4C-71B2-C320-1254-C065FBF97D05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26EB491D-A4D9-2E84-E5C4-0827D12081DE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BA4D3940-2781-9257-7A69-9863AD4445B6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7ED364EB-C9FC-5AFE-C5A9-90692F700623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279AA0E7-FF79-EA36-6D3C-DC6E19533A39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31" name="Connecteur droit avec flèche 430">
              <a:extLst>
                <a:ext uri="{FF2B5EF4-FFF2-40B4-BE49-F238E27FC236}">
                  <a16:creationId xmlns:a16="http://schemas.microsoft.com/office/drawing/2014/main" id="{4E382C7B-7FC9-7A96-8C1E-1F583F883D95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Connecteur droit avec flèche 431">
              <a:extLst>
                <a:ext uri="{FF2B5EF4-FFF2-40B4-BE49-F238E27FC236}">
                  <a16:creationId xmlns:a16="http://schemas.microsoft.com/office/drawing/2014/main" id="{78076404-9DA6-0A22-E81B-2B0B884E2037}"/>
                </a:ext>
              </a:extLst>
            </p:cNvPr>
            <p:cNvCxnSpPr>
              <a:cxnSpLocks/>
              <a:stCxn id="435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3" name="ZoneTexte 432">
              <a:extLst>
                <a:ext uri="{FF2B5EF4-FFF2-40B4-BE49-F238E27FC236}">
                  <a16:creationId xmlns:a16="http://schemas.microsoft.com/office/drawing/2014/main" id="{E37313F8-F9ED-3A2C-F101-7B7E6994FCC5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434" name="Graphique 433" descr="Batterie en charge avec un remplissage uni">
              <a:extLst>
                <a:ext uri="{FF2B5EF4-FFF2-40B4-BE49-F238E27FC236}">
                  <a16:creationId xmlns:a16="http://schemas.microsoft.com/office/drawing/2014/main" id="{567F5B16-80B5-7F39-3F3F-0A1CA178D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444" name="Rectangle : coins arrondis 443">
            <a:extLst>
              <a:ext uri="{FF2B5EF4-FFF2-40B4-BE49-F238E27FC236}">
                <a16:creationId xmlns:a16="http://schemas.microsoft.com/office/drawing/2014/main" id="{9D48C53E-2670-72B5-8D77-CE43C1ABA18A}"/>
              </a:ext>
            </a:extLst>
          </p:cNvPr>
          <p:cNvSpPr/>
          <p:nvPr/>
        </p:nvSpPr>
        <p:spPr>
          <a:xfrm>
            <a:off x="9208541" y="4245571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5" name="ZoneTexte 444">
            <a:extLst>
              <a:ext uri="{FF2B5EF4-FFF2-40B4-BE49-F238E27FC236}">
                <a16:creationId xmlns:a16="http://schemas.microsoft.com/office/drawing/2014/main" id="{EA95231F-8424-EE1D-CB88-D766B2D95188}"/>
              </a:ext>
            </a:extLst>
          </p:cNvPr>
          <p:cNvSpPr txBox="1"/>
          <p:nvPr/>
        </p:nvSpPr>
        <p:spPr>
          <a:xfrm>
            <a:off x="9249866" y="4307530"/>
            <a:ext cx="4195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46" name="Graphique 445" descr="Livraison contour">
            <a:extLst>
              <a:ext uri="{FF2B5EF4-FFF2-40B4-BE49-F238E27FC236}">
                <a16:creationId xmlns:a16="http://schemas.microsoft.com/office/drawing/2014/main" id="{7FC3E9F1-267B-44B7-DDB2-381F9FB83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4288" y="4312483"/>
            <a:ext cx="222849" cy="199099"/>
          </a:xfrm>
          <a:prstGeom prst="rect">
            <a:avLst/>
          </a:prstGeom>
        </p:spPr>
      </p:pic>
      <p:pic>
        <p:nvPicPr>
          <p:cNvPr id="447" name="Graphique 446" descr="Bâtiment contour">
            <a:extLst>
              <a:ext uri="{FF2B5EF4-FFF2-40B4-BE49-F238E27FC236}">
                <a16:creationId xmlns:a16="http://schemas.microsoft.com/office/drawing/2014/main" id="{034FC10C-BE16-D5FC-C67D-7E3A40B5B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106" y="4495794"/>
            <a:ext cx="199099" cy="199099"/>
          </a:xfrm>
          <a:prstGeom prst="rect">
            <a:avLst/>
          </a:prstGeom>
        </p:spPr>
      </p:pic>
      <p:grpSp>
        <p:nvGrpSpPr>
          <p:cNvPr id="448" name="Groupe 447">
            <a:extLst>
              <a:ext uri="{FF2B5EF4-FFF2-40B4-BE49-F238E27FC236}">
                <a16:creationId xmlns:a16="http://schemas.microsoft.com/office/drawing/2014/main" id="{EBCA5BBA-FE65-D0BA-0CFF-2D8432D4D0F5}"/>
              </a:ext>
            </a:extLst>
          </p:cNvPr>
          <p:cNvGrpSpPr/>
          <p:nvPr/>
        </p:nvGrpSpPr>
        <p:grpSpPr>
          <a:xfrm>
            <a:off x="9920408" y="4289372"/>
            <a:ext cx="833133" cy="810565"/>
            <a:chOff x="2352895" y="2376342"/>
            <a:chExt cx="833133" cy="810565"/>
          </a:xfrm>
        </p:grpSpPr>
        <p:grpSp>
          <p:nvGrpSpPr>
            <p:cNvPr id="449" name="Groupe 448">
              <a:extLst>
                <a:ext uri="{FF2B5EF4-FFF2-40B4-BE49-F238E27FC236}">
                  <a16:creationId xmlns:a16="http://schemas.microsoft.com/office/drawing/2014/main" id="{6C74B825-21E2-CF07-8446-33FFF52EC3BA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E4D6127E-5B9E-F6C3-F065-EC8F36E9E0F7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1D7320E5-B562-680C-8967-00CEDAF7CC34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06989A55-9526-0217-6930-E13883DD0044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4DE7A08E-250C-D676-FBB1-C5041A64A81C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8B9773F1-0EB5-5CC4-5971-165BBF4494D4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3E57EA83-EDF9-D911-2112-EDAA75FD3781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3B7D296A-247D-153A-923B-E51198257D72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8F4EFE70-7626-4AEB-2100-995484FEBC9E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5DF4BCB-AF0B-4913-924A-31FFE5056F29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50" name="Connecteur droit avec flèche 449">
              <a:extLst>
                <a:ext uri="{FF2B5EF4-FFF2-40B4-BE49-F238E27FC236}">
                  <a16:creationId xmlns:a16="http://schemas.microsoft.com/office/drawing/2014/main" id="{1A3DB355-01D1-F66A-9203-3998AB49D8F3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Connecteur droit avec flèche 450">
              <a:extLst>
                <a:ext uri="{FF2B5EF4-FFF2-40B4-BE49-F238E27FC236}">
                  <a16:creationId xmlns:a16="http://schemas.microsoft.com/office/drawing/2014/main" id="{0B37BAE4-40B7-3518-4197-5964A2265DF2}"/>
                </a:ext>
              </a:extLst>
            </p:cNvPr>
            <p:cNvCxnSpPr>
              <a:cxnSpLocks/>
              <a:stCxn id="454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2" name="ZoneTexte 451">
              <a:extLst>
                <a:ext uri="{FF2B5EF4-FFF2-40B4-BE49-F238E27FC236}">
                  <a16:creationId xmlns:a16="http://schemas.microsoft.com/office/drawing/2014/main" id="{B14EA025-D59E-C8A8-DE42-EB0469DB401C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453" name="Graphique 452" descr="Batterie en charge avec un remplissage uni">
              <a:extLst>
                <a:ext uri="{FF2B5EF4-FFF2-40B4-BE49-F238E27FC236}">
                  <a16:creationId xmlns:a16="http://schemas.microsoft.com/office/drawing/2014/main" id="{5E5C3E94-E867-EBA2-FC36-3228FB0BF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463" name="Rectangle : coins arrondis 462">
            <a:extLst>
              <a:ext uri="{FF2B5EF4-FFF2-40B4-BE49-F238E27FC236}">
                <a16:creationId xmlns:a16="http://schemas.microsoft.com/office/drawing/2014/main" id="{EF52E5B9-BDAD-FFE1-D3DC-8E7AE82539F3}"/>
              </a:ext>
            </a:extLst>
          </p:cNvPr>
          <p:cNvSpPr/>
          <p:nvPr/>
        </p:nvSpPr>
        <p:spPr>
          <a:xfrm>
            <a:off x="9194851" y="5279614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4" name="ZoneTexte 463">
            <a:extLst>
              <a:ext uri="{FF2B5EF4-FFF2-40B4-BE49-F238E27FC236}">
                <a16:creationId xmlns:a16="http://schemas.microsoft.com/office/drawing/2014/main" id="{24116AB7-1E30-AF31-103F-B995BCB44FF5}"/>
              </a:ext>
            </a:extLst>
          </p:cNvPr>
          <p:cNvSpPr txBox="1"/>
          <p:nvPr/>
        </p:nvSpPr>
        <p:spPr>
          <a:xfrm>
            <a:off x="9135262" y="5256509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3 041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65" name="Graphique 464" descr="Livraison contour">
            <a:extLst>
              <a:ext uri="{FF2B5EF4-FFF2-40B4-BE49-F238E27FC236}">
                <a16:creationId xmlns:a16="http://schemas.microsoft.com/office/drawing/2014/main" id="{F49369ED-9095-DE24-9A47-F7139FB3C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0598" y="5261462"/>
            <a:ext cx="222849" cy="199099"/>
          </a:xfrm>
          <a:prstGeom prst="rect">
            <a:avLst/>
          </a:prstGeom>
        </p:spPr>
      </p:pic>
      <p:pic>
        <p:nvPicPr>
          <p:cNvPr id="466" name="Graphique 465" descr="Bâtiment contour">
            <a:extLst>
              <a:ext uri="{FF2B5EF4-FFF2-40B4-BE49-F238E27FC236}">
                <a16:creationId xmlns:a16="http://schemas.microsoft.com/office/drawing/2014/main" id="{CA4E99F0-AC68-4991-914D-DD960DF4D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1416" y="5444773"/>
            <a:ext cx="199099" cy="199099"/>
          </a:xfrm>
          <a:prstGeom prst="rect">
            <a:avLst/>
          </a:prstGeom>
        </p:spPr>
      </p:pic>
      <p:grpSp>
        <p:nvGrpSpPr>
          <p:cNvPr id="467" name="Groupe 466">
            <a:extLst>
              <a:ext uri="{FF2B5EF4-FFF2-40B4-BE49-F238E27FC236}">
                <a16:creationId xmlns:a16="http://schemas.microsoft.com/office/drawing/2014/main" id="{D1530881-CDA9-90D6-E24F-472FB5BFAFAB}"/>
              </a:ext>
            </a:extLst>
          </p:cNvPr>
          <p:cNvGrpSpPr/>
          <p:nvPr/>
        </p:nvGrpSpPr>
        <p:grpSpPr>
          <a:xfrm>
            <a:off x="9906718" y="5323415"/>
            <a:ext cx="833133" cy="810565"/>
            <a:chOff x="2352895" y="2376342"/>
            <a:chExt cx="833133" cy="810565"/>
          </a:xfrm>
        </p:grpSpPr>
        <p:grpSp>
          <p:nvGrpSpPr>
            <p:cNvPr id="468" name="Groupe 467">
              <a:extLst>
                <a:ext uri="{FF2B5EF4-FFF2-40B4-BE49-F238E27FC236}">
                  <a16:creationId xmlns:a16="http://schemas.microsoft.com/office/drawing/2014/main" id="{016BD583-39DD-8AAF-11E0-FED8ABBD0896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0FA9F51-0EA3-E05C-5F3F-FCF204F5B89C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D3FE015C-32CC-0B75-DCF1-CA5925B6A06E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470182A1-2010-5E24-2B6A-0630DA0653A7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6CCA2038-D987-223C-D411-82F11664DCB8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DD139A99-2DBD-2F75-64D8-53346B5D62C9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8573F01-349C-7438-4DE3-1F3DD2F4C4B4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FB2F9D98-32A6-C5C0-A7B1-6D6CF329C01B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1F83B5E1-81E9-EBE5-372A-3CD7B1A2A064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BE4828AE-255F-132B-8C29-DC1AA93BEE06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69" name="Connecteur droit avec flèche 468">
              <a:extLst>
                <a:ext uri="{FF2B5EF4-FFF2-40B4-BE49-F238E27FC236}">
                  <a16:creationId xmlns:a16="http://schemas.microsoft.com/office/drawing/2014/main" id="{1B8EA1A5-F818-1A50-3EC5-67E63F4706D5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Connecteur droit avec flèche 469">
              <a:extLst>
                <a:ext uri="{FF2B5EF4-FFF2-40B4-BE49-F238E27FC236}">
                  <a16:creationId xmlns:a16="http://schemas.microsoft.com/office/drawing/2014/main" id="{5E7AE80A-7A8D-D3FF-2E56-BDDC3210355F}"/>
                </a:ext>
              </a:extLst>
            </p:cNvPr>
            <p:cNvCxnSpPr>
              <a:cxnSpLocks/>
              <a:stCxn id="473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" name="ZoneTexte 470">
              <a:extLst>
                <a:ext uri="{FF2B5EF4-FFF2-40B4-BE49-F238E27FC236}">
                  <a16:creationId xmlns:a16="http://schemas.microsoft.com/office/drawing/2014/main" id="{3EAFBF99-55C9-4A23-EFD1-EE0C6E734FFF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472" name="Graphique 471" descr="Batterie en charge avec un remplissage uni">
              <a:extLst>
                <a:ext uri="{FF2B5EF4-FFF2-40B4-BE49-F238E27FC236}">
                  <a16:creationId xmlns:a16="http://schemas.microsoft.com/office/drawing/2014/main" id="{1D277456-F951-ADC4-8810-DFAE41F70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482" name="Rectangle : coins arrondis 481">
            <a:extLst>
              <a:ext uri="{FF2B5EF4-FFF2-40B4-BE49-F238E27FC236}">
                <a16:creationId xmlns:a16="http://schemas.microsoft.com/office/drawing/2014/main" id="{8FBD2612-7D50-2FBC-296B-79F591EDB406}"/>
              </a:ext>
            </a:extLst>
          </p:cNvPr>
          <p:cNvSpPr/>
          <p:nvPr/>
        </p:nvSpPr>
        <p:spPr>
          <a:xfrm>
            <a:off x="7675168" y="2186793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3" name="ZoneTexte 482">
            <a:extLst>
              <a:ext uri="{FF2B5EF4-FFF2-40B4-BE49-F238E27FC236}">
                <a16:creationId xmlns:a16="http://schemas.microsoft.com/office/drawing/2014/main" id="{84C73198-5927-24F9-9350-45FE2E80E936}"/>
              </a:ext>
            </a:extLst>
          </p:cNvPr>
          <p:cNvSpPr txBox="1"/>
          <p:nvPr/>
        </p:nvSpPr>
        <p:spPr>
          <a:xfrm>
            <a:off x="7736100" y="2225883"/>
            <a:ext cx="3688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84" name="Graphique 483" descr="Livraison contour">
            <a:extLst>
              <a:ext uri="{FF2B5EF4-FFF2-40B4-BE49-F238E27FC236}">
                <a16:creationId xmlns:a16="http://schemas.microsoft.com/office/drawing/2014/main" id="{24B652DB-E3FA-A461-3BAA-727CE6365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850" y="2230836"/>
            <a:ext cx="222849" cy="199099"/>
          </a:xfrm>
          <a:prstGeom prst="rect">
            <a:avLst/>
          </a:prstGeom>
        </p:spPr>
      </p:pic>
      <p:pic>
        <p:nvPicPr>
          <p:cNvPr id="485" name="Graphique 484" descr="Bâtiment contour">
            <a:extLst>
              <a:ext uri="{FF2B5EF4-FFF2-40B4-BE49-F238E27FC236}">
                <a16:creationId xmlns:a16="http://schemas.microsoft.com/office/drawing/2014/main" id="{85A57CF2-3D27-353E-82BC-8756F86DA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0668" y="2414147"/>
            <a:ext cx="199099" cy="199099"/>
          </a:xfrm>
          <a:prstGeom prst="rect">
            <a:avLst/>
          </a:prstGeom>
        </p:spPr>
      </p:pic>
      <p:grpSp>
        <p:nvGrpSpPr>
          <p:cNvPr id="486" name="Groupe 485">
            <a:extLst>
              <a:ext uri="{FF2B5EF4-FFF2-40B4-BE49-F238E27FC236}">
                <a16:creationId xmlns:a16="http://schemas.microsoft.com/office/drawing/2014/main" id="{ECC07F1B-8D42-436D-46DD-7BC158CDF8C7}"/>
              </a:ext>
            </a:extLst>
          </p:cNvPr>
          <p:cNvGrpSpPr/>
          <p:nvPr/>
        </p:nvGrpSpPr>
        <p:grpSpPr>
          <a:xfrm>
            <a:off x="8387035" y="2230594"/>
            <a:ext cx="833133" cy="810565"/>
            <a:chOff x="2352895" y="2376342"/>
            <a:chExt cx="833133" cy="810565"/>
          </a:xfrm>
        </p:grpSpPr>
        <p:grpSp>
          <p:nvGrpSpPr>
            <p:cNvPr id="487" name="Groupe 486">
              <a:extLst>
                <a:ext uri="{FF2B5EF4-FFF2-40B4-BE49-F238E27FC236}">
                  <a16:creationId xmlns:a16="http://schemas.microsoft.com/office/drawing/2014/main" id="{BDDFE8A3-1D15-1361-9000-F619426C039C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F3C0B11B-EA5F-E5CE-D0F6-4C26A7BF9F09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E62B6CC4-05AD-3CE4-D757-AC8BEE153351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61E5A0A3-F501-72CB-E33A-B90E25FC1348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AF605497-F1A0-A62E-5A53-643A5E3A5DA8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530531E3-A108-8CF1-D66D-B51D930F50F9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9C2BBD4-880B-58B0-ED12-A15447A20FE4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C1DD373A-C835-BE9B-CF95-6EF23A6BFEFE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7F224859-17B2-F692-B05B-A2C30B7C9DEB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312023EB-D089-9AE0-D4CF-5FE739A82399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88" name="Connecteur droit avec flèche 487">
              <a:extLst>
                <a:ext uri="{FF2B5EF4-FFF2-40B4-BE49-F238E27FC236}">
                  <a16:creationId xmlns:a16="http://schemas.microsoft.com/office/drawing/2014/main" id="{9A742156-4844-0CC3-9B14-80C436C1AD4B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Connecteur droit avec flèche 488">
              <a:extLst>
                <a:ext uri="{FF2B5EF4-FFF2-40B4-BE49-F238E27FC236}">
                  <a16:creationId xmlns:a16="http://schemas.microsoft.com/office/drawing/2014/main" id="{F45D3D4B-D6C6-12FD-3633-627604115F71}"/>
                </a:ext>
              </a:extLst>
            </p:cNvPr>
            <p:cNvCxnSpPr>
              <a:cxnSpLocks/>
              <a:stCxn id="492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0" name="ZoneTexte 489">
              <a:extLst>
                <a:ext uri="{FF2B5EF4-FFF2-40B4-BE49-F238E27FC236}">
                  <a16:creationId xmlns:a16="http://schemas.microsoft.com/office/drawing/2014/main" id="{DB1C7A33-6DF2-D6E6-810F-A751D1EBC6D9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491" name="Graphique 490" descr="Batterie en charge avec un remplissage uni">
              <a:extLst>
                <a:ext uri="{FF2B5EF4-FFF2-40B4-BE49-F238E27FC236}">
                  <a16:creationId xmlns:a16="http://schemas.microsoft.com/office/drawing/2014/main" id="{77D5ABA6-1473-2DED-52D7-A1A92462F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501" name="Rectangle : coins arrondis 500">
            <a:extLst>
              <a:ext uri="{FF2B5EF4-FFF2-40B4-BE49-F238E27FC236}">
                <a16:creationId xmlns:a16="http://schemas.microsoft.com/office/drawing/2014/main" id="{0695D294-19DB-CCA7-D02C-F4C78150DDBF}"/>
              </a:ext>
            </a:extLst>
          </p:cNvPr>
          <p:cNvSpPr/>
          <p:nvPr/>
        </p:nvSpPr>
        <p:spPr>
          <a:xfrm>
            <a:off x="7661478" y="3220836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2" name="ZoneTexte 501">
            <a:extLst>
              <a:ext uri="{FF2B5EF4-FFF2-40B4-BE49-F238E27FC236}">
                <a16:creationId xmlns:a16="http://schemas.microsoft.com/office/drawing/2014/main" id="{2B1695C5-1B1E-3564-8381-6A9904354044}"/>
              </a:ext>
            </a:extLst>
          </p:cNvPr>
          <p:cNvSpPr txBox="1"/>
          <p:nvPr/>
        </p:nvSpPr>
        <p:spPr>
          <a:xfrm>
            <a:off x="7682707" y="3259926"/>
            <a:ext cx="408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6</a:t>
            </a:r>
          </a:p>
        </p:txBody>
      </p:sp>
      <p:pic>
        <p:nvPicPr>
          <p:cNvPr id="503" name="Graphique 502" descr="Livraison contour">
            <a:extLst>
              <a:ext uri="{FF2B5EF4-FFF2-40B4-BE49-F238E27FC236}">
                <a16:creationId xmlns:a16="http://schemas.microsoft.com/office/drawing/2014/main" id="{55624F5D-59FC-819F-9345-FE15E270F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6160" y="3264879"/>
            <a:ext cx="222849" cy="199099"/>
          </a:xfrm>
          <a:prstGeom prst="rect">
            <a:avLst/>
          </a:prstGeom>
        </p:spPr>
      </p:pic>
      <p:pic>
        <p:nvPicPr>
          <p:cNvPr id="504" name="Graphique 503" descr="Bâtiment contour">
            <a:extLst>
              <a:ext uri="{FF2B5EF4-FFF2-40B4-BE49-F238E27FC236}">
                <a16:creationId xmlns:a16="http://schemas.microsoft.com/office/drawing/2014/main" id="{A5624032-1E3C-7C88-DEDD-F597A251C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6978" y="3448190"/>
            <a:ext cx="199099" cy="199099"/>
          </a:xfrm>
          <a:prstGeom prst="rect">
            <a:avLst/>
          </a:prstGeom>
        </p:spPr>
      </p:pic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46951D4F-8F64-4FC8-80D6-70F73C287D3D}"/>
              </a:ext>
            </a:extLst>
          </p:cNvPr>
          <p:cNvGrpSpPr/>
          <p:nvPr/>
        </p:nvGrpSpPr>
        <p:grpSpPr>
          <a:xfrm>
            <a:off x="8373345" y="3264637"/>
            <a:ext cx="833133" cy="810565"/>
            <a:chOff x="2352895" y="2376342"/>
            <a:chExt cx="833133" cy="810565"/>
          </a:xfrm>
        </p:grpSpPr>
        <p:grpSp>
          <p:nvGrpSpPr>
            <p:cNvPr id="506" name="Groupe 505">
              <a:extLst>
                <a:ext uri="{FF2B5EF4-FFF2-40B4-BE49-F238E27FC236}">
                  <a16:creationId xmlns:a16="http://schemas.microsoft.com/office/drawing/2014/main" id="{8582000E-BA9B-3990-CFBE-7BB9201C7DBE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E0E9C478-9E9D-BC98-3148-67A2F84C9276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5A6119E0-8B6F-BE78-BEA7-EE9EBDC51BD3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C0038540-58C7-53B0-418A-541B3C382A92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948E6E67-1D82-1F7B-3E86-08AD09C0DDAA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19DAACCB-C904-C9CB-14F5-FA0413459D89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D9D3B413-317A-380E-8A05-569CEC8A6280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4D2B5EFE-A88A-69A6-5A32-D873319573E3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66BEA1E9-A670-7D72-634D-095A6091745A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EA356BFD-E5E2-86DC-32A3-7055304B3238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507" name="Connecteur droit avec flèche 506">
              <a:extLst>
                <a:ext uri="{FF2B5EF4-FFF2-40B4-BE49-F238E27FC236}">
                  <a16:creationId xmlns:a16="http://schemas.microsoft.com/office/drawing/2014/main" id="{44E73133-4F47-8125-07CD-D49F2F2D6E6D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Connecteur droit avec flèche 507">
              <a:extLst>
                <a:ext uri="{FF2B5EF4-FFF2-40B4-BE49-F238E27FC236}">
                  <a16:creationId xmlns:a16="http://schemas.microsoft.com/office/drawing/2014/main" id="{2E02A397-3BEC-7E9F-C902-A845DEC133E9}"/>
                </a:ext>
              </a:extLst>
            </p:cNvPr>
            <p:cNvCxnSpPr>
              <a:cxnSpLocks/>
              <a:stCxn id="511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9" name="ZoneTexte 508">
              <a:extLst>
                <a:ext uri="{FF2B5EF4-FFF2-40B4-BE49-F238E27FC236}">
                  <a16:creationId xmlns:a16="http://schemas.microsoft.com/office/drawing/2014/main" id="{778109ED-CE83-44EA-A5BA-63F3FFEE06A7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510" name="Graphique 509" descr="Batterie en charge avec un remplissage uni">
              <a:extLst>
                <a:ext uri="{FF2B5EF4-FFF2-40B4-BE49-F238E27FC236}">
                  <a16:creationId xmlns:a16="http://schemas.microsoft.com/office/drawing/2014/main" id="{2640E5DB-0856-3412-F9DA-78E1F50F1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520" name="Rectangle : coins arrondis 519">
            <a:extLst>
              <a:ext uri="{FF2B5EF4-FFF2-40B4-BE49-F238E27FC236}">
                <a16:creationId xmlns:a16="http://schemas.microsoft.com/office/drawing/2014/main" id="{6259E7E9-FF7A-71A1-E446-8827FBBEE1CE}"/>
              </a:ext>
            </a:extLst>
          </p:cNvPr>
          <p:cNvSpPr/>
          <p:nvPr/>
        </p:nvSpPr>
        <p:spPr>
          <a:xfrm>
            <a:off x="7675168" y="4253229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1" name="ZoneTexte 520">
            <a:extLst>
              <a:ext uri="{FF2B5EF4-FFF2-40B4-BE49-F238E27FC236}">
                <a16:creationId xmlns:a16="http://schemas.microsoft.com/office/drawing/2014/main" id="{8E16BBE2-7DE8-8B54-D5EB-A1BAB6D6DBE1}"/>
              </a:ext>
            </a:extLst>
          </p:cNvPr>
          <p:cNvSpPr txBox="1"/>
          <p:nvPr/>
        </p:nvSpPr>
        <p:spPr>
          <a:xfrm>
            <a:off x="7663938" y="4292319"/>
            <a:ext cx="44100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22" name="Graphique 521" descr="Livraison contour">
            <a:extLst>
              <a:ext uri="{FF2B5EF4-FFF2-40B4-BE49-F238E27FC236}">
                <a16:creationId xmlns:a16="http://schemas.microsoft.com/office/drawing/2014/main" id="{3F54A3A1-952E-B62A-B68C-CC245B6B9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9850" y="4297272"/>
            <a:ext cx="222849" cy="199099"/>
          </a:xfrm>
          <a:prstGeom prst="rect">
            <a:avLst/>
          </a:prstGeom>
        </p:spPr>
      </p:pic>
      <p:pic>
        <p:nvPicPr>
          <p:cNvPr id="523" name="Graphique 522" descr="Bâtiment contour">
            <a:extLst>
              <a:ext uri="{FF2B5EF4-FFF2-40B4-BE49-F238E27FC236}">
                <a16:creationId xmlns:a16="http://schemas.microsoft.com/office/drawing/2014/main" id="{3AE7A49A-13EA-72F1-00D9-920AF85A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0668" y="4480583"/>
            <a:ext cx="199099" cy="199099"/>
          </a:xfrm>
          <a:prstGeom prst="rect">
            <a:avLst/>
          </a:prstGeom>
        </p:spPr>
      </p:pic>
      <p:grpSp>
        <p:nvGrpSpPr>
          <p:cNvPr id="524" name="Groupe 523">
            <a:extLst>
              <a:ext uri="{FF2B5EF4-FFF2-40B4-BE49-F238E27FC236}">
                <a16:creationId xmlns:a16="http://schemas.microsoft.com/office/drawing/2014/main" id="{4538FC2F-85EC-82CD-147A-9DF33FB414F0}"/>
              </a:ext>
            </a:extLst>
          </p:cNvPr>
          <p:cNvGrpSpPr/>
          <p:nvPr/>
        </p:nvGrpSpPr>
        <p:grpSpPr>
          <a:xfrm>
            <a:off x="8387035" y="4297030"/>
            <a:ext cx="833133" cy="810565"/>
            <a:chOff x="2352895" y="2376342"/>
            <a:chExt cx="833133" cy="810565"/>
          </a:xfrm>
        </p:grpSpPr>
        <p:grpSp>
          <p:nvGrpSpPr>
            <p:cNvPr id="525" name="Groupe 524">
              <a:extLst>
                <a:ext uri="{FF2B5EF4-FFF2-40B4-BE49-F238E27FC236}">
                  <a16:creationId xmlns:a16="http://schemas.microsoft.com/office/drawing/2014/main" id="{3FCF256D-C40B-C3D9-E313-19624D014F2F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153E6E70-4582-6B0C-3C2F-50CC40611B96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9FD323C6-1AFA-5231-0DBE-E4B91208DCD5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3F04882-B2C0-A005-A26A-67AAB17742A5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E261F7C0-DA7E-013A-B7A3-99D67CF659ED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F5B07856-1AAC-F44A-C6C0-70E9EC9392D8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5FEBE156-854B-9216-87A0-238A6CEC04FD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9497AFAD-370D-7DDF-3DBB-2AF66B098456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0ED47C64-A7DE-62A7-C173-DE3A120B2D46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E0D89D98-4273-5F2E-9E46-B5B27E129F4F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526" name="Connecteur droit avec flèche 525">
              <a:extLst>
                <a:ext uri="{FF2B5EF4-FFF2-40B4-BE49-F238E27FC236}">
                  <a16:creationId xmlns:a16="http://schemas.microsoft.com/office/drawing/2014/main" id="{B38B22A8-155B-BD3E-449F-61EE64EB25B4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Connecteur droit avec flèche 526">
              <a:extLst>
                <a:ext uri="{FF2B5EF4-FFF2-40B4-BE49-F238E27FC236}">
                  <a16:creationId xmlns:a16="http://schemas.microsoft.com/office/drawing/2014/main" id="{39117893-19D4-C1AB-3412-8FE3A93FBC9C}"/>
                </a:ext>
              </a:extLst>
            </p:cNvPr>
            <p:cNvCxnSpPr>
              <a:cxnSpLocks/>
              <a:stCxn id="530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8" name="ZoneTexte 527">
              <a:extLst>
                <a:ext uri="{FF2B5EF4-FFF2-40B4-BE49-F238E27FC236}">
                  <a16:creationId xmlns:a16="http://schemas.microsoft.com/office/drawing/2014/main" id="{3334224C-636B-8950-2CBF-C92B616D417E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529" name="Graphique 528" descr="Batterie en charge avec un remplissage uni">
              <a:extLst>
                <a:ext uri="{FF2B5EF4-FFF2-40B4-BE49-F238E27FC236}">
                  <a16:creationId xmlns:a16="http://schemas.microsoft.com/office/drawing/2014/main" id="{509B5C6C-CB55-1C1F-C75F-BE7DD2A13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539" name="Rectangle : coins arrondis 538">
            <a:extLst>
              <a:ext uri="{FF2B5EF4-FFF2-40B4-BE49-F238E27FC236}">
                <a16:creationId xmlns:a16="http://schemas.microsoft.com/office/drawing/2014/main" id="{5D215291-31B6-C9DA-842E-D6C2E3339B4A}"/>
              </a:ext>
            </a:extLst>
          </p:cNvPr>
          <p:cNvSpPr/>
          <p:nvPr/>
        </p:nvSpPr>
        <p:spPr>
          <a:xfrm>
            <a:off x="7661478" y="5287272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0" name="ZoneTexte 539">
            <a:extLst>
              <a:ext uri="{FF2B5EF4-FFF2-40B4-BE49-F238E27FC236}">
                <a16:creationId xmlns:a16="http://schemas.microsoft.com/office/drawing/2014/main" id="{0A6AF055-4F53-A341-78F8-CD52E89CB430}"/>
              </a:ext>
            </a:extLst>
          </p:cNvPr>
          <p:cNvSpPr txBox="1"/>
          <p:nvPr/>
        </p:nvSpPr>
        <p:spPr>
          <a:xfrm>
            <a:off x="7662892" y="5304319"/>
            <a:ext cx="48521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41" name="Graphique 540" descr="Livraison contour">
            <a:extLst>
              <a:ext uri="{FF2B5EF4-FFF2-40B4-BE49-F238E27FC236}">
                <a16:creationId xmlns:a16="http://schemas.microsoft.com/office/drawing/2014/main" id="{7FF825A1-26FC-E0B4-0D65-547ADFE6B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6160" y="5331315"/>
            <a:ext cx="222849" cy="199099"/>
          </a:xfrm>
          <a:prstGeom prst="rect">
            <a:avLst/>
          </a:prstGeom>
        </p:spPr>
      </p:pic>
      <p:pic>
        <p:nvPicPr>
          <p:cNvPr id="542" name="Graphique 541" descr="Bâtiment contour">
            <a:extLst>
              <a:ext uri="{FF2B5EF4-FFF2-40B4-BE49-F238E27FC236}">
                <a16:creationId xmlns:a16="http://schemas.microsoft.com/office/drawing/2014/main" id="{AEFC0273-5A67-C508-2DA7-33E26DEC7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26978" y="5514626"/>
            <a:ext cx="199099" cy="199099"/>
          </a:xfrm>
          <a:prstGeom prst="rect">
            <a:avLst/>
          </a:prstGeom>
        </p:spPr>
      </p:pic>
      <p:grpSp>
        <p:nvGrpSpPr>
          <p:cNvPr id="543" name="Groupe 542">
            <a:extLst>
              <a:ext uri="{FF2B5EF4-FFF2-40B4-BE49-F238E27FC236}">
                <a16:creationId xmlns:a16="http://schemas.microsoft.com/office/drawing/2014/main" id="{CC6C0AF2-82C6-F475-0D76-55A4DB7FCED1}"/>
              </a:ext>
            </a:extLst>
          </p:cNvPr>
          <p:cNvGrpSpPr/>
          <p:nvPr/>
        </p:nvGrpSpPr>
        <p:grpSpPr>
          <a:xfrm>
            <a:off x="8373345" y="5331073"/>
            <a:ext cx="833133" cy="810565"/>
            <a:chOff x="2352895" y="2376342"/>
            <a:chExt cx="833133" cy="810565"/>
          </a:xfrm>
        </p:grpSpPr>
        <p:grpSp>
          <p:nvGrpSpPr>
            <p:cNvPr id="544" name="Groupe 543">
              <a:extLst>
                <a:ext uri="{FF2B5EF4-FFF2-40B4-BE49-F238E27FC236}">
                  <a16:creationId xmlns:a16="http://schemas.microsoft.com/office/drawing/2014/main" id="{D7F607BD-B706-3B4D-A604-48BD2FD57AA3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9F468D95-B7C3-3D97-A809-B10D1F82398B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857F549F-1289-0844-F565-45E540E72DAC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E6F51B78-9063-5D5E-3E5D-6099A7D1E13B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8235B38B-D9AB-C3D6-4C69-2CA13CA94E57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31505EE1-4E24-BCEB-7819-BF529F2F0440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B34FEDBA-2BBE-18AB-2EAD-6D14BF191407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FD3CF6E-1862-0DD0-CBC5-DEA57DD64CE4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6" name="Rectangle 555">
                <a:extLst>
                  <a:ext uri="{FF2B5EF4-FFF2-40B4-BE49-F238E27FC236}">
                    <a16:creationId xmlns:a16="http://schemas.microsoft.com/office/drawing/2014/main" id="{2C759CAD-127D-B372-BD0D-8BE5FA1E7012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7" name="Rectangle 556">
                <a:extLst>
                  <a:ext uri="{FF2B5EF4-FFF2-40B4-BE49-F238E27FC236}">
                    <a16:creationId xmlns:a16="http://schemas.microsoft.com/office/drawing/2014/main" id="{9B91A822-9A1F-F7B4-40CD-E1881D7629B2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545" name="Connecteur droit avec flèche 544">
              <a:extLst>
                <a:ext uri="{FF2B5EF4-FFF2-40B4-BE49-F238E27FC236}">
                  <a16:creationId xmlns:a16="http://schemas.microsoft.com/office/drawing/2014/main" id="{5D6B3514-D4C9-2A3F-0D25-D21E8011B677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Connecteur droit avec flèche 545">
              <a:extLst>
                <a:ext uri="{FF2B5EF4-FFF2-40B4-BE49-F238E27FC236}">
                  <a16:creationId xmlns:a16="http://schemas.microsoft.com/office/drawing/2014/main" id="{019D5A41-5671-71B0-49B2-E77B3089AB50}"/>
                </a:ext>
              </a:extLst>
            </p:cNvPr>
            <p:cNvCxnSpPr>
              <a:cxnSpLocks/>
              <a:stCxn id="549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7" name="ZoneTexte 546">
              <a:extLst>
                <a:ext uri="{FF2B5EF4-FFF2-40B4-BE49-F238E27FC236}">
                  <a16:creationId xmlns:a16="http://schemas.microsoft.com/office/drawing/2014/main" id="{D5B3846F-EFDE-91A0-D129-1B5E5FEA4477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548" name="Graphique 547" descr="Batterie en charge avec un remplissage uni">
              <a:extLst>
                <a:ext uri="{FF2B5EF4-FFF2-40B4-BE49-F238E27FC236}">
                  <a16:creationId xmlns:a16="http://schemas.microsoft.com/office/drawing/2014/main" id="{9652501A-92CA-3B93-068D-E5FA3A48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pic>
        <p:nvPicPr>
          <p:cNvPr id="558" name="Graphique 557" descr="Bâtiment contour">
            <a:extLst>
              <a:ext uri="{FF2B5EF4-FFF2-40B4-BE49-F238E27FC236}">
                <a16:creationId xmlns:a16="http://schemas.microsoft.com/office/drawing/2014/main" id="{CE213AE2-2656-B50B-1EDE-E6AD27C6F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5398" y="1786978"/>
            <a:ext cx="199099" cy="199099"/>
          </a:xfrm>
          <a:prstGeom prst="rect">
            <a:avLst/>
          </a:prstGeom>
        </p:spPr>
      </p:pic>
      <p:sp>
        <p:nvSpPr>
          <p:cNvPr id="559" name="Rectangle : coins arrondis 558">
            <a:extLst>
              <a:ext uri="{FF2B5EF4-FFF2-40B4-BE49-F238E27FC236}">
                <a16:creationId xmlns:a16="http://schemas.microsoft.com/office/drawing/2014/main" id="{A875A04B-026F-912B-A70D-24BD377359EE}"/>
              </a:ext>
            </a:extLst>
          </p:cNvPr>
          <p:cNvSpPr/>
          <p:nvPr/>
        </p:nvSpPr>
        <p:spPr>
          <a:xfrm>
            <a:off x="6151866" y="2178487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0" name="ZoneTexte 559">
            <a:extLst>
              <a:ext uri="{FF2B5EF4-FFF2-40B4-BE49-F238E27FC236}">
                <a16:creationId xmlns:a16="http://schemas.microsoft.com/office/drawing/2014/main" id="{337A4DFC-1021-7CA2-A8CA-74B58F311BBE}"/>
              </a:ext>
            </a:extLst>
          </p:cNvPr>
          <p:cNvSpPr txBox="1"/>
          <p:nvPr/>
        </p:nvSpPr>
        <p:spPr>
          <a:xfrm>
            <a:off x="6252974" y="2190832"/>
            <a:ext cx="4193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61" name="Graphique 560" descr="Livraison contour">
            <a:extLst>
              <a:ext uri="{FF2B5EF4-FFF2-40B4-BE49-F238E27FC236}">
                <a16:creationId xmlns:a16="http://schemas.microsoft.com/office/drawing/2014/main" id="{3AB013B0-D995-7706-3001-5DD5B120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200" y="2195785"/>
            <a:ext cx="222849" cy="199099"/>
          </a:xfrm>
          <a:prstGeom prst="rect">
            <a:avLst/>
          </a:prstGeom>
        </p:spPr>
      </p:pic>
      <p:pic>
        <p:nvPicPr>
          <p:cNvPr id="562" name="Graphique 561" descr="Bâtiment contour">
            <a:extLst>
              <a:ext uri="{FF2B5EF4-FFF2-40B4-BE49-F238E27FC236}">
                <a16:creationId xmlns:a16="http://schemas.microsoft.com/office/drawing/2014/main" id="{EF4D869C-9D72-1775-FA25-3FA6A4917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8018" y="2379096"/>
            <a:ext cx="199099" cy="199099"/>
          </a:xfrm>
          <a:prstGeom prst="rect">
            <a:avLst/>
          </a:prstGeom>
        </p:spPr>
      </p:pic>
      <p:sp>
        <p:nvSpPr>
          <p:cNvPr id="578" name="Rectangle : coins arrondis 577">
            <a:extLst>
              <a:ext uri="{FF2B5EF4-FFF2-40B4-BE49-F238E27FC236}">
                <a16:creationId xmlns:a16="http://schemas.microsoft.com/office/drawing/2014/main" id="{111C5681-F3BD-E404-FCA4-CEF121D1F481}"/>
              </a:ext>
            </a:extLst>
          </p:cNvPr>
          <p:cNvSpPr/>
          <p:nvPr/>
        </p:nvSpPr>
        <p:spPr>
          <a:xfrm>
            <a:off x="6138176" y="3212530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ZoneTexte 578">
            <a:extLst>
              <a:ext uri="{FF2B5EF4-FFF2-40B4-BE49-F238E27FC236}">
                <a16:creationId xmlns:a16="http://schemas.microsoft.com/office/drawing/2014/main" id="{042795E7-5D4E-90BC-E974-A237A5565BFA}"/>
              </a:ext>
            </a:extLst>
          </p:cNvPr>
          <p:cNvSpPr txBox="1"/>
          <p:nvPr/>
        </p:nvSpPr>
        <p:spPr>
          <a:xfrm>
            <a:off x="6239284" y="3193137"/>
            <a:ext cx="4193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80" name="Graphique 579" descr="Livraison contour">
            <a:extLst>
              <a:ext uri="{FF2B5EF4-FFF2-40B4-BE49-F238E27FC236}">
                <a16:creationId xmlns:a16="http://schemas.microsoft.com/office/drawing/2014/main" id="{ED0A93F4-5A75-E9C1-04BC-957634525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3510" y="3229828"/>
            <a:ext cx="222849" cy="199099"/>
          </a:xfrm>
          <a:prstGeom prst="rect">
            <a:avLst/>
          </a:prstGeom>
        </p:spPr>
      </p:pic>
      <p:pic>
        <p:nvPicPr>
          <p:cNvPr id="581" name="Graphique 580" descr="Bâtiment contour">
            <a:extLst>
              <a:ext uri="{FF2B5EF4-FFF2-40B4-BE49-F238E27FC236}">
                <a16:creationId xmlns:a16="http://schemas.microsoft.com/office/drawing/2014/main" id="{8EE2DAA0-88C7-7E0D-0972-41DA847FF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4328" y="3413139"/>
            <a:ext cx="199099" cy="199099"/>
          </a:xfrm>
          <a:prstGeom prst="rect">
            <a:avLst/>
          </a:prstGeom>
        </p:spPr>
      </p:pic>
      <p:sp>
        <p:nvSpPr>
          <p:cNvPr id="597" name="Rectangle : coins arrondis 596">
            <a:extLst>
              <a:ext uri="{FF2B5EF4-FFF2-40B4-BE49-F238E27FC236}">
                <a16:creationId xmlns:a16="http://schemas.microsoft.com/office/drawing/2014/main" id="{0D106714-17A1-32EF-B627-6317555FA355}"/>
              </a:ext>
            </a:extLst>
          </p:cNvPr>
          <p:cNvSpPr/>
          <p:nvPr/>
        </p:nvSpPr>
        <p:spPr>
          <a:xfrm>
            <a:off x="6151866" y="4244923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8" name="ZoneTexte 597">
            <a:extLst>
              <a:ext uri="{FF2B5EF4-FFF2-40B4-BE49-F238E27FC236}">
                <a16:creationId xmlns:a16="http://schemas.microsoft.com/office/drawing/2014/main" id="{C2586420-2F35-C79C-CFD7-D69315765FA0}"/>
              </a:ext>
            </a:extLst>
          </p:cNvPr>
          <p:cNvSpPr txBox="1"/>
          <p:nvPr/>
        </p:nvSpPr>
        <p:spPr>
          <a:xfrm>
            <a:off x="6252974" y="4257268"/>
            <a:ext cx="4193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99" name="Graphique 598" descr="Livraison contour">
            <a:extLst>
              <a:ext uri="{FF2B5EF4-FFF2-40B4-BE49-F238E27FC236}">
                <a16:creationId xmlns:a16="http://schemas.microsoft.com/office/drawing/2014/main" id="{240426A9-27D2-0C72-1D4E-6A2D54E2B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7200" y="4262221"/>
            <a:ext cx="222849" cy="199099"/>
          </a:xfrm>
          <a:prstGeom prst="rect">
            <a:avLst/>
          </a:prstGeom>
        </p:spPr>
      </p:pic>
      <p:pic>
        <p:nvPicPr>
          <p:cNvPr id="600" name="Graphique 599" descr="Bâtiment contour">
            <a:extLst>
              <a:ext uri="{FF2B5EF4-FFF2-40B4-BE49-F238E27FC236}">
                <a16:creationId xmlns:a16="http://schemas.microsoft.com/office/drawing/2014/main" id="{247C0108-62EF-C811-928C-651BAE6B4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8018" y="4445532"/>
            <a:ext cx="199099" cy="199099"/>
          </a:xfrm>
          <a:prstGeom prst="rect">
            <a:avLst/>
          </a:prstGeom>
        </p:spPr>
      </p:pic>
      <p:sp>
        <p:nvSpPr>
          <p:cNvPr id="616" name="Rectangle : coins arrondis 615">
            <a:extLst>
              <a:ext uri="{FF2B5EF4-FFF2-40B4-BE49-F238E27FC236}">
                <a16:creationId xmlns:a16="http://schemas.microsoft.com/office/drawing/2014/main" id="{CCCED4D6-2FB0-38DD-6177-FFC385F3C7F6}"/>
              </a:ext>
            </a:extLst>
          </p:cNvPr>
          <p:cNvSpPr/>
          <p:nvPr/>
        </p:nvSpPr>
        <p:spPr>
          <a:xfrm>
            <a:off x="6138176" y="5278966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7" name="ZoneTexte 616">
            <a:extLst>
              <a:ext uri="{FF2B5EF4-FFF2-40B4-BE49-F238E27FC236}">
                <a16:creationId xmlns:a16="http://schemas.microsoft.com/office/drawing/2014/main" id="{A71C6702-851C-3367-DDFB-E91D7F8862C8}"/>
              </a:ext>
            </a:extLst>
          </p:cNvPr>
          <p:cNvSpPr txBox="1"/>
          <p:nvPr/>
        </p:nvSpPr>
        <p:spPr>
          <a:xfrm>
            <a:off x="6138174" y="5291311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1 498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18" name="Graphique 617" descr="Livraison contour">
            <a:extLst>
              <a:ext uri="{FF2B5EF4-FFF2-40B4-BE49-F238E27FC236}">
                <a16:creationId xmlns:a16="http://schemas.microsoft.com/office/drawing/2014/main" id="{CCA61F32-43E7-7741-3482-FDB99B1D2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3510" y="5296264"/>
            <a:ext cx="222849" cy="199099"/>
          </a:xfrm>
          <a:prstGeom prst="rect">
            <a:avLst/>
          </a:prstGeom>
        </p:spPr>
      </p:pic>
      <p:pic>
        <p:nvPicPr>
          <p:cNvPr id="619" name="Graphique 618" descr="Bâtiment contour">
            <a:extLst>
              <a:ext uri="{FF2B5EF4-FFF2-40B4-BE49-F238E27FC236}">
                <a16:creationId xmlns:a16="http://schemas.microsoft.com/office/drawing/2014/main" id="{11DD2152-8101-7CF5-625C-05DA0C21B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4328" y="5479575"/>
            <a:ext cx="199099" cy="199099"/>
          </a:xfrm>
          <a:prstGeom prst="rect">
            <a:avLst/>
          </a:prstGeom>
        </p:spPr>
      </p:pic>
      <p:sp>
        <p:nvSpPr>
          <p:cNvPr id="635" name="Ellipse 634">
            <a:extLst>
              <a:ext uri="{FF2B5EF4-FFF2-40B4-BE49-F238E27FC236}">
                <a16:creationId xmlns:a16="http://schemas.microsoft.com/office/drawing/2014/main" id="{D598222B-2782-FD45-BD2D-581617148950}"/>
              </a:ext>
            </a:extLst>
          </p:cNvPr>
          <p:cNvSpPr/>
          <p:nvPr/>
        </p:nvSpPr>
        <p:spPr>
          <a:xfrm>
            <a:off x="2316108" y="2603461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6" name="Ellipse 635">
            <a:extLst>
              <a:ext uri="{FF2B5EF4-FFF2-40B4-BE49-F238E27FC236}">
                <a16:creationId xmlns:a16="http://schemas.microsoft.com/office/drawing/2014/main" id="{82B1974E-F356-9E3C-763D-BC8E87886FC9}"/>
              </a:ext>
            </a:extLst>
          </p:cNvPr>
          <p:cNvSpPr/>
          <p:nvPr/>
        </p:nvSpPr>
        <p:spPr>
          <a:xfrm>
            <a:off x="2311146" y="3793525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7" name="Ellipse 636">
            <a:extLst>
              <a:ext uri="{FF2B5EF4-FFF2-40B4-BE49-F238E27FC236}">
                <a16:creationId xmlns:a16="http://schemas.microsoft.com/office/drawing/2014/main" id="{01E51C98-9431-3BEA-8D0B-7BACC73D0803}"/>
              </a:ext>
            </a:extLst>
          </p:cNvPr>
          <p:cNvSpPr/>
          <p:nvPr/>
        </p:nvSpPr>
        <p:spPr>
          <a:xfrm>
            <a:off x="2461683" y="4830039"/>
            <a:ext cx="167005" cy="17697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8" name="Ellipse 637">
            <a:extLst>
              <a:ext uri="{FF2B5EF4-FFF2-40B4-BE49-F238E27FC236}">
                <a16:creationId xmlns:a16="http://schemas.microsoft.com/office/drawing/2014/main" id="{3D0804F7-7913-1E2B-2FD1-E53114EFF6A1}"/>
              </a:ext>
            </a:extLst>
          </p:cNvPr>
          <p:cNvSpPr/>
          <p:nvPr/>
        </p:nvSpPr>
        <p:spPr>
          <a:xfrm>
            <a:off x="2318065" y="5845674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5" name="Ellipse 644">
            <a:extLst>
              <a:ext uri="{FF2B5EF4-FFF2-40B4-BE49-F238E27FC236}">
                <a16:creationId xmlns:a16="http://schemas.microsoft.com/office/drawing/2014/main" id="{B21575D3-A2BE-33B4-E52B-EFB371C029E7}"/>
              </a:ext>
            </a:extLst>
          </p:cNvPr>
          <p:cNvSpPr/>
          <p:nvPr/>
        </p:nvSpPr>
        <p:spPr>
          <a:xfrm>
            <a:off x="3840489" y="5864083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6" name="Ellipse 645">
            <a:extLst>
              <a:ext uri="{FF2B5EF4-FFF2-40B4-BE49-F238E27FC236}">
                <a16:creationId xmlns:a16="http://schemas.microsoft.com/office/drawing/2014/main" id="{DB4601E8-3952-9720-1D22-435C1731FBC0}"/>
              </a:ext>
            </a:extLst>
          </p:cNvPr>
          <p:cNvSpPr/>
          <p:nvPr/>
        </p:nvSpPr>
        <p:spPr>
          <a:xfrm>
            <a:off x="3855485" y="4818325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7" name="Ellipse 646">
            <a:extLst>
              <a:ext uri="{FF2B5EF4-FFF2-40B4-BE49-F238E27FC236}">
                <a16:creationId xmlns:a16="http://schemas.microsoft.com/office/drawing/2014/main" id="{CFBF31D4-46C3-6D8D-3A11-799CD3FC4365}"/>
              </a:ext>
            </a:extLst>
          </p:cNvPr>
          <p:cNvSpPr/>
          <p:nvPr/>
        </p:nvSpPr>
        <p:spPr>
          <a:xfrm>
            <a:off x="3834570" y="3801557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8" name="Ellipse 647">
            <a:extLst>
              <a:ext uri="{FF2B5EF4-FFF2-40B4-BE49-F238E27FC236}">
                <a16:creationId xmlns:a16="http://schemas.microsoft.com/office/drawing/2014/main" id="{2B824E9E-676C-8644-E6EC-5036D4DC4D76}"/>
              </a:ext>
            </a:extLst>
          </p:cNvPr>
          <p:cNvSpPr/>
          <p:nvPr/>
        </p:nvSpPr>
        <p:spPr>
          <a:xfrm>
            <a:off x="3849492" y="2764478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3" name="Ellipse 652">
            <a:extLst>
              <a:ext uri="{FF2B5EF4-FFF2-40B4-BE49-F238E27FC236}">
                <a16:creationId xmlns:a16="http://schemas.microsoft.com/office/drawing/2014/main" id="{805AEB01-77A5-160A-E694-95FBEB4A848B}"/>
              </a:ext>
            </a:extLst>
          </p:cNvPr>
          <p:cNvSpPr/>
          <p:nvPr/>
        </p:nvSpPr>
        <p:spPr>
          <a:xfrm>
            <a:off x="5668371" y="2465861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4" name="Ellipse 653">
            <a:extLst>
              <a:ext uri="{FF2B5EF4-FFF2-40B4-BE49-F238E27FC236}">
                <a16:creationId xmlns:a16="http://schemas.microsoft.com/office/drawing/2014/main" id="{607884EF-6884-8C5F-D58C-968A2E0DBCF6}"/>
              </a:ext>
            </a:extLst>
          </p:cNvPr>
          <p:cNvSpPr/>
          <p:nvPr/>
        </p:nvSpPr>
        <p:spPr>
          <a:xfrm>
            <a:off x="5529269" y="5579143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5" name="Ellipse 654">
            <a:extLst>
              <a:ext uri="{FF2B5EF4-FFF2-40B4-BE49-F238E27FC236}">
                <a16:creationId xmlns:a16="http://schemas.microsoft.com/office/drawing/2014/main" id="{2FE7DE7F-EEAD-7793-B4BD-326A974A6E23}"/>
              </a:ext>
            </a:extLst>
          </p:cNvPr>
          <p:cNvSpPr/>
          <p:nvPr/>
        </p:nvSpPr>
        <p:spPr>
          <a:xfrm>
            <a:off x="5674510" y="4810318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6" name="Ellipse 655">
            <a:extLst>
              <a:ext uri="{FF2B5EF4-FFF2-40B4-BE49-F238E27FC236}">
                <a16:creationId xmlns:a16="http://schemas.microsoft.com/office/drawing/2014/main" id="{AD9D3805-A9D5-815D-350D-4387236AED3F}"/>
              </a:ext>
            </a:extLst>
          </p:cNvPr>
          <p:cNvSpPr/>
          <p:nvPr/>
        </p:nvSpPr>
        <p:spPr>
          <a:xfrm>
            <a:off x="5520419" y="3483695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7" name="Ellipse 656">
            <a:extLst>
              <a:ext uri="{FF2B5EF4-FFF2-40B4-BE49-F238E27FC236}">
                <a16:creationId xmlns:a16="http://schemas.microsoft.com/office/drawing/2014/main" id="{827F874F-2D4E-0EAD-2CFA-70410C70E7DB}"/>
              </a:ext>
            </a:extLst>
          </p:cNvPr>
          <p:cNvSpPr/>
          <p:nvPr/>
        </p:nvSpPr>
        <p:spPr>
          <a:xfrm>
            <a:off x="10131027" y="5708756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8" name="Ellipse 657">
            <a:extLst>
              <a:ext uri="{FF2B5EF4-FFF2-40B4-BE49-F238E27FC236}">
                <a16:creationId xmlns:a16="http://schemas.microsoft.com/office/drawing/2014/main" id="{70F31B6B-9CFE-607A-5B8B-CCC9BF34C961}"/>
              </a:ext>
            </a:extLst>
          </p:cNvPr>
          <p:cNvSpPr/>
          <p:nvPr/>
        </p:nvSpPr>
        <p:spPr>
          <a:xfrm>
            <a:off x="10297370" y="4681643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9" name="Ellipse 658">
            <a:extLst>
              <a:ext uri="{FF2B5EF4-FFF2-40B4-BE49-F238E27FC236}">
                <a16:creationId xmlns:a16="http://schemas.microsoft.com/office/drawing/2014/main" id="{1D717BE9-FBD1-FD96-69FD-0F23AAF5A51D}"/>
              </a:ext>
            </a:extLst>
          </p:cNvPr>
          <p:cNvSpPr/>
          <p:nvPr/>
        </p:nvSpPr>
        <p:spPr>
          <a:xfrm>
            <a:off x="10138102" y="3495808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0" name="Ellipse 659">
            <a:extLst>
              <a:ext uri="{FF2B5EF4-FFF2-40B4-BE49-F238E27FC236}">
                <a16:creationId xmlns:a16="http://schemas.microsoft.com/office/drawing/2014/main" id="{6956D544-554F-4611-79F5-B75CF3D57C58}"/>
              </a:ext>
            </a:extLst>
          </p:cNvPr>
          <p:cNvSpPr/>
          <p:nvPr/>
        </p:nvSpPr>
        <p:spPr>
          <a:xfrm>
            <a:off x="10290147" y="2599118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1" name="Ellipse 660">
            <a:extLst>
              <a:ext uri="{FF2B5EF4-FFF2-40B4-BE49-F238E27FC236}">
                <a16:creationId xmlns:a16="http://schemas.microsoft.com/office/drawing/2014/main" id="{8CDF1C25-8692-09C8-6CC7-AB135930A179}"/>
              </a:ext>
            </a:extLst>
          </p:cNvPr>
          <p:cNvSpPr/>
          <p:nvPr/>
        </p:nvSpPr>
        <p:spPr>
          <a:xfrm>
            <a:off x="8608953" y="2753630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2" name="Ellipse 661">
            <a:extLst>
              <a:ext uri="{FF2B5EF4-FFF2-40B4-BE49-F238E27FC236}">
                <a16:creationId xmlns:a16="http://schemas.microsoft.com/office/drawing/2014/main" id="{CC5BEF7B-7C79-1F5C-30FC-F0031FC815F7}"/>
              </a:ext>
            </a:extLst>
          </p:cNvPr>
          <p:cNvSpPr/>
          <p:nvPr/>
        </p:nvSpPr>
        <p:spPr>
          <a:xfrm>
            <a:off x="8447639" y="3798010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3" name="Ellipse 662">
            <a:extLst>
              <a:ext uri="{FF2B5EF4-FFF2-40B4-BE49-F238E27FC236}">
                <a16:creationId xmlns:a16="http://schemas.microsoft.com/office/drawing/2014/main" id="{A42414AF-30C0-E9A3-4C4E-EAAA0544AA26}"/>
              </a:ext>
            </a:extLst>
          </p:cNvPr>
          <p:cNvSpPr/>
          <p:nvPr/>
        </p:nvSpPr>
        <p:spPr>
          <a:xfrm>
            <a:off x="8470216" y="4677217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4" name="Ellipse 663">
            <a:extLst>
              <a:ext uri="{FF2B5EF4-FFF2-40B4-BE49-F238E27FC236}">
                <a16:creationId xmlns:a16="http://schemas.microsoft.com/office/drawing/2014/main" id="{E73AE0EB-28CE-B8A2-FD2B-29EFF6FEE188}"/>
              </a:ext>
            </a:extLst>
          </p:cNvPr>
          <p:cNvSpPr/>
          <p:nvPr/>
        </p:nvSpPr>
        <p:spPr>
          <a:xfrm>
            <a:off x="8452005" y="5720454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5" name="ZoneTexte 664">
            <a:extLst>
              <a:ext uri="{FF2B5EF4-FFF2-40B4-BE49-F238E27FC236}">
                <a16:creationId xmlns:a16="http://schemas.microsoft.com/office/drawing/2014/main" id="{FC24426A-6C7D-15D5-B07C-D06A643E4733}"/>
              </a:ext>
            </a:extLst>
          </p:cNvPr>
          <p:cNvSpPr txBox="1"/>
          <p:nvPr/>
        </p:nvSpPr>
        <p:spPr>
          <a:xfrm>
            <a:off x="207758" y="2656327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5 196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6" name="ZoneTexte 665">
            <a:extLst>
              <a:ext uri="{FF2B5EF4-FFF2-40B4-BE49-F238E27FC236}">
                <a16:creationId xmlns:a16="http://schemas.microsoft.com/office/drawing/2014/main" id="{5A2EF3A0-A199-FCF9-EBAD-5DA535E2F366}"/>
              </a:ext>
            </a:extLst>
          </p:cNvPr>
          <p:cNvSpPr txBox="1"/>
          <p:nvPr/>
        </p:nvSpPr>
        <p:spPr>
          <a:xfrm>
            <a:off x="207758" y="3689828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6 118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845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7" name="ZoneTexte 666">
            <a:extLst>
              <a:ext uri="{FF2B5EF4-FFF2-40B4-BE49-F238E27FC236}">
                <a16:creationId xmlns:a16="http://schemas.microsoft.com/office/drawing/2014/main" id="{0002EE2C-C0E6-49A1-FD4F-EF7D23B0BE2F}"/>
              </a:ext>
            </a:extLst>
          </p:cNvPr>
          <p:cNvSpPr txBox="1"/>
          <p:nvPr/>
        </p:nvSpPr>
        <p:spPr>
          <a:xfrm>
            <a:off x="207758" y="4725444"/>
            <a:ext cx="520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4 712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95</a:t>
            </a:r>
          </a:p>
        </p:txBody>
      </p:sp>
      <p:sp>
        <p:nvSpPr>
          <p:cNvPr id="668" name="ZoneTexte 667">
            <a:extLst>
              <a:ext uri="{FF2B5EF4-FFF2-40B4-BE49-F238E27FC236}">
                <a16:creationId xmlns:a16="http://schemas.microsoft.com/office/drawing/2014/main" id="{8873C179-8DE2-0846-D1E1-65E396DE4324}"/>
              </a:ext>
            </a:extLst>
          </p:cNvPr>
          <p:cNvSpPr txBox="1"/>
          <p:nvPr/>
        </p:nvSpPr>
        <p:spPr>
          <a:xfrm>
            <a:off x="207758" y="5726469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5 722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9" name="Groupe 668">
            <a:extLst>
              <a:ext uri="{FF2B5EF4-FFF2-40B4-BE49-F238E27FC236}">
                <a16:creationId xmlns:a16="http://schemas.microsoft.com/office/drawing/2014/main" id="{CE22DD6D-69AF-F1F7-BECE-61BD0F00646B}"/>
              </a:ext>
            </a:extLst>
          </p:cNvPr>
          <p:cNvGrpSpPr/>
          <p:nvPr/>
        </p:nvGrpSpPr>
        <p:grpSpPr>
          <a:xfrm>
            <a:off x="6935834" y="5325080"/>
            <a:ext cx="228092" cy="701295"/>
            <a:chOff x="4091834" y="3429000"/>
            <a:chExt cx="228092" cy="701295"/>
          </a:xfrm>
        </p:grpSpPr>
        <p:sp>
          <p:nvSpPr>
            <p:cNvPr id="670" name="Rectangle 669">
              <a:extLst>
                <a:ext uri="{FF2B5EF4-FFF2-40B4-BE49-F238E27FC236}">
                  <a16:creationId xmlns:a16="http://schemas.microsoft.com/office/drawing/2014/main" id="{2B179F0A-06A5-DE92-497D-C15D98AF769E}"/>
                </a:ext>
              </a:extLst>
            </p:cNvPr>
            <p:cNvSpPr/>
            <p:nvPr/>
          </p:nvSpPr>
          <p:spPr>
            <a:xfrm>
              <a:off x="4175926" y="3972826"/>
              <a:ext cx="144000" cy="14362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1" name="Rectangle 670">
              <a:extLst>
                <a:ext uri="{FF2B5EF4-FFF2-40B4-BE49-F238E27FC236}">
                  <a16:creationId xmlns:a16="http://schemas.microsoft.com/office/drawing/2014/main" id="{0F4FF0C4-E4F1-A9BA-39B6-E40B44988725}"/>
                </a:ext>
              </a:extLst>
            </p:cNvPr>
            <p:cNvSpPr/>
            <p:nvPr/>
          </p:nvSpPr>
          <p:spPr>
            <a:xfrm>
              <a:off x="4175926" y="3829197"/>
              <a:ext cx="144000" cy="143629"/>
            </a:xfrm>
            <a:prstGeom prst="rect">
              <a:avLst/>
            </a:prstGeom>
            <a:solidFill>
              <a:srgbClr val="D4C4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2" name="Rectangle 671">
              <a:extLst>
                <a:ext uri="{FF2B5EF4-FFF2-40B4-BE49-F238E27FC236}">
                  <a16:creationId xmlns:a16="http://schemas.microsoft.com/office/drawing/2014/main" id="{C07C2009-9869-F139-C4F9-B6B744416B23}"/>
                </a:ext>
              </a:extLst>
            </p:cNvPr>
            <p:cNvSpPr/>
            <p:nvPr/>
          </p:nvSpPr>
          <p:spPr>
            <a:xfrm>
              <a:off x="4175926" y="3685568"/>
              <a:ext cx="144000" cy="1436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73" name="Connecteur droit avec flèche 672">
              <a:extLst>
                <a:ext uri="{FF2B5EF4-FFF2-40B4-BE49-F238E27FC236}">
                  <a16:creationId xmlns:a16="http://schemas.microsoft.com/office/drawing/2014/main" id="{DA150D41-2E7E-EEB6-EA92-10D1C3CB4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315" y="3590295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4" name="Graphique 673" descr="Batterie en charge avec un remplissage uni">
              <a:extLst>
                <a:ext uri="{FF2B5EF4-FFF2-40B4-BE49-F238E27FC236}">
                  <a16:creationId xmlns:a16="http://schemas.microsoft.com/office/drawing/2014/main" id="{DDF55FE9-001D-4B0C-4B8A-04C2875C5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1834" y="3429000"/>
              <a:ext cx="178962" cy="178962"/>
            </a:xfrm>
            <a:prstGeom prst="rect">
              <a:avLst/>
            </a:prstGeom>
          </p:spPr>
        </p:pic>
      </p:grpSp>
      <p:sp>
        <p:nvSpPr>
          <p:cNvPr id="675" name="Ellipse 674">
            <a:extLst>
              <a:ext uri="{FF2B5EF4-FFF2-40B4-BE49-F238E27FC236}">
                <a16:creationId xmlns:a16="http://schemas.microsoft.com/office/drawing/2014/main" id="{00E614B4-7510-C129-86A8-E4AE20D6ED3D}"/>
              </a:ext>
            </a:extLst>
          </p:cNvPr>
          <p:cNvSpPr/>
          <p:nvPr/>
        </p:nvSpPr>
        <p:spPr>
          <a:xfrm>
            <a:off x="7013124" y="5549440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6" name="Groupe 675">
            <a:extLst>
              <a:ext uri="{FF2B5EF4-FFF2-40B4-BE49-F238E27FC236}">
                <a16:creationId xmlns:a16="http://schemas.microsoft.com/office/drawing/2014/main" id="{F8124478-0931-D37E-B669-2F534EDF124E}"/>
              </a:ext>
            </a:extLst>
          </p:cNvPr>
          <p:cNvGrpSpPr/>
          <p:nvPr/>
        </p:nvGrpSpPr>
        <p:grpSpPr>
          <a:xfrm>
            <a:off x="6941252" y="4290434"/>
            <a:ext cx="228092" cy="701295"/>
            <a:chOff x="4091834" y="3429000"/>
            <a:chExt cx="228092" cy="701295"/>
          </a:xfrm>
        </p:grpSpPr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7B51671A-A3FE-5B23-DF53-EA7579CD4E8B}"/>
                </a:ext>
              </a:extLst>
            </p:cNvPr>
            <p:cNvSpPr/>
            <p:nvPr/>
          </p:nvSpPr>
          <p:spPr>
            <a:xfrm>
              <a:off x="4175926" y="3972826"/>
              <a:ext cx="144000" cy="14362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D4D62D71-5597-D694-DDF8-D59C0513757F}"/>
                </a:ext>
              </a:extLst>
            </p:cNvPr>
            <p:cNvSpPr/>
            <p:nvPr/>
          </p:nvSpPr>
          <p:spPr>
            <a:xfrm>
              <a:off x="4175926" y="3829197"/>
              <a:ext cx="144000" cy="143629"/>
            </a:xfrm>
            <a:prstGeom prst="rect">
              <a:avLst/>
            </a:prstGeom>
            <a:solidFill>
              <a:srgbClr val="D4C4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A2265C25-DE6F-CC18-600E-A63B3251300A}"/>
                </a:ext>
              </a:extLst>
            </p:cNvPr>
            <p:cNvSpPr/>
            <p:nvPr/>
          </p:nvSpPr>
          <p:spPr>
            <a:xfrm>
              <a:off x="4175926" y="3685568"/>
              <a:ext cx="144000" cy="1436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80" name="Connecteur droit avec flèche 679">
              <a:extLst>
                <a:ext uri="{FF2B5EF4-FFF2-40B4-BE49-F238E27FC236}">
                  <a16:creationId xmlns:a16="http://schemas.microsoft.com/office/drawing/2014/main" id="{F5C0D8E1-6291-A9A0-1EE9-14D969627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315" y="3590295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1" name="Graphique 680" descr="Batterie en charge avec un remplissage uni">
              <a:extLst>
                <a:ext uri="{FF2B5EF4-FFF2-40B4-BE49-F238E27FC236}">
                  <a16:creationId xmlns:a16="http://schemas.microsoft.com/office/drawing/2014/main" id="{739E47C3-7157-8B95-793F-1749A9A5C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1834" y="3429000"/>
              <a:ext cx="178962" cy="178962"/>
            </a:xfrm>
            <a:prstGeom prst="rect">
              <a:avLst/>
            </a:prstGeom>
          </p:spPr>
        </p:pic>
      </p:grpSp>
      <p:sp>
        <p:nvSpPr>
          <p:cNvPr id="682" name="Ellipse 681">
            <a:extLst>
              <a:ext uri="{FF2B5EF4-FFF2-40B4-BE49-F238E27FC236}">
                <a16:creationId xmlns:a16="http://schemas.microsoft.com/office/drawing/2014/main" id="{9C2CBE48-64A6-EB12-EE8A-A41A6FFE2D68}"/>
              </a:ext>
            </a:extLst>
          </p:cNvPr>
          <p:cNvSpPr/>
          <p:nvPr/>
        </p:nvSpPr>
        <p:spPr>
          <a:xfrm>
            <a:off x="7018542" y="4514794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3" name="Groupe 682">
            <a:extLst>
              <a:ext uri="{FF2B5EF4-FFF2-40B4-BE49-F238E27FC236}">
                <a16:creationId xmlns:a16="http://schemas.microsoft.com/office/drawing/2014/main" id="{BB155C20-FC32-FC5A-5F3A-9F5425C671B9}"/>
              </a:ext>
            </a:extLst>
          </p:cNvPr>
          <p:cNvGrpSpPr/>
          <p:nvPr/>
        </p:nvGrpSpPr>
        <p:grpSpPr>
          <a:xfrm>
            <a:off x="6922762" y="3237524"/>
            <a:ext cx="228092" cy="701295"/>
            <a:chOff x="4091834" y="3429000"/>
            <a:chExt cx="228092" cy="701295"/>
          </a:xfrm>
        </p:grpSpPr>
        <p:sp>
          <p:nvSpPr>
            <p:cNvPr id="684" name="Rectangle 683">
              <a:extLst>
                <a:ext uri="{FF2B5EF4-FFF2-40B4-BE49-F238E27FC236}">
                  <a16:creationId xmlns:a16="http://schemas.microsoft.com/office/drawing/2014/main" id="{3CE0FF0A-D799-FD17-F4CC-1E009F9A08D1}"/>
                </a:ext>
              </a:extLst>
            </p:cNvPr>
            <p:cNvSpPr/>
            <p:nvPr/>
          </p:nvSpPr>
          <p:spPr>
            <a:xfrm>
              <a:off x="4175926" y="3972826"/>
              <a:ext cx="144000" cy="14362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Rectangle 684">
              <a:extLst>
                <a:ext uri="{FF2B5EF4-FFF2-40B4-BE49-F238E27FC236}">
                  <a16:creationId xmlns:a16="http://schemas.microsoft.com/office/drawing/2014/main" id="{B744F579-CD3F-3229-D540-DA8B64696EA7}"/>
                </a:ext>
              </a:extLst>
            </p:cNvPr>
            <p:cNvSpPr/>
            <p:nvPr/>
          </p:nvSpPr>
          <p:spPr>
            <a:xfrm>
              <a:off x="4175926" y="3829197"/>
              <a:ext cx="144000" cy="143629"/>
            </a:xfrm>
            <a:prstGeom prst="rect">
              <a:avLst/>
            </a:prstGeom>
            <a:solidFill>
              <a:srgbClr val="D4C4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Rectangle 685">
              <a:extLst>
                <a:ext uri="{FF2B5EF4-FFF2-40B4-BE49-F238E27FC236}">
                  <a16:creationId xmlns:a16="http://schemas.microsoft.com/office/drawing/2014/main" id="{6329AB42-B2DC-68CD-C801-B22294E9F016}"/>
                </a:ext>
              </a:extLst>
            </p:cNvPr>
            <p:cNvSpPr/>
            <p:nvPr/>
          </p:nvSpPr>
          <p:spPr>
            <a:xfrm>
              <a:off x="4175926" y="3685568"/>
              <a:ext cx="144000" cy="1436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87" name="Connecteur droit avec flèche 686">
              <a:extLst>
                <a:ext uri="{FF2B5EF4-FFF2-40B4-BE49-F238E27FC236}">
                  <a16:creationId xmlns:a16="http://schemas.microsoft.com/office/drawing/2014/main" id="{12D5DCBA-510B-3EBF-9A5B-1C95EA76AE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315" y="3590295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8" name="Graphique 687" descr="Batterie en charge avec un remplissage uni">
              <a:extLst>
                <a:ext uri="{FF2B5EF4-FFF2-40B4-BE49-F238E27FC236}">
                  <a16:creationId xmlns:a16="http://schemas.microsoft.com/office/drawing/2014/main" id="{D9DF617E-6B5F-D64E-6E59-C694736D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1834" y="3429000"/>
              <a:ext cx="178962" cy="178962"/>
            </a:xfrm>
            <a:prstGeom prst="rect">
              <a:avLst/>
            </a:prstGeom>
          </p:spPr>
        </p:pic>
      </p:grpSp>
      <p:sp>
        <p:nvSpPr>
          <p:cNvPr id="689" name="Ellipse 688">
            <a:extLst>
              <a:ext uri="{FF2B5EF4-FFF2-40B4-BE49-F238E27FC236}">
                <a16:creationId xmlns:a16="http://schemas.microsoft.com/office/drawing/2014/main" id="{7BFCF234-C951-EDD3-8655-5A2FB61021AD}"/>
              </a:ext>
            </a:extLst>
          </p:cNvPr>
          <p:cNvSpPr/>
          <p:nvPr/>
        </p:nvSpPr>
        <p:spPr>
          <a:xfrm>
            <a:off x="7000052" y="3461884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90" name="Groupe 689">
            <a:extLst>
              <a:ext uri="{FF2B5EF4-FFF2-40B4-BE49-F238E27FC236}">
                <a16:creationId xmlns:a16="http://schemas.microsoft.com/office/drawing/2014/main" id="{0A026587-0EC2-314C-8E15-AE797CC228ED}"/>
              </a:ext>
            </a:extLst>
          </p:cNvPr>
          <p:cNvGrpSpPr/>
          <p:nvPr/>
        </p:nvGrpSpPr>
        <p:grpSpPr>
          <a:xfrm>
            <a:off x="6931553" y="2350466"/>
            <a:ext cx="228092" cy="701295"/>
            <a:chOff x="4091834" y="3429000"/>
            <a:chExt cx="228092" cy="701295"/>
          </a:xfrm>
        </p:grpSpPr>
        <p:sp>
          <p:nvSpPr>
            <p:cNvPr id="691" name="Rectangle 690">
              <a:extLst>
                <a:ext uri="{FF2B5EF4-FFF2-40B4-BE49-F238E27FC236}">
                  <a16:creationId xmlns:a16="http://schemas.microsoft.com/office/drawing/2014/main" id="{A1AEAE5E-C2D8-5711-EE19-DFA92CABD04C}"/>
                </a:ext>
              </a:extLst>
            </p:cNvPr>
            <p:cNvSpPr/>
            <p:nvPr/>
          </p:nvSpPr>
          <p:spPr>
            <a:xfrm>
              <a:off x="4175926" y="3972826"/>
              <a:ext cx="144000" cy="14362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Rectangle 691">
              <a:extLst>
                <a:ext uri="{FF2B5EF4-FFF2-40B4-BE49-F238E27FC236}">
                  <a16:creationId xmlns:a16="http://schemas.microsoft.com/office/drawing/2014/main" id="{C2C22003-C47E-86A1-D485-F0C387E98B6B}"/>
                </a:ext>
              </a:extLst>
            </p:cNvPr>
            <p:cNvSpPr/>
            <p:nvPr/>
          </p:nvSpPr>
          <p:spPr>
            <a:xfrm>
              <a:off x="4175926" y="3829197"/>
              <a:ext cx="144000" cy="143629"/>
            </a:xfrm>
            <a:prstGeom prst="rect">
              <a:avLst/>
            </a:prstGeom>
            <a:solidFill>
              <a:srgbClr val="D4C44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Rectangle 692">
              <a:extLst>
                <a:ext uri="{FF2B5EF4-FFF2-40B4-BE49-F238E27FC236}">
                  <a16:creationId xmlns:a16="http://schemas.microsoft.com/office/drawing/2014/main" id="{9380D1D3-BCBC-5240-8DEA-103A7060834F}"/>
                </a:ext>
              </a:extLst>
            </p:cNvPr>
            <p:cNvSpPr/>
            <p:nvPr/>
          </p:nvSpPr>
          <p:spPr>
            <a:xfrm>
              <a:off x="4175926" y="3685568"/>
              <a:ext cx="144000" cy="14362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94" name="Connecteur droit avec flèche 693">
              <a:extLst>
                <a:ext uri="{FF2B5EF4-FFF2-40B4-BE49-F238E27FC236}">
                  <a16:creationId xmlns:a16="http://schemas.microsoft.com/office/drawing/2014/main" id="{85AA7201-807B-1B42-37F7-2E4E7BF8A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81315" y="3590295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5" name="Graphique 694" descr="Batterie en charge avec un remplissage uni">
              <a:extLst>
                <a:ext uri="{FF2B5EF4-FFF2-40B4-BE49-F238E27FC236}">
                  <a16:creationId xmlns:a16="http://schemas.microsoft.com/office/drawing/2014/main" id="{354EFE37-245D-4040-186C-62EAB01E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091834" y="3429000"/>
              <a:ext cx="178962" cy="178962"/>
            </a:xfrm>
            <a:prstGeom prst="rect">
              <a:avLst/>
            </a:prstGeom>
          </p:spPr>
        </p:pic>
      </p:grpSp>
      <p:sp>
        <p:nvSpPr>
          <p:cNvPr id="696" name="Ellipse 695">
            <a:extLst>
              <a:ext uri="{FF2B5EF4-FFF2-40B4-BE49-F238E27FC236}">
                <a16:creationId xmlns:a16="http://schemas.microsoft.com/office/drawing/2014/main" id="{2F3161E5-4625-5AB4-96DA-F5A8E2A4D5CB}"/>
              </a:ext>
            </a:extLst>
          </p:cNvPr>
          <p:cNvSpPr/>
          <p:nvPr/>
        </p:nvSpPr>
        <p:spPr>
          <a:xfrm>
            <a:off x="7008843" y="2574826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5" name="Ellipse 574">
            <a:extLst>
              <a:ext uri="{FF2B5EF4-FFF2-40B4-BE49-F238E27FC236}">
                <a16:creationId xmlns:a16="http://schemas.microsoft.com/office/drawing/2014/main" id="{C40A4F7D-8817-99E8-5A72-1A22A72AF2BB}"/>
              </a:ext>
            </a:extLst>
          </p:cNvPr>
          <p:cNvSpPr/>
          <p:nvPr/>
        </p:nvSpPr>
        <p:spPr>
          <a:xfrm>
            <a:off x="1521827" y="2506938"/>
            <a:ext cx="576000" cy="57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6" name="Ellipse 575">
            <a:extLst>
              <a:ext uri="{FF2B5EF4-FFF2-40B4-BE49-F238E27FC236}">
                <a16:creationId xmlns:a16="http://schemas.microsoft.com/office/drawing/2014/main" id="{A32BADA0-078D-4929-2CBA-49CB404B8B3F}"/>
              </a:ext>
            </a:extLst>
          </p:cNvPr>
          <p:cNvSpPr/>
          <p:nvPr/>
        </p:nvSpPr>
        <p:spPr>
          <a:xfrm>
            <a:off x="7736100" y="3941157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0FF7C3-A6D2-4A59-DE30-7F04E4414233}"/>
              </a:ext>
            </a:extLst>
          </p:cNvPr>
          <p:cNvSpPr txBox="1"/>
          <p:nvPr/>
        </p:nvSpPr>
        <p:spPr>
          <a:xfrm>
            <a:off x="1612311" y="265999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9%</a:t>
            </a:r>
          </a:p>
        </p:txBody>
      </p:sp>
      <p:sp>
        <p:nvSpPr>
          <p:cNvPr id="582" name="ZoneTexte 581">
            <a:extLst>
              <a:ext uri="{FF2B5EF4-FFF2-40B4-BE49-F238E27FC236}">
                <a16:creationId xmlns:a16="http://schemas.microsoft.com/office/drawing/2014/main" id="{4297BBE9-C63D-F469-4DA5-4D3D57668200}"/>
              </a:ext>
            </a:extLst>
          </p:cNvPr>
          <p:cNvSpPr txBox="1"/>
          <p:nvPr/>
        </p:nvSpPr>
        <p:spPr>
          <a:xfrm>
            <a:off x="7791427" y="3854799"/>
            <a:ext cx="53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0,2%</a:t>
            </a:r>
          </a:p>
        </p:txBody>
      </p:sp>
      <p:sp>
        <p:nvSpPr>
          <p:cNvPr id="583" name="Ellipse 582">
            <a:extLst>
              <a:ext uri="{FF2B5EF4-FFF2-40B4-BE49-F238E27FC236}">
                <a16:creationId xmlns:a16="http://schemas.microsoft.com/office/drawing/2014/main" id="{0D97150F-D54D-0CDC-B833-E4AA567B418C}"/>
              </a:ext>
            </a:extLst>
          </p:cNvPr>
          <p:cNvSpPr/>
          <p:nvPr/>
        </p:nvSpPr>
        <p:spPr>
          <a:xfrm>
            <a:off x="1566010" y="3596773"/>
            <a:ext cx="504000" cy="50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" name="Ellipse 583">
            <a:extLst>
              <a:ext uri="{FF2B5EF4-FFF2-40B4-BE49-F238E27FC236}">
                <a16:creationId xmlns:a16="http://schemas.microsoft.com/office/drawing/2014/main" id="{33C259BD-C056-F691-CD45-2EF1B8DDA7F4}"/>
              </a:ext>
            </a:extLst>
          </p:cNvPr>
          <p:cNvSpPr/>
          <p:nvPr/>
        </p:nvSpPr>
        <p:spPr>
          <a:xfrm>
            <a:off x="1562185" y="4728199"/>
            <a:ext cx="396000" cy="39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5" name="Ellipse 584">
            <a:extLst>
              <a:ext uri="{FF2B5EF4-FFF2-40B4-BE49-F238E27FC236}">
                <a16:creationId xmlns:a16="http://schemas.microsoft.com/office/drawing/2014/main" id="{520B8ED8-01E2-D470-2F8B-A2BC3C543530}"/>
              </a:ext>
            </a:extLst>
          </p:cNvPr>
          <p:cNvSpPr>
            <a:spLocks/>
          </p:cNvSpPr>
          <p:nvPr/>
        </p:nvSpPr>
        <p:spPr>
          <a:xfrm>
            <a:off x="1555217" y="5837224"/>
            <a:ext cx="288000" cy="28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6" name="Ellipse 585">
            <a:extLst>
              <a:ext uri="{FF2B5EF4-FFF2-40B4-BE49-F238E27FC236}">
                <a16:creationId xmlns:a16="http://schemas.microsoft.com/office/drawing/2014/main" id="{C6B4DAA6-1AB8-3FFE-034B-0CB83A301B30}"/>
              </a:ext>
            </a:extLst>
          </p:cNvPr>
          <p:cNvSpPr>
            <a:spLocks noChangeAspect="1"/>
          </p:cNvSpPr>
          <p:nvPr/>
        </p:nvSpPr>
        <p:spPr>
          <a:xfrm>
            <a:off x="3117587" y="2849672"/>
            <a:ext cx="180000" cy="18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7" name="Ellipse 586">
            <a:extLst>
              <a:ext uri="{FF2B5EF4-FFF2-40B4-BE49-F238E27FC236}">
                <a16:creationId xmlns:a16="http://schemas.microsoft.com/office/drawing/2014/main" id="{36257D77-61A0-BD3D-B66A-DDF6BA6F678F}"/>
              </a:ext>
            </a:extLst>
          </p:cNvPr>
          <p:cNvSpPr>
            <a:spLocks/>
          </p:cNvSpPr>
          <p:nvPr/>
        </p:nvSpPr>
        <p:spPr>
          <a:xfrm>
            <a:off x="3101586" y="3829116"/>
            <a:ext cx="252000" cy="25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8" name="Ellipse 587">
            <a:extLst>
              <a:ext uri="{FF2B5EF4-FFF2-40B4-BE49-F238E27FC236}">
                <a16:creationId xmlns:a16="http://schemas.microsoft.com/office/drawing/2014/main" id="{CA7AC913-AB11-3992-C109-FD2C13FF1420}"/>
              </a:ext>
            </a:extLst>
          </p:cNvPr>
          <p:cNvSpPr>
            <a:spLocks noChangeAspect="1"/>
          </p:cNvSpPr>
          <p:nvPr/>
        </p:nvSpPr>
        <p:spPr>
          <a:xfrm>
            <a:off x="3094867" y="4734153"/>
            <a:ext cx="396000" cy="39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9" name="Ellipse 588">
            <a:extLst>
              <a:ext uri="{FF2B5EF4-FFF2-40B4-BE49-F238E27FC236}">
                <a16:creationId xmlns:a16="http://schemas.microsoft.com/office/drawing/2014/main" id="{4519E33C-D5D4-50FD-002F-8FD7F4A4575B}"/>
              </a:ext>
            </a:extLst>
          </p:cNvPr>
          <p:cNvSpPr>
            <a:spLocks noChangeAspect="1"/>
          </p:cNvSpPr>
          <p:nvPr/>
        </p:nvSpPr>
        <p:spPr>
          <a:xfrm>
            <a:off x="3088482" y="579226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4" name="Ellipse 593">
            <a:extLst>
              <a:ext uri="{FF2B5EF4-FFF2-40B4-BE49-F238E27FC236}">
                <a16:creationId xmlns:a16="http://schemas.microsoft.com/office/drawing/2014/main" id="{3C18938E-46E9-DB3A-3E1A-DBFFA6BE9D17}"/>
              </a:ext>
            </a:extLst>
          </p:cNvPr>
          <p:cNvSpPr/>
          <p:nvPr/>
        </p:nvSpPr>
        <p:spPr>
          <a:xfrm>
            <a:off x="4607627" y="2527519"/>
            <a:ext cx="576000" cy="57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1" name="Ellipse 600">
            <a:extLst>
              <a:ext uri="{FF2B5EF4-FFF2-40B4-BE49-F238E27FC236}">
                <a16:creationId xmlns:a16="http://schemas.microsoft.com/office/drawing/2014/main" id="{D8E2D9C2-11CE-AE63-F600-1EAB89394069}"/>
              </a:ext>
            </a:extLst>
          </p:cNvPr>
          <p:cNvSpPr/>
          <p:nvPr/>
        </p:nvSpPr>
        <p:spPr>
          <a:xfrm>
            <a:off x="4608478" y="5632566"/>
            <a:ext cx="576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2" name="Ellipse 601">
            <a:extLst>
              <a:ext uri="{FF2B5EF4-FFF2-40B4-BE49-F238E27FC236}">
                <a16:creationId xmlns:a16="http://schemas.microsoft.com/office/drawing/2014/main" id="{AB3A70DF-7196-60E0-3D1D-5E5B3FFCE636}"/>
              </a:ext>
            </a:extLst>
          </p:cNvPr>
          <p:cNvSpPr>
            <a:spLocks noChangeAspect="1"/>
          </p:cNvSpPr>
          <p:nvPr/>
        </p:nvSpPr>
        <p:spPr>
          <a:xfrm>
            <a:off x="9255031" y="2743663"/>
            <a:ext cx="324000" cy="32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3" name="Ellipse 602">
            <a:extLst>
              <a:ext uri="{FF2B5EF4-FFF2-40B4-BE49-F238E27FC236}">
                <a16:creationId xmlns:a16="http://schemas.microsoft.com/office/drawing/2014/main" id="{07383465-5ED3-020C-FFAB-EECEFE3A35CA}"/>
              </a:ext>
            </a:extLst>
          </p:cNvPr>
          <p:cNvSpPr>
            <a:spLocks noChangeAspect="1"/>
          </p:cNvSpPr>
          <p:nvPr/>
        </p:nvSpPr>
        <p:spPr>
          <a:xfrm>
            <a:off x="9217703" y="3832456"/>
            <a:ext cx="252000" cy="25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4" name="Ellipse 603">
            <a:extLst>
              <a:ext uri="{FF2B5EF4-FFF2-40B4-BE49-F238E27FC236}">
                <a16:creationId xmlns:a16="http://schemas.microsoft.com/office/drawing/2014/main" id="{5807B2AA-05AA-90B1-34B1-B9AA755C2C1D}"/>
              </a:ext>
            </a:extLst>
          </p:cNvPr>
          <p:cNvSpPr>
            <a:spLocks noChangeAspect="1"/>
          </p:cNvSpPr>
          <p:nvPr/>
        </p:nvSpPr>
        <p:spPr>
          <a:xfrm>
            <a:off x="9245825" y="4884380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5" name="Ellipse 604">
            <a:extLst>
              <a:ext uri="{FF2B5EF4-FFF2-40B4-BE49-F238E27FC236}">
                <a16:creationId xmlns:a16="http://schemas.microsoft.com/office/drawing/2014/main" id="{647A03CE-A2C3-1E6E-D532-DEB5229957A7}"/>
              </a:ext>
            </a:extLst>
          </p:cNvPr>
          <p:cNvSpPr/>
          <p:nvPr/>
        </p:nvSpPr>
        <p:spPr>
          <a:xfrm>
            <a:off x="9203772" y="5609180"/>
            <a:ext cx="612000" cy="61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6" name="Ellipse 605">
            <a:extLst>
              <a:ext uri="{FF2B5EF4-FFF2-40B4-BE49-F238E27FC236}">
                <a16:creationId xmlns:a16="http://schemas.microsoft.com/office/drawing/2014/main" id="{E3546566-9FE1-74E0-A766-C7DEFCFB8DDB}"/>
              </a:ext>
            </a:extLst>
          </p:cNvPr>
          <p:cNvSpPr/>
          <p:nvPr/>
        </p:nvSpPr>
        <p:spPr>
          <a:xfrm>
            <a:off x="6188218" y="2888162"/>
            <a:ext cx="144000" cy="14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7" name="Ellipse 606">
            <a:extLst>
              <a:ext uri="{FF2B5EF4-FFF2-40B4-BE49-F238E27FC236}">
                <a16:creationId xmlns:a16="http://schemas.microsoft.com/office/drawing/2014/main" id="{D509FF4C-7E0C-8605-A3D5-6B66F2B33053}"/>
              </a:ext>
            </a:extLst>
          </p:cNvPr>
          <p:cNvSpPr>
            <a:spLocks noChangeAspect="1"/>
          </p:cNvSpPr>
          <p:nvPr/>
        </p:nvSpPr>
        <p:spPr>
          <a:xfrm>
            <a:off x="6214592" y="3938819"/>
            <a:ext cx="108000" cy="10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8" name="Ellipse 607">
            <a:extLst>
              <a:ext uri="{FF2B5EF4-FFF2-40B4-BE49-F238E27FC236}">
                <a16:creationId xmlns:a16="http://schemas.microsoft.com/office/drawing/2014/main" id="{6266CE7C-BED5-0757-9ECD-63448B0D0DB0}"/>
              </a:ext>
            </a:extLst>
          </p:cNvPr>
          <p:cNvSpPr>
            <a:spLocks noChangeAspect="1"/>
          </p:cNvSpPr>
          <p:nvPr/>
        </p:nvSpPr>
        <p:spPr>
          <a:xfrm>
            <a:off x="6185380" y="4939716"/>
            <a:ext cx="144000" cy="14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9" name="Ellipse 608">
            <a:extLst>
              <a:ext uri="{FF2B5EF4-FFF2-40B4-BE49-F238E27FC236}">
                <a16:creationId xmlns:a16="http://schemas.microsoft.com/office/drawing/2014/main" id="{B7289CB9-63A2-116D-7A07-1EEC3AAFE68E}"/>
              </a:ext>
            </a:extLst>
          </p:cNvPr>
          <p:cNvSpPr>
            <a:spLocks noChangeAspect="1"/>
          </p:cNvSpPr>
          <p:nvPr/>
        </p:nvSpPr>
        <p:spPr>
          <a:xfrm>
            <a:off x="6167949" y="5744266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0" name="Ellipse 609">
            <a:extLst>
              <a:ext uri="{FF2B5EF4-FFF2-40B4-BE49-F238E27FC236}">
                <a16:creationId xmlns:a16="http://schemas.microsoft.com/office/drawing/2014/main" id="{104DCE2E-5F35-C06B-F1A0-83D2000E8727}"/>
              </a:ext>
            </a:extLst>
          </p:cNvPr>
          <p:cNvSpPr>
            <a:spLocks noChangeAspect="1"/>
          </p:cNvSpPr>
          <p:nvPr/>
        </p:nvSpPr>
        <p:spPr>
          <a:xfrm>
            <a:off x="7745876" y="2938474"/>
            <a:ext cx="72000" cy="7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2" name="Ellipse 611">
            <a:extLst>
              <a:ext uri="{FF2B5EF4-FFF2-40B4-BE49-F238E27FC236}">
                <a16:creationId xmlns:a16="http://schemas.microsoft.com/office/drawing/2014/main" id="{630F70F9-1241-F853-E02C-52ED721C83B4}"/>
              </a:ext>
            </a:extLst>
          </p:cNvPr>
          <p:cNvSpPr>
            <a:spLocks noChangeAspect="1"/>
          </p:cNvSpPr>
          <p:nvPr/>
        </p:nvSpPr>
        <p:spPr>
          <a:xfrm>
            <a:off x="7764258" y="5018064"/>
            <a:ext cx="72000" cy="7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3" name="Ellipse 612">
            <a:extLst>
              <a:ext uri="{FF2B5EF4-FFF2-40B4-BE49-F238E27FC236}">
                <a16:creationId xmlns:a16="http://schemas.microsoft.com/office/drawing/2014/main" id="{2FB0F38F-7DAF-90EC-EBDF-C6481C844090}"/>
              </a:ext>
            </a:extLst>
          </p:cNvPr>
          <p:cNvSpPr>
            <a:spLocks noChangeAspect="1"/>
          </p:cNvSpPr>
          <p:nvPr/>
        </p:nvSpPr>
        <p:spPr>
          <a:xfrm>
            <a:off x="7705498" y="5938211"/>
            <a:ext cx="180000" cy="18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4" name="ZoneTexte 613">
            <a:extLst>
              <a:ext uri="{FF2B5EF4-FFF2-40B4-BE49-F238E27FC236}">
                <a16:creationId xmlns:a16="http://schemas.microsoft.com/office/drawing/2014/main" id="{451B173E-6637-D032-D1AB-C0B284C3BD10}"/>
              </a:ext>
            </a:extLst>
          </p:cNvPr>
          <p:cNvSpPr txBox="1"/>
          <p:nvPr/>
        </p:nvSpPr>
        <p:spPr>
          <a:xfrm>
            <a:off x="1617384" y="3694293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7%</a:t>
            </a:r>
          </a:p>
        </p:txBody>
      </p:sp>
      <p:sp>
        <p:nvSpPr>
          <p:cNvPr id="615" name="ZoneTexte 614">
            <a:extLst>
              <a:ext uri="{FF2B5EF4-FFF2-40B4-BE49-F238E27FC236}">
                <a16:creationId xmlns:a16="http://schemas.microsoft.com/office/drawing/2014/main" id="{AFA29371-6D23-C1C0-9E5F-FE5A088B5068}"/>
              </a:ext>
            </a:extLst>
          </p:cNvPr>
          <p:cNvSpPr txBox="1"/>
          <p:nvPr/>
        </p:nvSpPr>
        <p:spPr>
          <a:xfrm>
            <a:off x="1550287" y="4778370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</a:p>
        </p:txBody>
      </p:sp>
      <p:sp>
        <p:nvSpPr>
          <p:cNvPr id="620" name="ZoneTexte 619">
            <a:extLst>
              <a:ext uri="{FF2B5EF4-FFF2-40B4-BE49-F238E27FC236}">
                <a16:creationId xmlns:a16="http://schemas.microsoft.com/office/drawing/2014/main" id="{307B9843-C4BC-B54B-B0D4-0B8D7E9D1756}"/>
              </a:ext>
            </a:extLst>
          </p:cNvPr>
          <p:cNvSpPr txBox="1"/>
          <p:nvPr/>
        </p:nvSpPr>
        <p:spPr>
          <a:xfrm>
            <a:off x="1499182" y="5822242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2%</a:t>
            </a:r>
          </a:p>
        </p:txBody>
      </p:sp>
      <p:sp>
        <p:nvSpPr>
          <p:cNvPr id="621" name="ZoneTexte 620">
            <a:extLst>
              <a:ext uri="{FF2B5EF4-FFF2-40B4-BE49-F238E27FC236}">
                <a16:creationId xmlns:a16="http://schemas.microsoft.com/office/drawing/2014/main" id="{7519037A-5AB8-EEBA-FB31-05B0DFBF25C7}"/>
              </a:ext>
            </a:extLst>
          </p:cNvPr>
          <p:cNvSpPr txBox="1"/>
          <p:nvPr/>
        </p:nvSpPr>
        <p:spPr>
          <a:xfrm>
            <a:off x="3234600" y="2784085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1%</a:t>
            </a:r>
          </a:p>
        </p:txBody>
      </p:sp>
      <p:sp>
        <p:nvSpPr>
          <p:cNvPr id="622" name="ZoneTexte 621">
            <a:extLst>
              <a:ext uri="{FF2B5EF4-FFF2-40B4-BE49-F238E27FC236}">
                <a16:creationId xmlns:a16="http://schemas.microsoft.com/office/drawing/2014/main" id="{D7E09208-EC3A-AA06-8049-626294CC4B54}"/>
              </a:ext>
            </a:extLst>
          </p:cNvPr>
          <p:cNvSpPr txBox="1"/>
          <p:nvPr/>
        </p:nvSpPr>
        <p:spPr>
          <a:xfrm>
            <a:off x="3310254" y="381864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2%</a:t>
            </a:r>
          </a:p>
        </p:txBody>
      </p:sp>
      <p:sp>
        <p:nvSpPr>
          <p:cNvPr id="623" name="ZoneTexte 622">
            <a:extLst>
              <a:ext uri="{FF2B5EF4-FFF2-40B4-BE49-F238E27FC236}">
                <a16:creationId xmlns:a16="http://schemas.microsoft.com/office/drawing/2014/main" id="{7EEDABCB-5F44-5ABD-CAA8-4BA1250AE542}"/>
              </a:ext>
            </a:extLst>
          </p:cNvPr>
          <p:cNvSpPr txBox="1"/>
          <p:nvPr/>
        </p:nvSpPr>
        <p:spPr>
          <a:xfrm>
            <a:off x="3100958" y="4815942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</a:p>
        </p:txBody>
      </p:sp>
      <p:sp>
        <p:nvSpPr>
          <p:cNvPr id="624" name="ZoneTexte 623">
            <a:extLst>
              <a:ext uri="{FF2B5EF4-FFF2-40B4-BE49-F238E27FC236}">
                <a16:creationId xmlns:a16="http://schemas.microsoft.com/office/drawing/2014/main" id="{22860F05-4904-6E33-ABC9-44C5C3923CA0}"/>
              </a:ext>
            </a:extLst>
          </p:cNvPr>
          <p:cNvSpPr txBox="1"/>
          <p:nvPr/>
        </p:nvSpPr>
        <p:spPr>
          <a:xfrm>
            <a:off x="3049976" y="584431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3%</a:t>
            </a:r>
          </a:p>
        </p:txBody>
      </p:sp>
      <p:sp>
        <p:nvSpPr>
          <p:cNvPr id="629" name="ZoneTexte 628">
            <a:extLst>
              <a:ext uri="{FF2B5EF4-FFF2-40B4-BE49-F238E27FC236}">
                <a16:creationId xmlns:a16="http://schemas.microsoft.com/office/drawing/2014/main" id="{E3D03DF7-20B9-590E-F971-91BDB6A01DEF}"/>
              </a:ext>
            </a:extLst>
          </p:cNvPr>
          <p:cNvSpPr txBox="1"/>
          <p:nvPr/>
        </p:nvSpPr>
        <p:spPr>
          <a:xfrm>
            <a:off x="4713305" y="2671360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8%</a:t>
            </a:r>
          </a:p>
        </p:txBody>
      </p:sp>
      <p:sp>
        <p:nvSpPr>
          <p:cNvPr id="630" name="ZoneTexte 629">
            <a:extLst>
              <a:ext uri="{FF2B5EF4-FFF2-40B4-BE49-F238E27FC236}">
                <a16:creationId xmlns:a16="http://schemas.microsoft.com/office/drawing/2014/main" id="{F0656AF4-80AF-E544-0084-D73DD0CED22F}"/>
              </a:ext>
            </a:extLst>
          </p:cNvPr>
          <p:cNvSpPr txBox="1"/>
          <p:nvPr/>
        </p:nvSpPr>
        <p:spPr>
          <a:xfrm>
            <a:off x="4687491" y="3739832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</a:t>
            </a:r>
          </a:p>
        </p:txBody>
      </p:sp>
      <p:sp>
        <p:nvSpPr>
          <p:cNvPr id="631" name="ZoneTexte 630">
            <a:extLst>
              <a:ext uri="{FF2B5EF4-FFF2-40B4-BE49-F238E27FC236}">
                <a16:creationId xmlns:a16="http://schemas.microsoft.com/office/drawing/2014/main" id="{8F67D406-BEC2-2559-2C38-8507D707D45C}"/>
              </a:ext>
            </a:extLst>
          </p:cNvPr>
          <p:cNvSpPr txBox="1"/>
          <p:nvPr/>
        </p:nvSpPr>
        <p:spPr>
          <a:xfrm>
            <a:off x="4651281" y="4789739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</a:p>
        </p:txBody>
      </p:sp>
      <p:sp>
        <p:nvSpPr>
          <p:cNvPr id="632" name="ZoneTexte 631">
            <a:extLst>
              <a:ext uri="{FF2B5EF4-FFF2-40B4-BE49-F238E27FC236}">
                <a16:creationId xmlns:a16="http://schemas.microsoft.com/office/drawing/2014/main" id="{C8F42BA1-9A3F-BF23-B924-716F285FB3DC}"/>
              </a:ext>
            </a:extLst>
          </p:cNvPr>
          <p:cNvSpPr txBox="1"/>
          <p:nvPr/>
        </p:nvSpPr>
        <p:spPr>
          <a:xfrm>
            <a:off x="4711011" y="5772096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7%</a:t>
            </a:r>
          </a:p>
        </p:txBody>
      </p:sp>
      <p:sp>
        <p:nvSpPr>
          <p:cNvPr id="633" name="ZoneTexte 632">
            <a:extLst>
              <a:ext uri="{FF2B5EF4-FFF2-40B4-BE49-F238E27FC236}">
                <a16:creationId xmlns:a16="http://schemas.microsoft.com/office/drawing/2014/main" id="{DEFA85A7-386D-5059-80AB-900EF13BC36A}"/>
              </a:ext>
            </a:extLst>
          </p:cNvPr>
          <p:cNvSpPr txBox="1"/>
          <p:nvPr/>
        </p:nvSpPr>
        <p:spPr>
          <a:xfrm>
            <a:off x="9243059" y="2752345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3%</a:t>
            </a:r>
          </a:p>
        </p:txBody>
      </p:sp>
      <p:sp>
        <p:nvSpPr>
          <p:cNvPr id="634" name="ZoneTexte 633">
            <a:extLst>
              <a:ext uri="{FF2B5EF4-FFF2-40B4-BE49-F238E27FC236}">
                <a16:creationId xmlns:a16="http://schemas.microsoft.com/office/drawing/2014/main" id="{5BD9F0D0-9B20-5DD6-3BB4-D45FEA488EDC}"/>
              </a:ext>
            </a:extLst>
          </p:cNvPr>
          <p:cNvSpPr txBox="1"/>
          <p:nvPr/>
        </p:nvSpPr>
        <p:spPr>
          <a:xfrm>
            <a:off x="9433707" y="3794976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2%</a:t>
            </a:r>
          </a:p>
        </p:txBody>
      </p:sp>
      <p:sp>
        <p:nvSpPr>
          <p:cNvPr id="639" name="ZoneTexte 638">
            <a:extLst>
              <a:ext uri="{FF2B5EF4-FFF2-40B4-BE49-F238E27FC236}">
                <a16:creationId xmlns:a16="http://schemas.microsoft.com/office/drawing/2014/main" id="{7630C20B-AFE6-FEC6-FFAD-02073B06F6E2}"/>
              </a:ext>
            </a:extLst>
          </p:cNvPr>
          <p:cNvSpPr txBox="1"/>
          <p:nvPr/>
        </p:nvSpPr>
        <p:spPr>
          <a:xfrm>
            <a:off x="9397097" y="4847887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1%</a:t>
            </a:r>
          </a:p>
        </p:txBody>
      </p:sp>
      <p:sp>
        <p:nvSpPr>
          <p:cNvPr id="640" name="ZoneTexte 639">
            <a:extLst>
              <a:ext uri="{FF2B5EF4-FFF2-40B4-BE49-F238E27FC236}">
                <a16:creationId xmlns:a16="http://schemas.microsoft.com/office/drawing/2014/main" id="{B8FDA458-4128-290A-02AA-FE971935616D}"/>
              </a:ext>
            </a:extLst>
          </p:cNvPr>
          <p:cNvSpPr txBox="1"/>
          <p:nvPr/>
        </p:nvSpPr>
        <p:spPr>
          <a:xfrm>
            <a:off x="9258491" y="5794940"/>
            <a:ext cx="48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10%</a:t>
            </a:r>
          </a:p>
        </p:txBody>
      </p:sp>
      <p:sp>
        <p:nvSpPr>
          <p:cNvPr id="641" name="ZoneTexte 640">
            <a:extLst>
              <a:ext uri="{FF2B5EF4-FFF2-40B4-BE49-F238E27FC236}">
                <a16:creationId xmlns:a16="http://schemas.microsoft.com/office/drawing/2014/main" id="{5E7543DA-3675-7A55-DFEF-399C0B1C889E}"/>
              </a:ext>
            </a:extLst>
          </p:cNvPr>
          <p:cNvSpPr txBox="1"/>
          <p:nvPr/>
        </p:nvSpPr>
        <p:spPr>
          <a:xfrm>
            <a:off x="6331995" y="2807328"/>
            <a:ext cx="543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0,5%</a:t>
            </a:r>
          </a:p>
        </p:txBody>
      </p:sp>
      <p:sp>
        <p:nvSpPr>
          <p:cNvPr id="642" name="ZoneTexte 641">
            <a:extLst>
              <a:ext uri="{FF2B5EF4-FFF2-40B4-BE49-F238E27FC236}">
                <a16:creationId xmlns:a16="http://schemas.microsoft.com/office/drawing/2014/main" id="{70D8BC3F-672C-A5BD-BD6E-FF1A8C96A0F4}"/>
              </a:ext>
            </a:extLst>
          </p:cNvPr>
          <p:cNvSpPr txBox="1"/>
          <p:nvPr/>
        </p:nvSpPr>
        <p:spPr>
          <a:xfrm>
            <a:off x="6296659" y="3852461"/>
            <a:ext cx="568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0,3%</a:t>
            </a:r>
          </a:p>
        </p:txBody>
      </p:sp>
      <p:sp>
        <p:nvSpPr>
          <p:cNvPr id="643" name="ZoneTexte 642">
            <a:extLst>
              <a:ext uri="{FF2B5EF4-FFF2-40B4-BE49-F238E27FC236}">
                <a16:creationId xmlns:a16="http://schemas.microsoft.com/office/drawing/2014/main" id="{B153C049-0889-C15C-AD41-E4B81373627C}"/>
              </a:ext>
            </a:extLst>
          </p:cNvPr>
          <p:cNvSpPr txBox="1"/>
          <p:nvPr/>
        </p:nvSpPr>
        <p:spPr>
          <a:xfrm>
            <a:off x="6306355" y="4862559"/>
            <a:ext cx="543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0,5%</a:t>
            </a:r>
          </a:p>
        </p:txBody>
      </p:sp>
      <p:sp>
        <p:nvSpPr>
          <p:cNvPr id="644" name="ZoneTexte 643">
            <a:extLst>
              <a:ext uri="{FF2B5EF4-FFF2-40B4-BE49-F238E27FC236}">
                <a16:creationId xmlns:a16="http://schemas.microsoft.com/office/drawing/2014/main" id="{0591F9D8-4812-294B-5586-A35B20600DC7}"/>
              </a:ext>
            </a:extLst>
          </p:cNvPr>
          <p:cNvSpPr txBox="1"/>
          <p:nvPr/>
        </p:nvSpPr>
        <p:spPr>
          <a:xfrm>
            <a:off x="6209878" y="5831430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</a:t>
            </a:r>
          </a:p>
        </p:txBody>
      </p:sp>
      <p:sp>
        <p:nvSpPr>
          <p:cNvPr id="701" name="ZoneTexte 700">
            <a:extLst>
              <a:ext uri="{FF2B5EF4-FFF2-40B4-BE49-F238E27FC236}">
                <a16:creationId xmlns:a16="http://schemas.microsoft.com/office/drawing/2014/main" id="{A535B805-D34E-96B5-1839-70CB14C6DE98}"/>
              </a:ext>
            </a:extLst>
          </p:cNvPr>
          <p:cNvSpPr txBox="1"/>
          <p:nvPr/>
        </p:nvSpPr>
        <p:spPr>
          <a:xfrm>
            <a:off x="7807600" y="2814299"/>
            <a:ext cx="545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0,1%</a:t>
            </a:r>
          </a:p>
        </p:txBody>
      </p:sp>
      <p:sp>
        <p:nvSpPr>
          <p:cNvPr id="702" name="ZoneTexte 701">
            <a:extLst>
              <a:ext uri="{FF2B5EF4-FFF2-40B4-BE49-F238E27FC236}">
                <a16:creationId xmlns:a16="http://schemas.microsoft.com/office/drawing/2014/main" id="{C5C02FEB-C034-0404-2503-1C14D4EA03AB}"/>
              </a:ext>
            </a:extLst>
          </p:cNvPr>
          <p:cNvSpPr txBox="1"/>
          <p:nvPr/>
        </p:nvSpPr>
        <p:spPr>
          <a:xfrm>
            <a:off x="7786753" y="4916869"/>
            <a:ext cx="615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0,1%</a:t>
            </a:r>
          </a:p>
        </p:txBody>
      </p:sp>
      <p:sp>
        <p:nvSpPr>
          <p:cNvPr id="703" name="ZoneTexte 702">
            <a:extLst>
              <a:ext uri="{FF2B5EF4-FFF2-40B4-BE49-F238E27FC236}">
                <a16:creationId xmlns:a16="http://schemas.microsoft.com/office/drawing/2014/main" id="{B24C83A3-A6C8-6F0B-7CE4-BB77A54875AE}"/>
              </a:ext>
            </a:extLst>
          </p:cNvPr>
          <p:cNvSpPr txBox="1"/>
          <p:nvPr/>
        </p:nvSpPr>
        <p:spPr>
          <a:xfrm>
            <a:off x="7807066" y="5888758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1%</a:t>
            </a:r>
          </a:p>
        </p:txBody>
      </p:sp>
      <p:sp>
        <p:nvSpPr>
          <p:cNvPr id="697" name="Rectangle : coins arrondis 696">
            <a:extLst>
              <a:ext uri="{FF2B5EF4-FFF2-40B4-BE49-F238E27FC236}">
                <a16:creationId xmlns:a16="http://schemas.microsoft.com/office/drawing/2014/main" id="{A9D5C130-F597-C967-4F11-CC5D6BC184AF}"/>
              </a:ext>
            </a:extLst>
          </p:cNvPr>
          <p:cNvSpPr/>
          <p:nvPr/>
        </p:nvSpPr>
        <p:spPr>
          <a:xfrm>
            <a:off x="10729180" y="1140995"/>
            <a:ext cx="145111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Logistique longue distance</a:t>
            </a:r>
          </a:p>
        </p:txBody>
      </p:sp>
      <p:sp>
        <p:nvSpPr>
          <p:cNvPr id="698" name="ZoneTexte 697">
            <a:extLst>
              <a:ext uri="{FF2B5EF4-FFF2-40B4-BE49-F238E27FC236}">
                <a16:creationId xmlns:a16="http://schemas.microsoft.com/office/drawing/2014/main" id="{F3DB6C14-F7CC-1D5F-2D5E-DD9D0F0BDBB3}"/>
              </a:ext>
            </a:extLst>
          </p:cNvPr>
          <p:cNvSpPr txBox="1"/>
          <p:nvPr/>
        </p:nvSpPr>
        <p:spPr>
          <a:xfrm>
            <a:off x="10876361" y="1617433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5 610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1 240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99" name="Graphique 698" descr="Livraison contour">
            <a:extLst>
              <a:ext uri="{FF2B5EF4-FFF2-40B4-BE49-F238E27FC236}">
                <a16:creationId xmlns:a16="http://schemas.microsoft.com/office/drawing/2014/main" id="{9B2D5C44-3596-0932-F885-4FDAF9C86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1697" y="1622386"/>
            <a:ext cx="222849" cy="199099"/>
          </a:xfrm>
          <a:prstGeom prst="rect">
            <a:avLst/>
          </a:prstGeom>
        </p:spPr>
      </p:pic>
      <p:pic>
        <p:nvPicPr>
          <p:cNvPr id="700" name="Graphique 699" descr="Bâtiment contour">
            <a:extLst>
              <a:ext uri="{FF2B5EF4-FFF2-40B4-BE49-F238E27FC236}">
                <a16:creationId xmlns:a16="http://schemas.microsoft.com/office/drawing/2014/main" id="{5098F6B5-0525-BB9D-40A4-AE1FDC007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32515" y="1805697"/>
            <a:ext cx="199099" cy="199099"/>
          </a:xfrm>
          <a:prstGeom prst="rect">
            <a:avLst/>
          </a:prstGeom>
        </p:spPr>
      </p:pic>
      <p:sp>
        <p:nvSpPr>
          <p:cNvPr id="704" name="Rectangle : coins arrondis 703">
            <a:extLst>
              <a:ext uri="{FF2B5EF4-FFF2-40B4-BE49-F238E27FC236}">
                <a16:creationId xmlns:a16="http://schemas.microsoft.com/office/drawing/2014/main" id="{2D3EA193-FECC-03A7-BD45-F9E1288294BF}"/>
              </a:ext>
            </a:extLst>
          </p:cNvPr>
          <p:cNvSpPr/>
          <p:nvPr/>
        </p:nvSpPr>
        <p:spPr>
          <a:xfrm>
            <a:off x="10726966" y="2159094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5" name="ZoneTexte 704">
            <a:extLst>
              <a:ext uri="{FF2B5EF4-FFF2-40B4-BE49-F238E27FC236}">
                <a16:creationId xmlns:a16="http://schemas.microsoft.com/office/drawing/2014/main" id="{96C41DEA-E48C-5EDC-8690-C25BC2CA9FF1}"/>
              </a:ext>
            </a:extLst>
          </p:cNvPr>
          <p:cNvSpPr txBox="1"/>
          <p:nvPr/>
        </p:nvSpPr>
        <p:spPr>
          <a:xfrm>
            <a:off x="10707132" y="2202016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1 721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06" name="Graphique 705" descr="Livraison contour">
            <a:extLst>
              <a:ext uri="{FF2B5EF4-FFF2-40B4-BE49-F238E27FC236}">
                <a16:creationId xmlns:a16="http://schemas.microsoft.com/office/drawing/2014/main" id="{2E45C04F-4D30-547F-246D-9865EE820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2468" y="2206969"/>
            <a:ext cx="222849" cy="199099"/>
          </a:xfrm>
          <a:prstGeom prst="rect">
            <a:avLst/>
          </a:prstGeom>
        </p:spPr>
      </p:pic>
      <p:pic>
        <p:nvPicPr>
          <p:cNvPr id="707" name="Graphique 706" descr="Bâtiment contour">
            <a:extLst>
              <a:ext uri="{FF2B5EF4-FFF2-40B4-BE49-F238E27FC236}">
                <a16:creationId xmlns:a16="http://schemas.microsoft.com/office/drawing/2014/main" id="{2645AF72-A870-1CD5-B558-17FC3E679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3286" y="2390280"/>
            <a:ext cx="199099" cy="199099"/>
          </a:xfrm>
          <a:prstGeom prst="rect">
            <a:avLst/>
          </a:prstGeom>
        </p:spPr>
      </p:pic>
      <p:grpSp>
        <p:nvGrpSpPr>
          <p:cNvPr id="708" name="Groupe 707">
            <a:extLst>
              <a:ext uri="{FF2B5EF4-FFF2-40B4-BE49-F238E27FC236}">
                <a16:creationId xmlns:a16="http://schemas.microsoft.com/office/drawing/2014/main" id="{B7BCB4F3-BEED-EC2D-D754-261B26C96CB3}"/>
              </a:ext>
            </a:extLst>
          </p:cNvPr>
          <p:cNvGrpSpPr/>
          <p:nvPr/>
        </p:nvGrpSpPr>
        <p:grpSpPr>
          <a:xfrm>
            <a:off x="11438833" y="2202895"/>
            <a:ext cx="833133" cy="810565"/>
            <a:chOff x="2352895" y="2376342"/>
            <a:chExt cx="833133" cy="810565"/>
          </a:xfrm>
        </p:grpSpPr>
        <p:grpSp>
          <p:nvGrpSpPr>
            <p:cNvPr id="709" name="Groupe 708">
              <a:extLst>
                <a:ext uri="{FF2B5EF4-FFF2-40B4-BE49-F238E27FC236}">
                  <a16:creationId xmlns:a16="http://schemas.microsoft.com/office/drawing/2014/main" id="{A93FFB54-1127-DF6C-97A4-51C27FAF0B40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714" name="Rectangle 713">
                <a:extLst>
                  <a:ext uri="{FF2B5EF4-FFF2-40B4-BE49-F238E27FC236}">
                    <a16:creationId xmlns:a16="http://schemas.microsoft.com/office/drawing/2014/main" id="{289418DD-56B5-2D83-76B9-505B4755CDF6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5" name="Rectangle 714">
                <a:extLst>
                  <a:ext uri="{FF2B5EF4-FFF2-40B4-BE49-F238E27FC236}">
                    <a16:creationId xmlns:a16="http://schemas.microsoft.com/office/drawing/2014/main" id="{222EC9EA-049A-4F94-F69E-2F3A0AC6ECB8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853DB611-2AA5-B8AC-F38E-DEDA58C58810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9C41464A-4B79-CB9E-4EFC-81DA45040A49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8" name="Rectangle 717">
                <a:extLst>
                  <a:ext uri="{FF2B5EF4-FFF2-40B4-BE49-F238E27FC236}">
                    <a16:creationId xmlns:a16="http://schemas.microsoft.com/office/drawing/2014/main" id="{BA0A4B7B-9677-8247-BA56-D1D7BA362373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1D8564D4-EE37-03EB-A1D8-B8D75D830479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3E12A65E-6754-05C6-C535-7BC8CE066B13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2E97D8ED-DF21-C2D7-7537-A7C9572BF187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560A70CD-1951-4111-84C3-D4C351790A04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710" name="Connecteur droit avec flèche 709">
              <a:extLst>
                <a:ext uri="{FF2B5EF4-FFF2-40B4-BE49-F238E27FC236}">
                  <a16:creationId xmlns:a16="http://schemas.microsoft.com/office/drawing/2014/main" id="{C7E89DEA-E713-A753-6248-6611E98E2C41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Connecteur droit avec flèche 710">
              <a:extLst>
                <a:ext uri="{FF2B5EF4-FFF2-40B4-BE49-F238E27FC236}">
                  <a16:creationId xmlns:a16="http://schemas.microsoft.com/office/drawing/2014/main" id="{D5EE9A4D-39CC-4D63-67E8-2452D47CD18A}"/>
                </a:ext>
              </a:extLst>
            </p:cNvPr>
            <p:cNvCxnSpPr>
              <a:cxnSpLocks/>
              <a:stCxn id="714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2" name="ZoneTexte 711">
              <a:extLst>
                <a:ext uri="{FF2B5EF4-FFF2-40B4-BE49-F238E27FC236}">
                  <a16:creationId xmlns:a16="http://schemas.microsoft.com/office/drawing/2014/main" id="{B8BCEB19-4D73-C71D-52E5-247CE0A154F5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713" name="Graphique 712" descr="Batterie en charge avec un remplissage uni">
              <a:extLst>
                <a:ext uri="{FF2B5EF4-FFF2-40B4-BE49-F238E27FC236}">
                  <a16:creationId xmlns:a16="http://schemas.microsoft.com/office/drawing/2014/main" id="{5FDDDA89-A096-68E4-E67F-AB2A94EB4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723" name="Rectangle : coins arrondis 722">
            <a:extLst>
              <a:ext uri="{FF2B5EF4-FFF2-40B4-BE49-F238E27FC236}">
                <a16:creationId xmlns:a16="http://schemas.microsoft.com/office/drawing/2014/main" id="{EFD9066C-E7D1-8C8E-FF28-D86F6A10AE73}"/>
              </a:ext>
            </a:extLst>
          </p:cNvPr>
          <p:cNvSpPr/>
          <p:nvPr/>
        </p:nvSpPr>
        <p:spPr>
          <a:xfrm>
            <a:off x="10713276" y="3193137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4" name="ZoneTexte 723">
            <a:extLst>
              <a:ext uri="{FF2B5EF4-FFF2-40B4-BE49-F238E27FC236}">
                <a16:creationId xmlns:a16="http://schemas.microsoft.com/office/drawing/2014/main" id="{8ADC587F-D852-FCC7-6B27-380B19673912}"/>
              </a:ext>
            </a:extLst>
          </p:cNvPr>
          <p:cNvSpPr txBox="1"/>
          <p:nvPr/>
        </p:nvSpPr>
        <p:spPr>
          <a:xfrm>
            <a:off x="10693442" y="3236059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1 327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25" name="Graphique 724" descr="Livraison contour">
            <a:extLst>
              <a:ext uri="{FF2B5EF4-FFF2-40B4-BE49-F238E27FC236}">
                <a16:creationId xmlns:a16="http://schemas.microsoft.com/office/drawing/2014/main" id="{D14C790B-D92F-723B-4AE2-5694FBAF1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778" y="3241012"/>
            <a:ext cx="222849" cy="199099"/>
          </a:xfrm>
          <a:prstGeom prst="rect">
            <a:avLst/>
          </a:prstGeom>
        </p:spPr>
      </p:pic>
      <p:pic>
        <p:nvPicPr>
          <p:cNvPr id="726" name="Graphique 725" descr="Bâtiment contour">
            <a:extLst>
              <a:ext uri="{FF2B5EF4-FFF2-40B4-BE49-F238E27FC236}">
                <a16:creationId xmlns:a16="http://schemas.microsoft.com/office/drawing/2014/main" id="{4DA074C8-2CB8-1021-BB0B-1C5E1B3E4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9596" y="3424323"/>
            <a:ext cx="199099" cy="199099"/>
          </a:xfrm>
          <a:prstGeom prst="rect">
            <a:avLst/>
          </a:prstGeom>
        </p:spPr>
      </p:pic>
      <p:grpSp>
        <p:nvGrpSpPr>
          <p:cNvPr id="727" name="Groupe 726">
            <a:extLst>
              <a:ext uri="{FF2B5EF4-FFF2-40B4-BE49-F238E27FC236}">
                <a16:creationId xmlns:a16="http://schemas.microsoft.com/office/drawing/2014/main" id="{03DCF59F-0116-346E-9FEA-C0DD72A2D5CD}"/>
              </a:ext>
            </a:extLst>
          </p:cNvPr>
          <p:cNvGrpSpPr/>
          <p:nvPr/>
        </p:nvGrpSpPr>
        <p:grpSpPr>
          <a:xfrm>
            <a:off x="11425143" y="3236938"/>
            <a:ext cx="833133" cy="810565"/>
            <a:chOff x="2352895" y="2376342"/>
            <a:chExt cx="833133" cy="810565"/>
          </a:xfrm>
        </p:grpSpPr>
        <p:grpSp>
          <p:nvGrpSpPr>
            <p:cNvPr id="728" name="Groupe 727">
              <a:extLst>
                <a:ext uri="{FF2B5EF4-FFF2-40B4-BE49-F238E27FC236}">
                  <a16:creationId xmlns:a16="http://schemas.microsoft.com/office/drawing/2014/main" id="{F56DF89A-173C-54DE-16CE-120FE9A66A92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733" name="Rectangle 732">
                <a:extLst>
                  <a:ext uri="{FF2B5EF4-FFF2-40B4-BE49-F238E27FC236}">
                    <a16:creationId xmlns:a16="http://schemas.microsoft.com/office/drawing/2014/main" id="{B803F979-72D3-F044-6727-5D438D7528FB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4" name="Rectangle 733">
                <a:extLst>
                  <a:ext uri="{FF2B5EF4-FFF2-40B4-BE49-F238E27FC236}">
                    <a16:creationId xmlns:a16="http://schemas.microsoft.com/office/drawing/2014/main" id="{5FFFE26F-4E3C-0413-DDE6-1CBCB8AE460F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5" name="Rectangle 734">
                <a:extLst>
                  <a:ext uri="{FF2B5EF4-FFF2-40B4-BE49-F238E27FC236}">
                    <a16:creationId xmlns:a16="http://schemas.microsoft.com/office/drawing/2014/main" id="{B9F2232D-CCA2-146D-A326-00D630D716CE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6" name="Rectangle 735">
                <a:extLst>
                  <a:ext uri="{FF2B5EF4-FFF2-40B4-BE49-F238E27FC236}">
                    <a16:creationId xmlns:a16="http://schemas.microsoft.com/office/drawing/2014/main" id="{32A0305B-6F9B-185E-A2DE-C7A415FE6200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7" name="Rectangle 736">
                <a:extLst>
                  <a:ext uri="{FF2B5EF4-FFF2-40B4-BE49-F238E27FC236}">
                    <a16:creationId xmlns:a16="http://schemas.microsoft.com/office/drawing/2014/main" id="{ED82DE5D-CD06-C4EE-F022-62A126174FD4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8" name="Rectangle 737">
                <a:extLst>
                  <a:ext uri="{FF2B5EF4-FFF2-40B4-BE49-F238E27FC236}">
                    <a16:creationId xmlns:a16="http://schemas.microsoft.com/office/drawing/2014/main" id="{9DD334F3-FE1D-066F-9CE9-BF76A6DD7189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9" name="Rectangle 738">
                <a:extLst>
                  <a:ext uri="{FF2B5EF4-FFF2-40B4-BE49-F238E27FC236}">
                    <a16:creationId xmlns:a16="http://schemas.microsoft.com/office/drawing/2014/main" id="{665F4805-AFC8-5EDB-8030-E83052D9855A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0" name="Rectangle 739">
                <a:extLst>
                  <a:ext uri="{FF2B5EF4-FFF2-40B4-BE49-F238E27FC236}">
                    <a16:creationId xmlns:a16="http://schemas.microsoft.com/office/drawing/2014/main" id="{1C9F599D-F4C9-DD25-4374-2583693D2C1C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1" name="Rectangle 740">
                <a:extLst>
                  <a:ext uri="{FF2B5EF4-FFF2-40B4-BE49-F238E27FC236}">
                    <a16:creationId xmlns:a16="http://schemas.microsoft.com/office/drawing/2014/main" id="{21F6E7E2-CA9D-3173-5D05-6AB0BA6D4FD6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729" name="Connecteur droit avec flèche 728">
              <a:extLst>
                <a:ext uri="{FF2B5EF4-FFF2-40B4-BE49-F238E27FC236}">
                  <a16:creationId xmlns:a16="http://schemas.microsoft.com/office/drawing/2014/main" id="{CF19ADBD-EAC9-EB87-3414-6E54C9B80ADD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Connecteur droit avec flèche 729">
              <a:extLst>
                <a:ext uri="{FF2B5EF4-FFF2-40B4-BE49-F238E27FC236}">
                  <a16:creationId xmlns:a16="http://schemas.microsoft.com/office/drawing/2014/main" id="{1E1F3F63-CAF9-63F2-E11A-96F779F4AD8D}"/>
                </a:ext>
              </a:extLst>
            </p:cNvPr>
            <p:cNvCxnSpPr>
              <a:cxnSpLocks/>
              <a:stCxn id="733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1" name="ZoneTexte 730">
              <a:extLst>
                <a:ext uri="{FF2B5EF4-FFF2-40B4-BE49-F238E27FC236}">
                  <a16:creationId xmlns:a16="http://schemas.microsoft.com/office/drawing/2014/main" id="{F15F67C3-8DBF-FF5B-3B00-AB31F0525B15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732" name="Graphique 731" descr="Batterie en charge avec un remplissage uni">
              <a:extLst>
                <a:ext uri="{FF2B5EF4-FFF2-40B4-BE49-F238E27FC236}">
                  <a16:creationId xmlns:a16="http://schemas.microsoft.com/office/drawing/2014/main" id="{C0BC539E-5631-14AB-631F-8CAAAEF7E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742" name="Rectangle : coins arrondis 741">
            <a:extLst>
              <a:ext uri="{FF2B5EF4-FFF2-40B4-BE49-F238E27FC236}">
                <a16:creationId xmlns:a16="http://schemas.microsoft.com/office/drawing/2014/main" id="{55E5F465-662E-9D18-15C3-F82DB0876D72}"/>
              </a:ext>
            </a:extLst>
          </p:cNvPr>
          <p:cNvSpPr/>
          <p:nvPr/>
        </p:nvSpPr>
        <p:spPr>
          <a:xfrm>
            <a:off x="10726966" y="4225530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3" name="ZoneTexte 742">
            <a:extLst>
              <a:ext uri="{FF2B5EF4-FFF2-40B4-BE49-F238E27FC236}">
                <a16:creationId xmlns:a16="http://schemas.microsoft.com/office/drawing/2014/main" id="{63FA87AC-390B-2B15-89F2-2D17B0707A4A}"/>
              </a:ext>
            </a:extLst>
          </p:cNvPr>
          <p:cNvSpPr txBox="1"/>
          <p:nvPr/>
        </p:nvSpPr>
        <p:spPr>
          <a:xfrm>
            <a:off x="10707132" y="4268452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1 506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44" name="Graphique 743" descr="Livraison contour">
            <a:extLst>
              <a:ext uri="{FF2B5EF4-FFF2-40B4-BE49-F238E27FC236}">
                <a16:creationId xmlns:a16="http://schemas.microsoft.com/office/drawing/2014/main" id="{56CBA991-3E27-F5C2-B680-97933027B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2468" y="4273405"/>
            <a:ext cx="222849" cy="199099"/>
          </a:xfrm>
          <a:prstGeom prst="rect">
            <a:avLst/>
          </a:prstGeom>
        </p:spPr>
      </p:pic>
      <p:pic>
        <p:nvPicPr>
          <p:cNvPr id="745" name="Graphique 744" descr="Bâtiment contour">
            <a:extLst>
              <a:ext uri="{FF2B5EF4-FFF2-40B4-BE49-F238E27FC236}">
                <a16:creationId xmlns:a16="http://schemas.microsoft.com/office/drawing/2014/main" id="{8D9C63EC-E07A-A083-B2A0-726FAFB2C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3286" y="4456716"/>
            <a:ext cx="199099" cy="199099"/>
          </a:xfrm>
          <a:prstGeom prst="rect">
            <a:avLst/>
          </a:prstGeom>
        </p:spPr>
      </p:pic>
      <p:grpSp>
        <p:nvGrpSpPr>
          <p:cNvPr id="746" name="Groupe 745">
            <a:extLst>
              <a:ext uri="{FF2B5EF4-FFF2-40B4-BE49-F238E27FC236}">
                <a16:creationId xmlns:a16="http://schemas.microsoft.com/office/drawing/2014/main" id="{856BD762-7E3F-97E5-4438-03DAE00A1E6E}"/>
              </a:ext>
            </a:extLst>
          </p:cNvPr>
          <p:cNvGrpSpPr/>
          <p:nvPr/>
        </p:nvGrpSpPr>
        <p:grpSpPr>
          <a:xfrm>
            <a:off x="11438833" y="4269331"/>
            <a:ext cx="833133" cy="810565"/>
            <a:chOff x="2352895" y="2376342"/>
            <a:chExt cx="833133" cy="810565"/>
          </a:xfrm>
        </p:grpSpPr>
        <p:grpSp>
          <p:nvGrpSpPr>
            <p:cNvPr id="747" name="Groupe 746">
              <a:extLst>
                <a:ext uri="{FF2B5EF4-FFF2-40B4-BE49-F238E27FC236}">
                  <a16:creationId xmlns:a16="http://schemas.microsoft.com/office/drawing/2014/main" id="{E3355B26-2C9C-CFF4-36EF-03EAC66C4F76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752" name="Rectangle 751">
                <a:extLst>
                  <a:ext uri="{FF2B5EF4-FFF2-40B4-BE49-F238E27FC236}">
                    <a16:creationId xmlns:a16="http://schemas.microsoft.com/office/drawing/2014/main" id="{5A83B3CD-3514-8BC6-B2B8-2F5C98B0CD90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3" name="Rectangle 752">
                <a:extLst>
                  <a:ext uri="{FF2B5EF4-FFF2-40B4-BE49-F238E27FC236}">
                    <a16:creationId xmlns:a16="http://schemas.microsoft.com/office/drawing/2014/main" id="{B44BA12B-2607-ACAF-1E18-0E104B4F93D3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4" name="Rectangle 753">
                <a:extLst>
                  <a:ext uri="{FF2B5EF4-FFF2-40B4-BE49-F238E27FC236}">
                    <a16:creationId xmlns:a16="http://schemas.microsoft.com/office/drawing/2014/main" id="{0A9E8B0A-86CA-2D82-2CAF-A0952AD60347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5" name="Rectangle 754">
                <a:extLst>
                  <a:ext uri="{FF2B5EF4-FFF2-40B4-BE49-F238E27FC236}">
                    <a16:creationId xmlns:a16="http://schemas.microsoft.com/office/drawing/2014/main" id="{8463611E-03F9-5784-B2CC-18AAA5D7B20E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6" name="Rectangle 755">
                <a:extLst>
                  <a:ext uri="{FF2B5EF4-FFF2-40B4-BE49-F238E27FC236}">
                    <a16:creationId xmlns:a16="http://schemas.microsoft.com/office/drawing/2014/main" id="{619FD296-F3F1-1CE2-0502-2163DE521A91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7" name="Rectangle 756">
                <a:extLst>
                  <a:ext uri="{FF2B5EF4-FFF2-40B4-BE49-F238E27FC236}">
                    <a16:creationId xmlns:a16="http://schemas.microsoft.com/office/drawing/2014/main" id="{6C822BD3-57EC-487C-7A95-63F1DAF75FD7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8" name="Rectangle 757">
                <a:extLst>
                  <a:ext uri="{FF2B5EF4-FFF2-40B4-BE49-F238E27FC236}">
                    <a16:creationId xmlns:a16="http://schemas.microsoft.com/office/drawing/2014/main" id="{684CD7F4-B7F6-48BC-70E5-E3197E656E20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9" name="Rectangle 758">
                <a:extLst>
                  <a:ext uri="{FF2B5EF4-FFF2-40B4-BE49-F238E27FC236}">
                    <a16:creationId xmlns:a16="http://schemas.microsoft.com/office/drawing/2014/main" id="{8D448C13-8C13-32B5-C2FA-37684C6354D2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Rectangle 759">
                <a:extLst>
                  <a:ext uri="{FF2B5EF4-FFF2-40B4-BE49-F238E27FC236}">
                    <a16:creationId xmlns:a16="http://schemas.microsoft.com/office/drawing/2014/main" id="{8262E93D-CDF5-E944-356E-0BF6F2BD65A1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748" name="Connecteur droit avec flèche 747">
              <a:extLst>
                <a:ext uri="{FF2B5EF4-FFF2-40B4-BE49-F238E27FC236}">
                  <a16:creationId xmlns:a16="http://schemas.microsoft.com/office/drawing/2014/main" id="{253E45B1-E1AD-01F7-2AF9-CCEE9C482D9A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Connecteur droit avec flèche 748">
              <a:extLst>
                <a:ext uri="{FF2B5EF4-FFF2-40B4-BE49-F238E27FC236}">
                  <a16:creationId xmlns:a16="http://schemas.microsoft.com/office/drawing/2014/main" id="{2320BC2F-97BD-9006-E6D4-C8DCB118F1F8}"/>
                </a:ext>
              </a:extLst>
            </p:cNvPr>
            <p:cNvCxnSpPr>
              <a:cxnSpLocks/>
              <a:stCxn id="752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0" name="ZoneTexte 749">
              <a:extLst>
                <a:ext uri="{FF2B5EF4-FFF2-40B4-BE49-F238E27FC236}">
                  <a16:creationId xmlns:a16="http://schemas.microsoft.com/office/drawing/2014/main" id="{1953F224-FA30-594F-0BDD-11390C763D6C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751" name="Graphique 750" descr="Batterie en charge avec un remplissage uni">
              <a:extLst>
                <a:ext uri="{FF2B5EF4-FFF2-40B4-BE49-F238E27FC236}">
                  <a16:creationId xmlns:a16="http://schemas.microsoft.com/office/drawing/2014/main" id="{8B7E70F8-5BDC-2838-BB61-752A46E1B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761" name="Rectangle : coins arrondis 760">
            <a:extLst>
              <a:ext uri="{FF2B5EF4-FFF2-40B4-BE49-F238E27FC236}">
                <a16:creationId xmlns:a16="http://schemas.microsoft.com/office/drawing/2014/main" id="{DEC7D21B-A512-156A-93F4-029377374FDF}"/>
              </a:ext>
            </a:extLst>
          </p:cNvPr>
          <p:cNvSpPr/>
          <p:nvPr/>
        </p:nvSpPr>
        <p:spPr>
          <a:xfrm>
            <a:off x="10713276" y="5259573"/>
            <a:ext cx="1451113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2" name="ZoneTexte 761">
            <a:extLst>
              <a:ext uri="{FF2B5EF4-FFF2-40B4-BE49-F238E27FC236}">
                <a16:creationId xmlns:a16="http://schemas.microsoft.com/office/drawing/2014/main" id="{11A63633-09E7-21F2-28EA-956D125CB962}"/>
              </a:ext>
            </a:extLst>
          </p:cNvPr>
          <p:cNvSpPr txBox="1"/>
          <p:nvPr/>
        </p:nvSpPr>
        <p:spPr>
          <a:xfrm>
            <a:off x="10671325" y="5284258"/>
            <a:ext cx="5738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1 056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63" name="Graphique 762" descr="Livraison contour">
            <a:extLst>
              <a:ext uri="{FF2B5EF4-FFF2-40B4-BE49-F238E27FC236}">
                <a16:creationId xmlns:a16="http://schemas.microsoft.com/office/drawing/2014/main" id="{D16583C4-467F-E022-0C14-098D6AFF9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778" y="5307448"/>
            <a:ext cx="222849" cy="199099"/>
          </a:xfrm>
          <a:prstGeom prst="rect">
            <a:avLst/>
          </a:prstGeom>
        </p:spPr>
      </p:pic>
      <p:pic>
        <p:nvPicPr>
          <p:cNvPr id="764" name="Graphique 763" descr="Bâtiment contour">
            <a:extLst>
              <a:ext uri="{FF2B5EF4-FFF2-40B4-BE49-F238E27FC236}">
                <a16:creationId xmlns:a16="http://schemas.microsoft.com/office/drawing/2014/main" id="{7BDB29BE-304D-3736-B64E-12D282308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9596" y="5490759"/>
            <a:ext cx="199099" cy="199099"/>
          </a:xfrm>
          <a:prstGeom prst="rect">
            <a:avLst/>
          </a:prstGeom>
        </p:spPr>
      </p:pic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9B6B28F-8464-F480-BE2D-968A73F8CFA4}"/>
              </a:ext>
            </a:extLst>
          </p:cNvPr>
          <p:cNvGrpSpPr/>
          <p:nvPr/>
        </p:nvGrpSpPr>
        <p:grpSpPr>
          <a:xfrm>
            <a:off x="11425143" y="5303374"/>
            <a:ext cx="833133" cy="810565"/>
            <a:chOff x="2352895" y="2376342"/>
            <a:chExt cx="833133" cy="810565"/>
          </a:xfrm>
        </p:grpSpPr>
        <p:grpSp>
          <p:nvGrpSpPr>
            <p:cNvPr id="766" name="Groupe 765">
              <a:extLst>
                <a:ext uri="{FF2B5EF4-FFF2-40B4-BE49-F238E27FC236}">
                  <a16:creationId xmlns:a16="http://schemas.microsoft.com/office/drawing/2014/main" id="{BFFF6A97-1699-D1E3-20DB-4EB65461AF41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771" name="Rectangle 770">
                <a:extLst>
                  <a:ext uri="{FF2B5EF4-FFF2-40B4-BE49-F238E27FC236}">
                    <a16:creationId xmlns:a16="http://schemas.microsoft.com/office/drawing/2014/main" id="{59B84A9E-6127-1EB8-F921-C487D92507C3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2" name="Rectangle 771">
                <a:extLst>
                  <a:ext uri="{FF2B5EF4-FFF2-40B4-BE49-F238E27FC236}">
                    <a16:creationId xmlns:a16="http://schemas.microsoft.com/office/drawing/2014/main" id="{5716602D-8592-404F-6A7D-5B597BEDD0A2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3" name="Rectangle 772">
                <a:extLst>
                  <a:ext uri="{FF2B5EF4-FFF2-40B4-BE49-F238E27FC236}">
                    <a16:creationId xmlns:a16="http://schemas.microsoft.com/office/drawing/2014/main" id="{D44AE6C3-78C4-69C1-36BC-7437DB408444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:a16="http://schemas.microsoft.com/office/drawing/2014/main" id="{1F7571FC-E953-9552-89AE-A6CDF9305512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5" name="Rectangle 774">
                <a:extLst>
                  <a:ext uri="{FF2B5EF4-FFF2-40B4-BE49-F238E27FC236}">
                    <a16:creationId xmlns:a16="http://schemas.microsoft.com/office/drawing/2014/main" id="{184E16D1-7600-D252-FAAE-49449C3FADD5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6" name="Rectangle 775">
                <a:extLst>
                  <a:ext uri="{FF2B5EF4-FFF2-40B4-BE49-F238E27FC236}">
                    <a16:creationId xmlns:a16="http://schemas.microsoft.com/office/drawing/2014/main" id="{E1CFD5CA-5B47-88DD-9B0E-00D8CC9A7778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:a16="http://schemas.microsoft.com/office/drawing/2014/main" id="{2C1F1FE5-5EC3-D550-E0C7-CDFD1008CF1B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8" name="Rectangle 777">
                <a:extLst>
                  <a:ext uri="{FF2B5EF4-FFF2-40B4-BE49-F238E27FC236}">
                    <a16:creationId xmlns:a16="http://schemas.microsoft.com/office/drawing/2014/main" id="{85A6B8B3-6FBE-E3CF-7FEB-9FC179EBBA77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9" name="Rectangle 778">
                <a:extLst>
                  <a:ext uri="{FF2B5EF4-FFF2-40B4-BE49-F238E27FC236}">
                    <a16:creationId xmlns:a16="http://schemas.microsoft.com/office/drawing/2014/main" id="{0C5D02CA-718C-6A2C-CA7F-04515F6E5FAD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767" name="Connecteur droit avec flèche 766">
              <a:extLst>
                <a:ext uri="{FF2B5EF4-FFF2-40B4-BE49-F238E27FC236}">
                  <a16:creationId xmlns:a16="http://schemas.microsoft.com/office/drawing/2014/main" id="{AB116916-DE68-7EE7-3812-D3690C1229D4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8" name="Connecteur droit avec flèche 767">
              <a:extLst>
                <a:ext uri="{FF2B5EF4-FFF2-40B4-BE49-F238E27FC236}">
                  <a16:creationId xmlns:a16="http://schemas.microsoft.com/office/drawing/2014/main" id="{4CEEA853-9C6C-75C9-29EB-ED63767F1B8D}"/>
                </a:ext>
              </a:extLst>
            </p:cNvPr>
            <p:cNvCxnSpPr>
              <a:cxnSpLocks/>
              <a:stCxn id="771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9" name="ZoneTexte 768">
              <a:extLst>
                <a:ext uri="{FF2B5EF4-FFF2-40B4-BE49-F238E27FC236}">
                  <a16:creationId xmlns:a16="http://schemas.microsoft.com/office/drawing/2014/main" id="{DDBE6168-7A82-1704-8D4A-854AD77E9D5B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770" name="Graphique 769" descr="Batterie en charge avec un remplissage uni">
              <a:extLst>
                <a:ext uri="{FF2B5EF4-FFF2-40B4-BE49-F238E27FC236}">
                  <a16:creationId xmlns:a16="http://schemas.microsoft.com/office/drawing/2014/main" id="{82BCED47-5BC5-E3C8-C31C-ED65066E7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780" name="Ellipse 779">
            <a:extLst>
              <a:ext uri="{FF2B5EF4-FFF2-40B4-BE49-F238E27FC236}">
                <a16:creationId xmlns:a16="http://schemas.microsoft.com/office/drawing/2014/main" id="{A9321B06-48FF-2519-11C4-E24922FC36DF}"/>
              </a:ext>
            </a:extLst>
          </p:cNvPr>
          <p:cNvSpPr/>
          <p:nvPr/>
        </p:nvSpPr>
        <p:spPr>
          <a:xfrm>
            <a:off x="11636751" y="5847200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1" name="Ellipse 780">
            <a:extLst>
              <a:ext uri="{FF2B5EF4-FFF2-40B4-BE49-F238E27FC236}">
                <a16:creationId xmlns:a16="http://schemas.microsoft.com/office/drawing/2014/main" id="{1DE63DE7-0D68-25FD-50B7-1DEB1F3E9325}"/>
              </a:ext>
            </a:extLst>
          </p:cNvPr>
          <p:cNvSpPr/>
          <p:nvPr/>
        </p:nvSpPr>
        <p:spPr>
          <a:xfrm>
            <a:off x="11645892" y="4810512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2" name="Ellipse 781">
            <a:extLst>
              <a:ext uri="{FF2B5EF4-FFF2-40B4-BE49-F238E27FC236}">
                <a16:creationId xmlns:a16="http://schemas.microsoft.com/office/drawing/2014/main" id="{913B363D-79C6-27C6-5637-7868B50CEFE5}"/>
              </a:ext>
            </a:extLst>
          </p:cNvPr>
          <p:cNvSpPr/>
          <p:nvPr/>
        </p:nvSpPr>
        <p:spPr>
          <a:xfrm>
            <a:off x="11643022" y="3774468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3" name="Ellipse 782">
            <a:extLst>
              <a:ext uri="{FF2B5EF4-FFF2-40B4-BE49-F238E27FC236}">
                <a16:creationId xmlns:a16="http://schemas.microsoft.com/office/drawing/2014/main" id="{D36ACAE2-BED5-BB8B-AD4F-381BA8D164F0}"/>
              </a:ext>
            </a:extLst>
          </p:cNvPr>
          <p:cNvSpPr/>
          <p:nvPr/>
        </p:nvSpPr>
        <p:spPr>
          <a:xfrm>
            <a:off x="11658554" y="2591396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4" name="Ellipse 783">
            <a:extLst>
              <a:ext uri="{FF2B5EF4-FFF2-40B4-BE49-F238E27FC236}">
                <a16:creationId xmlns:a16="http://schemas.microsoft.com/office/drawing/2014/main" id="{1BF4343D-F319-A29E-DC09-1ED380265585}"/>
              </a:ext>
            </a:extLst>
          </p:cNvPr>
          <p:cNvSpPr>
            <a:spLocks noChangeAspect="1"/>
          </p:cNvSpPr>
          <p:nvPr/>
        </p:nvSpPr>
        <p:spPr>
          <a:xfrm>
            <a:off x="10747919" y="2594332"/>
            <a:ext cx="468000" cy="46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5" name="Ellipse 784">
            <a:extLst>
              <a:ext uri="{FF2B5EF4-FFF2-40B4-BE49-F238E27FC236}">
                <a16:creationId xmlns:a16="http://schemas.microsoft.com/office/drawing/2014/main" id="{4E30B04D-5175-C38B-D4D0-68A878122BEE}"/>
              </a:ext>
            </a:extLst>
          </p:cNvPr>
          <p:cNvSpPr>
            <a:spLocks noChangeAspect="1"/>
          </p:cNvSpPr>
          <p:nvPr/>
        </p:nvSpPr>
        <p:spPr>
          <a:xfrm>
            <a:off x="10742234" y="3651882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6" name="Ellipse 785">
            <a:extLst>
              <a:ext uri="{FF2B5EF4-FFF2-40B4-BE49-F238E27FC236}">
                <a16:creationId xmlns:a16="http://schemas.microsoft.com/office/drawing/2014/main" id="{54E85992-76D9-2851-9397-A515CF2EC35D}"/>
              </a:ext>
            </a:extLst>
          </p:cNvPr>
          <p:cNvSpPr>
            <a:spLocks noChangeAspect="1"/>
          </p:cNvSpPr>
          <p:nvPr/>
        </p:nvSpPr>
        <p:spPr>
          <a:xfrm>
            <a:off x="10757422" y="4673136"/>
            <a:ext cx="432000" cy="43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7" name="Ellipse 786">
            <a:extLst>
              <a:ext uri="{FF2B5EF4-FFF2-40B4-BE49-F238E27FC236}">
                <a16:creationId xmlns:a16="http://schemas.microsoft.com/office/drawing/2014/main" id="{8DD2D866-50CA-781E-9678-62A93DB385B0}"/>
              </a:ext>
            </a:extLst>
          </p:cNvPr>
          <p:cNvSpPr>
            <a:spLocks noChangeAspect="1"/>
          </p:cNvSpPr>
          <p:nvPr/>
        </p:nvSpPr>
        <p:spPr>
          <a:xfrm>
            <a:off x="10740499" y="5786912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8" name="ZoneTexte 787">
            <a:extLst>
              <a:ext uri="{FF2B5EF4-FFF2-40B4-BE49-F238E27FC236}">
                <a16:creationId xmlns:a16="http://schemas.microsoft.com/office/drawing/2014/main" id="{05B69B11-B25B-2374-09F1-856AAD619DBA}"/>
              </a:ext>
            </a:extLst>
          </p:cNvPr>
          <p:cNvSpPr txBox="1"/>
          <p:nvPr/>
        </p:nvSpPr>
        <p:spPr>
          <a:xfrm>
            <a:off x="10781695" y="2677706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6%</a:t>
            </a:r>
          </a:p>
        </p:txBody>
      </p:sp>
      <p:sp>
        <p:nvSpPr>
          <p:cNvPr id="789" name="ZoneTexte 788">
            <a:extLst>
              <a:ext uri="{FF2B5EF4-FFF2-40B4-BE49-F238E27FC236}">
                <a16:creationId xmlns:a16="http://schemas.microsoft.com/office/drawing/2014/main" id="{7F60D657-3884-21D4-C282-615596F0EBFB}"/>
              </a:ext>
            </a:extLst>
          </p:cNvPr>
          <p:cNvSpPr txBox="1"/>
          <p:nvPr/>
        </p:nvSpPr>
        <p:spPr>
          <a:xfrm>
            <a:off x="10772684" y="3726320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</a:t>
            </a:r>
          </a:p>
        </p:txBody>
      </p:sp>
      <p:sp>
        <p:nvSpPr>
          <p:cNvPr id="790" name="ZoneTexte 789">
            <a:extLst>
              <a:ext uri="{FF2B5EF4-FFF2-40B4-BE49-F238E27FC236}">
                <a16:creationId xmlns:a16="http://schemas.microsoft.com/office/drawing/2014/main" id="{E3C9F48C-7B73-B14A-4766-997FCD277683}"/>
              </a:ext>
            </a:extLst>
          </p:cNvPr>
          <p:cNvSpPr txBox="1"/>
          <p:nvPr/>
        </p:nvSpPr>
        <p:spPr>
          <a:xfrm>
            <a:off x="10762568" y="475392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5%</a:t>
            </a:r>
          </a:p>
        </p:txBody>
      </p:sp>
      <p:sp>
        <p:nvSpPr>
          <p:cNvPr id="791" name="ZoneTexte 790">
            <a:extLst>
              <a:ext uri="{FF2B5EF4-FFF2-40B4-BE49-F238E27FC236}">
                <a16:creationId xmlns:a16="http://schemas.microsoft.com/office/drawing/2014/main" id="{AA51C7FE-0E4B-4A87-F9E7-5CFF959FBC25}"/>
              </a:ext>
            </a:extLst>
          </p:cNvPr>
          <p:cNvSpPr txBox="1"/>
          <p:nvPr/>
        </p:nvSpPr>
        <p:spPr>
          <a:xfrm>
            <a:off x="10710407" y="5820820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6B5A1E-684B-E40A-7DA4-A2339871A806}"/>
              </a:ext>
            </a:extLst>
          </p:cNvPr>
          <p:cNvSpPr txBox="1"/>
          <p:nvPr/>
        </p:nvSpPr>
        <p:spPr>
          <a:xfrm>
            <a:off x="4561792" y="3268428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1 707</a:t>
            </a:r>
          </a:p>
          <a:p>
            <a:r>
              <a:rPr lang="fr-FR" sz="1050" dirty="0"/>
              <a:t>   194</a:t>
            </a:r>
          </a:p>
          <a:p>
            <a:endParaRPr lang="fr-FR" sz="105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5B2B06-E626-79DC-773B-EF9BEA2F443A}"/>
              </a:ext>
            </a:extLst>
          </p:cNvPr>
          <p:cNvSpPr txBox="1"/>
          <p:nvPr/>
        </p:nvSpPr>
        <p:spPr>
          <a:xfrm>
            <a:off x="4561792" y="5260433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2 185</a:t>
            </a:r>
          </a:p>
          <a:p>
            <a:r>
              <a:rPr lang="fr-FR" sz="1050" dirty="0"/>
              <a:t>     54</a:t>
            </a:r>
          </a:p>
          <a:p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77954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45A6F17-BB72-4C40-94CB-2FDA5900D3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472" y="2365502"/>
            <a:ext cx="9615887" cy="1520697"/>
          </a:xfrm>
        </p:spPr>
        <p:txBody>
          <a:bodyPr/>
          <a:lstStyle/>
          <a:p>
            <a:r>
              <a:rPr lang="en-US" sz="4000" dirty="0">
                <a:latin typeface="+mj-lt"/>
              </a:rPr>
              <a:t>The potential of the tool </a:t>
            </a:r>
            <a:endParaRPr lang="fr-FR" sz="4000" i="1" dirty="0">
              <a:latin typeface="+mj-lt"/>
            </a:endParaRPr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8CAF7744-4912-4F97-86FB-50683B6F4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95" y="6400559"/>
            <a:ext cx="1056164" cy="296805"/>
          </a:xfrm>
          <a:prstGeom prst="rect">
            <a:avLst/>
          </a:prstGeom>
        </p:spPr>
      </p:pic>
      <p:sp>
        <p:nvSpPr>
          <p:cNvPr id="5" name="Sous-titre 4">
            <a:extLst>
              <a:ext uri="{FF2B5EF4-FFF2-40B4-BE49-F238E27FC236}">
                <a16:creationId xmlns:a16="http://schemas.microsoft.com/office/drawing/2014/main" id="{BBA32FEE-BEDE-B2F7-3EBE-CBB06B413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356" y="4171982"/>
            <a:ext cx="11593015" cy="1520697"/>
          </a:xfrm>
        </p:spPr>
        <p:txBody>
          <a:bodyPr/>
          <a:lstStyle/>
          <a:p>
            <a:r>
              <a:rPr lang="en-US" dirty="0"/>
              <a:t>Analyze the fleet, its evolution, its coherence with the LEZ implementation planning</a:t>
            </a:r>
          </a:p>
          <a:p>
            <a:r>
              <a:rPr lang="en-US" dirty="0"/>
              <a:t>Analyze the impact of the LEZ on the different sectors of activity, develop recommendations</a:t>
            </a:r>
          </a:p>
          <a:p>
            <a:r>
              <a:rPr lang="en-US" dirty="0"/>
              <a:t>Evaluate the impact of the LEZ on pollutant emissions, and the impact of exemptions</a:t>
            </a:r>
          </a:p>
          <a:p>
            <a:r>
              <a:rPr lang="en-US" dirty="0"/>
              <a:t>Evaluate the aid envelopes for the purchase of electric vehicles</a:t>
            </a:r>
          </a:p>
          <a:p>
            <a:r>
              <a:rPr lang="en-US" dirty="0"/>
              <a:t>Evaluate the number of fast charging stations to be installed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01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6A56DDC3-5E21-A764-D86C-79E1A20C16BC}"/>
              </a:ext>
            </a:extLst>
          </p:cNvPr>
          <p:cNvSpPr/>
          <p:nvPr/>
        </p:nvSpPr>
        <p:spPr>
          <a:xfrm>
            <a:off x="1425659" y="6116201"/>
            <a:ext cx="8171621" cy="73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Rectangle : coins arrondis 164">
            <a:extLst>
              <a:ext uri="{FF2B5EF4-FFF2-40B4-BE49-F238E27FC236}">
                <a16:creationId xmlns:a16="http://schemas.microsoft.com/office/drawing/2014/main" id="{A4C5159D-9C40-B935-DB33-DE5FE7EA19C8}"/>
              </a:ext>
            </a:extLst>
          </p:cNvPr>
          <p:cNvSpPr/>
          <p:nvPr/>
        </p:nvSpPr>
        <p:spPr>
          <a:xfrm>
            <a:off x="4313767" y="1961383"/>
            <a:ext cx="2719529" cy="92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1,8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8,3 ans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7FD5B6-39AD-8645-C5FF-6087BE84D378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2373023" y="272169"/>
            <a:ext cx="9324748" cy="361950"/>
          </a:xfrm>
        </p:spPr>
        <p:txBody>
          <a:bodyPr/>
          <a:lstStyle/>
          <a:p>
            <a:r>
              <a:rPr lang="en-US" sz="2000" dirty="0"/>
              <a:t>Analyze in detail the impacts of the LEZ by sector of activity</a:t>
            </a:r>
          </a:p>
          <a:p>
            <a:r>
              <a:rPr lang="en-US" sz="1600" dirty="0"/>
              <a:t>Example : companies and craftsmen of the building industry in Strasbourg</a:t>
            </a:r>
            <a:endParaRPr lang="fr-FR" sz="1600" dirty="0"/>
          </a:p>
        </p:txBody>
      </p:sp>
      <p:pic>
        <p:nvPicPr>
          <p:cNvPr id="28" name="Image 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C6DA676E-4C57-A78E-65D6-6102D2153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3" y="6511173"/>
            <a:ext cx="1056164" cy="296805"/>
          </a:xfrm>
          <a:prstGeom prst="rect">
            <a:avLst/>
          </a:prstGeom>
        </p:spPr>
      </p:pic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AE5A60AB-042A-4179-3E44-730B58F8C17A}"/>
              </a:ext>
            </a:extLst>
          </p:cNvPr>
          <p:cNvSpPr/>
          <p:nvPr/>
        </p:nvSpPr>
        <p:spPr>
          <a:xfrm>
            <a:off x="-1" y="1970257"/>
            <a:ext cx="1215895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Petites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(1-5 v)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15E885B-3495-1BE4-6F50-B3F2AA37375C}"/>
              </a:ext>
            </a:extLst>
          </p:cNvPr>
          <p:cNvSpPr txBox="1"/>
          <p:nvPr/>
        </p:nvSpPr>
        <p:spPr>
          <a:xfrm>
            <a:off x="-48039" y="1474105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Taille des flottes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6EF4568-FA09-C6BE-90FE-54CD9E7525A2}"/>
              </a:ext>
            </a:extLst>
          </p:cNvPr>
          <p:cNvSpPr txBox="1"/>
          <p:nvPr/>
        </p:nvSpPr>
        <p:spPr>
          <a:xfrm>
            <a:off x="61566" y="970478"/>
            <a:ext cx="12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Secteur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d’activité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F1D83EA6-8671-24AE-02F9-0847582C325E}"/>
              </a:ext>
            </a:extLst>
          </p:cNvPr>
          <p:cNvSpPr/>
          <p:nvPr/>
        </p:nvSpPr>
        <p:spPr>
          <a:xfrm>
            <a:off x="0" y="2999987"/>
            <a:ext cx="1218127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Moyennes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(6-20 v)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4CD5711B-EA2E-AE70-5E10-730870D9F575}"/>
              </a:ext>
            </a:extLst>
          </p:cNvPr>
          <p:cNvSpPr/>
          <p:nvPr/>
        </p:nvSpPr>
        <p:spPr>
          <a:xfrm>
            <a:off x="6616" y="4035603"/>
            <a:ext cx="1212573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(21-100 v)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D0AF1C63-0996-3074-C99D-421D280BE367}"/>
              </a:ext>
            </a:extLst>
          </p:cNvPr>
          <p:cNvSpPr/>
          <p:nvPr/>
        </p:nvSpPr>
        <p:spPr>
          <a:xfrm>
            <a:off x="6617" y="5065333"/>
            <a:ext cx="1212572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Très grosses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(&gt; 100 v)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7C56F80A-8D1F-607D-4FC3-D234E39CD9F8}"/>
              </a:ext>
            </a:extLst>
          </p:cNvPr>
          <p:cNvSpPr/>
          <p:nvPr/>
        </p:nvSpPr>
        <p:spPr>
          <a:xfrm>
            <a:off x="1333778" y="1981918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D5B103DA-2E84-74A5-2AA1-2C29D8FB64BC}"/>
              </a:ext>
            </a:extLst>
          </p:cNvPr>
          <p:cNvSpPr/>
          <p:nvPr/>
        </p:nvSpPr>
        <p:spPr>
          <a:xfrm>
            <a:off x="1333778" y="970478"/>
            <a:ext cx="1369152" cy="926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BTP </a:t>
            </a:r>
            <a:r>
              <a:rPr lang="fr-FR" sz="1100" dirty="0">
                <a:solidFill>
                  <a:srgbClr val="FFFFFF"/>
                </a:solidFill>
              </a:rPr>
              <a:t>(entreprises et artisans)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A624367-6304-7E6A-E1BB-739ED540C34E}"/>
              </a:ext>
            </a:extLst>
          </p:cNvPr>
          <p:cNvSpPr txBox="1"/>
          <p:nvPr/>
        </p:nvSpPr>
        <p:spPr>
          <a:xfrm>
            <a:off x="1560717" y="1422286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6 492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1 804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2" name="Graphique 51" descr="Livraison contour">
            <a:extLst>
              <a:ext uri="{FF2B5EF4-FFF2-40B4-BE49-F238E27FC236}">
                <a16:creationId xmlns:a16="http://schemas.microsoft.com/office/drawing/2014/main" id="{4FCF6F5D-7F4F-291B-01D6-8249B0CEB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6053" y="1427239"/>
            <a:ext cx="222849" cy="199099"/>
          </a:xfrm>
          <a:prstGeom prst="rect">
            <a:avLst/>
          </a:prstGeom>
        </p:spPr>
      </p:pic>
      <p:pic>
        <p:nvPicPr>
          <p:cNvPr id="53" name="Graphique 52" descr="Bâtiment contour">
            <a:extLst>
              <a:ext uri="{FF2B5EF4-FFF2-40B4-BE49-F238E27FC236}">
                <a16:creationId xmlns:a16="http://schemas.microsoft.com/office/drawing/2014/main" id="{C56C8DDB-06C9-FEFA-098C-F01B56A53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6871" y="1610550"/>
            <a:ext cx="199099" cy="199099"/>
          </a:xfrm>
          <a:prstGeom prst="rect">
            <a:avLst/>
          </a:prstGeom>
        </p:spPr>
      </p:pic>
      <p:pic>
        <p:nvPicPr>
          <p:cNvPr id="54" name="Graphique 53" descr="Livraison contour">
            <a:extLst>
              <a:ext uri="{FF2B5EF4-FFF2-40B4-BE49-F238E27FC236}">
                <a16:creationId xmlns:a16="http://schemas.microsoft.com/office/drawing/2014/main" id="{4EB3079C-D842-5091-016C-007EE8C41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2466952"/>
            <a:ext cx="222849" cy="199099"/>
          </a:xfrm>
          <a:prstGeom prst="rect">
            <a:avLst/>
          </a:prstGeom>
        </p:spPr>
      </p:pic>
      <p:pic>
        <p:nvPicPr>
          <p:cNvPr id="55" name="Graphique 54" descr="Bâtiment contour">
            <a:extLst>
              <a:ext uri="{FF2B5EF4-FFF2-40B4-BE49-F238E27FC236}">
                <a16:creationId xmlns:a16="http://schemas.microsoft.com/office/drawing/2014/main" id="{C55EC7C6-ED65-B335-6641-E739623D4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2650263"/>
            <a:ext cx="199099" cy="199099"/>
          </a:xfrm>
          <a:prstGeom prst="rect">
            <a:avLst/>
          </a:prstGeom>
        </p:spPr>
      </p:pic>
      <p:pic>
        <p:nvPicPr>
          <p:cNvPr id="56" name="Graphique 55" descr="Livraison contour">
            <a:extLst>
              <a:ext uri="{FF2B5EF4-FFF2-40B4-BE49-F238E27FC236}">
                <a16:creationId xmlns:a16="http://schemas.microsoft.com/office/drawing/2014/main" id="{47E84B03-7B47-F863-26C2-565701931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3500453"/>
            <a:ext cx="222849" cy="199099"/>
          </a:xfrm>
          <a:prstGeom prst="rect">
            <a:avLst/>
          </a:prstGeom>
        </p:spPr>
      </p:pic>
      <p:pic>
        <p:nvPicPr>
          <p:cNvPr id="57" name="Graphique 56" descr="Bâtiment contour">
            <a:extLst>
              <a:ext uri="{FF2B5EF4-FFF2-40B4-BE49-F238E27FC236}">
                <a16:creationId xmlns:a16="http://schemas.microsoft.com/office/drawing/2014/main" id="{CD8387B9-FFAB-7019-F2B7-36EA5BD038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3683764"/>
            <a:ext cx="199099" cy="199099"/>
          </a:xfrm>
          <a:prstGeom prst="rect">
            <a:avLst/>
          </a:prstGeom>
        </p:spPr>
      </p:pic>
      <p:pic>
        <p:nvPicPr>
          <p:cNvPr id="58" name="Graphique 57" descr="Livraison contour">
            <a:extLst>
              <a:ext uri="{FF2B5EF4-FFF2-40B4-BE49-F238E27FC236}">
                <a16:creationId xmlns:a16="http://schemas.microsoft.com/office/drawing/2014/main" id="{37E6A752-F435-9D46-0FCE-028110B70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4536069"/>
            <a:ext cx="222849" cy="199099"/>
          </a:xfrm>
          <a:prstGeom prst="rect">
            <a:avLst/>
          </a:prstGeom>
        </p:spPr>
      </p:pic>
      <p:pic>
        <p:nvPicPr>
          <p:cNvPr id="59" name="Graphique 58" descr="Bâtiment contour">
            <a:extLst>
              <a:ext uri="{FF2B5EF4-FFF2-40B4-BE49-F238E27FC236}">
                <a16:creationId xmlns:a16="http://schemas.microsoft.com/office/drawing/2014/main" id="{191A93B8-4B89-2AC8-FBAD-8E25EFE29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4719380"/>
            <a:ext cx="199099" cy="199099"/>
          </a:xfrm>
          <a:prstGeom prst="rect">
            <a:avLst/>
          </a:prstGeom>
        </p:spPr>
      </p:pic>
      <p:pic>
        <p:nvPicPr>
          <p:cNvPr id="60" name="Graphique 59" descr="Livraison contour">
            <a:extLst>
              <a:ext uri="{FF2B5EF4-FFF2-40B4-BE49-F238E27FC236}">
                <a16:creationId xmlns:a16="http://schemas.microsoft.com/office/drawing/2014/main" id="{7286BE60-BC6F-BF61-61A6-5429213CB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370" y="5537094"/>
            <a:ext cx="222849" cy="199099"/>
          </a:xfrm>
          <a:prstGeom prst="rect">
            <a:avLst/>
          </a:prstGeom>
        </p:spPr>
      </p:pic>
      <p:pic>
        <p:nvPicPr>
          <p:cNvPr id="61" name="Graphique 60" descr="Bâtiment contour">
            <a:extLst>
              <a:ext uri="{FF2B5EF4-FFF2-40B4-BE49-F238E27FC236}">
                <a16:creationId xmlns:a16="http://schemas.microsoft.com/office/drawing/2014/main" id="{F7CCF9D2-6C19-3BC6-565C-5D35EFBF1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188" y="5720405"/>
            <a:ext cx="199099" cy="199099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5BACDC1D-BFA1-EDC4-EB6B-0BDED955858B}"/>
              </a:ext>
            </a:extLst>
          </p:cNvPr>
          <p:cNvSpPr txBox="1"/>
          <p:nvPr/>
        </p:nvSpPr>
        <p:spPr>
          <a:xfrm>
            <a:off x="1295319" y="1976962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2 759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1 524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3" name="Graphique 62" descr="Livraison contour">
            <a:extLst>
              <a:ext uri="{FF2B5EF4-FFF2-40B4-BE49-F238E27FC236}">
                <a16:creationId xmlns:a16="http://schemas.microsoft.com/office/drawing/2014/main" id="{C992DB4F-03B7-6428-2A0C-5BD06CAE1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0655" y="1981915"/>
            <a:ext cx="222849" cy="199099"/>
          </a:xfrm>
          <a:prstGeom prst="rect">
            <a:avLst/>
          </a:prstGeom>
        </p:spPr>
      </p:pic>
      <p:pic>
        <p:nvPicPr>
          <p:cNvPr id="64" name="Graphique 63" descr="Bâtiment contour">
            <a:extLst>
              <a:ext uri="{FF2B5EF4-FFF2-40B4-BE49-F238E27FC236}">
                <a16:creationId xmlns:a16="http://schemas.microsoft.com/office/drawing/2014/main" id="{01661EDF-E893-176A-29CE-94E82A4992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1473" y="2165226"/>
            <a:ext cx="199099" cy="199099"/>
          </a:xfrm>
          <a:prstGeom prst="rect">
            <a:avLst/>
          </a:prstGeom>
        </p:spPr>
      </p:pic>
      <p:grpSp>
        <p:nvGrpSpPr>
          <p:cNvPr id="65" name="Groupe 64">
            <a:extLst>
              <a:ext uri="{FF2B5EF4-FFF2-40B4-BE49-F238E27FC236}">
                <a16:creationId xmlns:a16="http://schemas.microsoft.com/office/drawing/2014/main" id="{0CA4E96C-0767-2D30-2B7B-9145D6376A48}"/>
              </a:ext>
            </a:extLst>
          </p:cNvPr>
          <p:cNvGrpSpPr/>
          <p:nvPr/>
        </p:nvGrpSpPr>
        <p:grpSpPr>
          <a:xfrm>
            <a:off x="1972492" y="2025719"/>
            <a:ext cx="833133" cy="810565"/>
            <a:chOff x="2352895" y="2376342"/>
            <a:chExt cx="833133" cy="810565"/>
          </a:xfrm>
        </p:grpSpPr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05E1F8A2-6B95-3CD3-5F0E-1A052080FD5E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CA63D990-4BC9-15D0-8842-05D996BD57F5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EF6AEFFC-024E-8CE8-D388-C29E7682A11A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8F07EEF-00BD-3D09-34FC-0B63726CBE4F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438A6AF-0D58-02E3-DEDF-F1E48078C95A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02ED72B-EE22-4755-0E09-6EFC984E5620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BB138CC-98EA-F852-3690-C3110F6A2A54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E95755B-30D9-97BC-8DBD-816ED907CE52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C95EBFA-08BE-C3EB-1AD7-6D20D480BBDE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98734B0-B772-5C7E-BD7A-67F988867520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47A5A0A3-CCDD-41E5-08E4-EF866633AAE3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>
              <a:extLst>
                <a:ext uri="{FF2B5EF4-FFF2-40B4-BE49-F238E27FC236}">
                  <a16:creationId xmlns:a16="http://schemas.microsoft.com/office/drawing/2014/main" id="{17AFF8D4-E897-2B3A-CA6C-0D7BB7869112}"/>
                </a:ext>
              </a:extLst>
            </p:cNvPr>
            <p:cNvCxnSpPr>
              <a:cxnSpLocks/>
              <a:stCxn id="71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ACAE480-699B-0E98-B8A7-1C9CF9199840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70" name="Graphique 69" descr="Batterie en charge avec un remplissage uni">
              <a:extLst>
                <a:ext uri="{FF2B5EF4-FFF2-40B4-BE49-F238E27FC236}">
                  <a16:creationId xmlns:a16="http://schemas.microsoft.com/office/drawing/2014/main" id="{2A82C48A-AE49-66FE-8A74-48A6310ED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27ACAB49-BD70-7AF9-895B-CF6C3433889C}"/>
              </a:ext>
            </a:extLst>
          </p:cNvPr>
          <p:cNvSpPr/>
          <p:nvPr/>
        </p:nvSpPr>
        <p:spPr>
          <a:xfrm>
            <a:off x="1320088" y="3015961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B9F0BD29-0FB1-3E71-2BD3-D56A2502741C}"/>
              </a:ext>
            </a:extLst>
          </p:cNvPr>
          <p:cNvSpPr txBox="1"/>
          <p:nvPr/>
        </p:nvSpPr>
        <p:spPr>
          <a:xfrm>
            <a:off x="1281629" y="3011005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1 924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217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2" name="Graphique 81" descr="Livraison contour">
            <a:extLst>
              <a:ext uri="{FF2B5EF4-FFF2-40B4-BE49-F238E27FC236}">
                <a16:creationId xmlns:a16="http://schemas.microsoft.com/office/drawing/2014/main" id="{D8B55B70-2773-AE40-31F4-DBA8E42A1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6965" y="3015958"/>
            <a:ext cx="222849" cy="199099"/>
          </a:xfrm>
          <a:prstGeom prst="rect">
            <a:avLst/>
          </a:prstGeom>
        </p:spPr>
      </p:pic>
      <p:pic>
        <p:nvPicPr>
          <p:cNvPr id="83" name="Graphique 82" descr="Bâtiment contour">
            <a:extLst>
              <a:ext uri="{FF2B5EF4-FFF2-40B4-BE49-F238E27FC236}">
                <a16:creationId xmlns:a16="http://schemas.microsoft.com/office/drawing/2014/main" id="{764BB059-2E61-9B7B-25FB-0D245CD65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7783" y="3199269"/>
            <a:ext cx="199099" cy="199099"/>
          </a:xfrm>
          <a:prstGeom prst="rect">
            <a:avLst/>
          </a:prstGeom>
        </p:spPr>
      </p:pic>
      <p:grpSp>
        <p:nvGrpSpPr>
          <p:cNvPr id="84" name="Groupe 83">
            <a:extLst>
              <a:ext uri="{FF2B5EF4-FFF2-40B4-BE49-F238E27FC236}">
                <a16:creationId xmlns:a16="http://schemas.microsoft.com/office/drawing/2014/main" id="{82DB2196-8CCC-524A-D359-B75828B229E4}"/>
              </a:ext>
            </a:extLst>
          </p:cNvPr>
          <p:cNvGrpSpPr/>
          <p:nvPr/>
        </p:nvGrpSpPr>
        <p:grpSpPr>
          <a:xfrm>
            <a:off x="1958802" y="3059762"/>
            <a:ext cx="833133" cy="810565"/>
            <a:chOff x="2352895" y="2376342"/>
            <a:chExt cx="833133" cy="810565"/>
          </a:xfrm>
        </p:grpSpPr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CCC72485-8E69-0503-2AD0-93F4A33FE8A0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A1BBDF0-0493-4693-8E45-D52D18FB0919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D2D4099-30A6-39F6-C819-0716FA576230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F5126DE-CE42-66FD-2797-C007295E2B59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2920839-54B3-DFBE-D6EF-C464B1B0EF92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4D8A2D38-63A7-97EA-551F-E30BB202883C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1CE94BFA-A220-4C3E-0512-DC6B7348817C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A51878E-C254-A57A-E7F2-C0DB50665819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20D0C74-2630-9EA5-2928-56328BDF8476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004DB1-46C7-F653-8EE8-7337445C4F12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AD5E8D5D-1625-0DF9-0302-E5CAC44C4B8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E15C291E-62A8-A251-C7D9-C2394E941AC3}"/>
                </a:ext>
              </a:extLst>
            </p:cNvPr>
            <p:cNvCxnSpPr>
              <a:cxnSpLocks/>
              <a:stCxn id="90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CF4A0B6E-731E-39BD-4D42-E999EB029BDF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89" name="Graphique 88" descr="Batterie en charge avec un remplissage uni">
              <a:extLst>
                <a:ext uri="{FF2B5EF4-FFF2-40B4-BE49-F238E27FC236}">
                  <a16:creationId xmlns:a16="http://schemas.microsoft.com/office/drawing/2014/main" id="{45B3C4A6-4022-71F1-6CEF-3F93A61CD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99" name="Rectangle : coins arrondis 98">
            <a:extLst>
              <a:ext uri="{FF2B5EF4-FFF2-40B4-BE49-F238E27FC236}">
                <a16:creationId xmlns:a16="http://schemas.microsoft.com/office/drawing/2014/main" id="{F77EEF4A-4A46-3682-5DA3-23B8A749F2B6}"/>
              </a:ext>
            </a:extLst>
          </p:cNvPr>
          <p:cNvSpPr/>
          <p:nvPr/>
        </p:nvSpPr>
        <p:spPr>
          <a:xfrm>
            <a:off x="1333778" y="4048354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ED91DE51-81EF-E092-644D-AF79EF89FBD3}"/>
              </a:ext>
            </a:extLst>
          </p:cNvPr>
          <p:cNvSpPr txBox="1"/>
          <p:nvPr/>
        </p:nvSpPr>
        <p:spPr>
          <a:xfrm>
            <a:off x="1297873" y="4043398"/>
            <a:ext cx="5178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1 168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44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Graphique 100" descr="Livraison contour">
            <a:extLst>
              <a:ext uri="{FF2B5EF4-FFF2-40B4-BE49-F238E27FC236}">
                <a16:creationId xmlns:a16="http://schemas.microsoft.com/office/drawing/2014/main" id="{8F277B6E-52F9-4518-EF41-AF3458FE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0655" y="4048351"/>
            <a:ext cx="222849" cy="199099"/>
          </a:xfrm>
          <a:prstGeom prst="rect">
            <a:avLst/>
          </a:prstGeom>
        </p:spPr>
      </p:pic>
      <p:pic>
        <p:nvPicPr>
          <p:cNvPr id="102" name="Graphique 101" descr="Bâtiment contour">
            <a:extLst>
              <a:ext uri="{FF2B5EF4-FFF2-40B4-BE49-F238E27FC236}">
                <a16:creationId xmlns:a16="http://schemas.microsoft.com/office/drawing/2014/main" id="{F535CEE0-A828-A6AE-EA23-37E3CA2E0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1473" y="4231662"/>
            <a:ext cx="199099" cy="199099"/>
          </a:xfrm>
          <a:prstGeom prst="rect">
            <a:avLst/>
          </a:prstGeom>
        </p:spPr>
      </p:pic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5AB87FB2-4323-E269-CE6E-2F94A58D469F}"/>
              </a:ext>
            </a:extLst>
          </p:cNvPr>
          <p:cNvGrpSpPr/>
          <p:nvPr/>
        </p:nvGrpSpPr>
        <p:grpSpPr>
          <a:xfrm>
            <a:off x="1972492" y="4092155"/>
            <a:ext cx="833133" cy="810565"/>
            <a:chOff x="2352895" y="2376342"/>
            <a:chExt cx="833133" cy="810565"/>
          </a:xfrm>
        </p:grpSpPr>
        <p:grpSp>
          <p:nvGrpSpPr>
            <p:cNvPr id="104" name="Groupe 103">
              <a:extLst>
                <a:ext uri="{FF2B5EF4-FFF2-40B4-BE49-F238E27FC236}">
                  <a16:creationId xmlns:a16="http://schemas.microsoft.com/office/drawing/2014/main" id="{810C8930-8874-4CE8-C95C-5E9CEEFE6CC7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691ED16-D5EB-3565-8108-A98035CFC108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45A95C1-F5B0-94CC-ABAE-26E677890E7D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77F5A44-A133-A72B-B0C8-9F1735D8C856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B7B4CE2-9E9C-028D-78CD-20655572A57F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67E9108-CC20-E53A-42C7-3816B837ACF1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C9E98C89-EA12-BF15-63B0-EFED155D84B2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645AD89-F2FC-0912-8E5A-42AA17D5109F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01D977B6-B59B-5BA8-70E4-6C31824137A5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5C7B2CC-96FD-8C57-4D85-4DAE7FA9A1F8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05" name="Connecteur droit avec flèche 104">
              <a:extLst>
                <a:ext uri="{FF2B5EF4-FFF2-40B4-BE49-F238E27FC236}">
                  <a16:creationId xmlns:a16="http://schemas.microsoft.com/office/drawing/2014/main" id="{0E275DDD-FAE5-C085-BF9C-5FB1EF7A9C5E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A47C4BFA-713E-22B1-26AF-30BFD213A588}"/>
                </a:ext>
              </a:extLst>
            </p:cNvPr>
            <p:cNvCxnSpPr>
              <a:cxnSpLocks/>
              <a:stCxn id="109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C1ED605C-49CD-3722-06C0-AE3E003B52A0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08" name="Graphique 107" descr="Batterie en charge avec un remplissage uni">
              <a:extLst>
                <a:ext uri="{FF2B5EF4-FFF2-40B4-BE49-F238E27FC236}">
                  <a16:creationId xmlns:a16="http://schemas.microsoft.com/office/drawing/2014/main" id="{11DC17D9-7F6A-EE69-EF0E-E0D8F8A5E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18" name="Rectangle : coins arrondis 117">
            <a:extLst>
              <a:ext uri="{FF2B5EF4-FFF2-40B4-BE49-F238E27FC236}">
                <a16:creationId xmlns:a16="http://schemas.microsoft.com/office/drawing/2014/main" id="{FB8ADF31-965C-DCEC-FCB2-259B4ECEC9A3}"/>
              </a:ext>
            </a:extLst>
          </p:cNvPr>
          <p:cNvSpPr/>
          <p:nvPr/>
        </p:nvSpPr>
        <p:spPr>
          <a:xfrm>
            <a:off x="1320088" y="5082397"/>
            <a:ext cx="1369152" cy="92640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04FE39B2-B49F-23FE-2AFE-DC4211A4FF36}"/>
              </a:ext>
            </a:extLst>
          </p:cNvPr>
          <p:cNvSpPr txBox="1"/>
          <p:nvPr/>
        </p:nvSpPr>
        <p:spPr>
          <a:xfrm>
            <a:off x="1371695" y="5077441"/>
            <a:ext cx="43035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Graphique 119" descr="Livraison contour">
            <a:extLst>
              <a:ext uri="{FF2B5EF4-FFF2-40B4-BE49-F238E27FC236}">
                <a16:creationId xmlns:a16="http://schemas.microsoft.com/office/drawing/2014/main" id="{53373269-1A18-FB5D-8AC7-81834F852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6965" y="5082394"/>
            <a:ext cx="222849" cy="199099"/>
          </a:xfrm>
          <a:prstGeom prst="rect">
            <a:avLst/>
          </a:prstGeom>
        </p:spPr>
      </p:pic>
      <p:pic>
        <p:nvPicPr>
          <p:cNvPr id="121" name="Graphique 120" descr="Bâtiment contour">
            <a:extLst>
              <a:ext uri="{FF2B5EF4-FFF2-40B4-BE49-F238E27FC236}">
                <a16:creationId xmlns:a16="http://schemas.microsoft.com/office/drawing/2014/main" id="{9E615BBB-50C1-8174-B9F2-CFAEEF530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37783" y="5265705"/>
            <a:ext cx="199099" cy="199099"/>
          </a:xfrm>
          <a:prstGeom prst="rect">
            <a:avLst/>
          </a:prstGeom>
        </p:spPr>
      </p:pic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35E8AE07-DF78-34C9-F61D-78632E845450}"/>
              </a:ext>
            </a:extLst>
          </p:cNvPr>
          <p:cNvGrpSpPr/>
          <p:nvPr/>
        </p:nvGrpSpPr>
        <p:grpSpPr>
          <a:xfrm>
            <a:off x="1958802" y="5126198"/>
            <a:ext cx="833133" cy="810565"/>
            <a:chOff x="2352895" y="2376342"/>
            <a:chExt cx="833133" cy="810565"/>
          </a:xfrm>
        </p:grpSpPr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01A972CE-5FA7-C21D-3FA2-4D2ED5D97642}"/>
                </a:ext>
              </a:extLst>
            </p:cNvPr>
            <p:cNvGrpSpPr/>
            <p:nvPr/>
          </p:nvGrpSpPr>
          <p:grpSpPr>
            <a:xfrm>
              <a:off x="2442376" y="2632910"/>
              <a:ext cx="432000" cy="430887"/>
              <a:chOff x="4295553" y="2236330"/>
              <a:chExt cx="2592000" cy="2592000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514B2A9-33EA-00E0-1FC3-EFE1BBB9B137}"/>
                  </a:ext>
                </a:extLst>
              </p:cNvPr>
              <p:cNvSpPr/>
              <p:nvPr/>
            </p:nvSpPr>
            <p:spPr>
              <a:xfrm>
                <a:off x="4295553" y="3964330"/>
                <a:ext cx="864000" cy="86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4FE2163-0E89-1404-7EBF-155271A500BB}"/>
                  </a:ext>
                </a:extLst>
              </p:cNvPr>
              <p:cNvSpPr/>
              <p:nvPr/>
            </p:nvSpPr>
            <p:spPr>
              <a:xfrm>
                <a:off x="5159553" y="3964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3B80736-9385-A8DE-81B6-FF1A2A167D7D}"/>
                  </a:ext>
                </a:extLst>
              </p:cNvPr>
              <p:cNvSpPr/>
              <p:nvPr/>
            </p:nvSpPr>
            <p:spPr>
              <a:xfrm>
                <a:off x="6023553" y="3964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8510FA3-BF21-03AB-7779-7A92D5C059D3}"/>
                  </a:ext>
                </a:extLst>
              </p:cNvPr>
              <p:cNvSpPr/>
              <p:nvPr/>
            </p:nvSpPr>
            <p:spPr>
              <a:xfrm>
                <a:off x="4295553" y="3100330"/>
                <a:ext cx="864000" cy="864000"/>
              </a:xfrm>
              <a:prstGeom prst="rect">
                <a:avLst/>
              </a:prstGeom>
              <a:solidFill>
                <a:srgbClr val="FF640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0BED37D-606F-D106-DB9F-B08E7240C2E0}"/>
                  </a:ext>
                </a:extLst>
              </p:cNvPr>
              <p:cNvSpPr/>
              <p:nvPr/>
            </p:nvSpPr>
            <p:spPr>
              <a:xfrm>
                <a:off x="5159553" y="3100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7E6ED89B-77A5-6A47-9D4E-4C5E556ABD03}"/>
                  </a:ext>
                </a:extLst>
              </p:cNvPr>
              <p:cNvSpPr/>
              <p:nvPr/>
            </p:nvSpPr>
            <p:spPr>
              <a:xfrm>
                <a:off x="6023553" y="3100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B6DE8B92-C558-3A9C-AF07-5D1B97896935}"/>
                  </a:ext>
                </a:extLst>
              </p:cNvPr>
              <p:cNvSpPr/>
              <p:nvPr/>
            </p:nvSpPr>
            <p:spPr>
              <a:xfrm>
                <a:off x="4295553" y="2236330"/>
                <a:ext cx="864000" cy="8640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7D441CB7-D7DF-4515-3556-6E55234D4D59}"/>
                  </a:ext>
                </a:extLst>
              </p:cNvPr>
              <p:cNvSpPr/>
              <p:nvPr/>
            </p:nvSpPr>
            <p:spPr>
              <a:xfrm>
                <a:off x="5159553" y="2236330"/>
                <a:ext cx="864000" cy="864000"/>
              </a:xfrm>
              <a:prstGeom prst="rect">
                <a:avLst/>
              </a:prstGeom>
              <a:solidFill>
                <a:srgbClr val="D4C44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72833D5-9CB9-8A23-48DD-A9241FDCF4B3}"/>
                  </a:ext>
                </a:extLst>
              </p:cNvPr>
              <p:cNvSpPr/>
              <p:nvPr/>
            </p:nvSpPr>
            <p:spPr>
              <a:xfrm>
                <a:off x="6023553" y="2236330"/>
                <a:ext cx="864000" cy="8640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24" name="Connecteur droit avec flèche 123">
              <a:extLst>
                <a:ext uri="{FF2B5EF4-FFF2-40B4-BE49-F238E27FC236}">
                  <a16:creationId xmlns:a16="http://schemas.microsoft.com/office/drawing/2014/main" id="{91D9DFD7-1DDD-E2ED-3500-5F78E209AE60}"/>
                </a:ext>
              </a:extLst>
            </p:cNvPr>
            <p:cNvCxnSpPr>
              <a:cxnSpLocks/>
            </p:cNvCxnSpPr>
            <p:nvPr/>
          </p:nvCxnSpPr>
          <p:spPr>
            <a:xfrm>
              <a:off x="2436076" y="3063797"/>
              <a:ext cx="540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avec flèche 124">
              <a:extLst>
                <a:ext uri="{FF2B5EF4-FFF2-40B4-BE49-F238E27FC236}">
                  <a16:creationId xmlns:a16="http://schemas.microsoft.com/office/drawing/2014/main" id="{E24AD5A9-3308-DC25-C6F9-FFFEB608060C}"/>
                </a:ext>
              </a:extLst>
            </p:cNvPr>
            <p:cNvCxnSpPr>
              <a:cxnSpLocks/>
              <a:stCxn id="128" idx="1"/>
            </p:cNvCxnSpPr>
            <p:nvPr/>
          </p:nvCxnSpPr>
          <p:spPr>
            <a:xfrm flipV="1">
              <a:off x="2442376" y="2537637"/>
              <a:ext cx="0" cy="54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03085291-A8A0-19CB-1F80-1DEC87049342}"/>
                </a:ext>
              </a:extLst>
            </p:cNvPr>
            <p:cNvSpPr txBox="1"/>
            <p:nvPr/>
          </p:nvSpPr>
          <p:spPr>
            <a:xfrm>
              <a:off x="2898028" y="2940686"/>
              <a:ext cx="288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€</a:t>
              </a:r>
            </a:p>
          </p:txBody>
        </p:sp>
        <p:pic>
          <p:nvPicPr>
            <p:cNvPr id="127" name="Graphique 126" descr="Batterie en charge avec un remplissage uni">
              <a:extLst>
                <a:ext uri="{FF2B5EF4-FFF2-40B4-BE49-F238E27FC236}">
                  <a16:creationId xmlns:a16="http://schemas.microsoft.com/office/drawing/2014/main" id="{F8D99B23-27DD-0557-FEDD-AAD1D6D66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352895" y="2376342"/>
              <a:ext cx="178962" cy="178962"/>
            </a:xfrm>
            <a:prstGeom prst="rect">
              <a:avLst/>
            </a:prstGeom>
          </p:spPr>
        </p:pic>
      </p:grpSp>
      <p:sp>
        <p:nvSpPr>
          <p:cNvPr id="137" name="Ellipse 136">
            <a:extLst>
              <a:ext uri="{FF2B5EF4-FFF2-40B4-BE49-F238E27FC236}">
                <a16:creationId xmlns:a16="http://schemas.microsoft.com/office/drawing/2014/main" id="{A25801EF-DB7F-1D10-F697-87EED0657660}"/>
              </a:ext>
            </a:extLst>
          </p:cNvPr>
          <p:cNvSpPr/>
          <p:nvPr/>
        </p:nvSpPr>
        <p:spPr>
          <a:xfrm>
            <a:off x="2043488" y="2409402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0EF39645-9796-6948-DA2B-7FE440F2221D}"/>
              </a:ext>
            </a:extLst>
          </p:cNvPr>
          <p:cNvSpPr/>
          <p:nvPr/>
        </p:nvSpPr>
        <p:spPr>
          <a:xfrm>
            <a:off x="2038526" y="3599466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8ED1D4EB-DB2D-E4F3-C590-FE24DC5DA9D5}"/>
              </a:ext>
            </a:extLst>
          </p:cNvPr>
          <p:cNvSpPr/>
          <p:nvPr/>
        </p:nvSpPr>
        <p:spPr>
          <a:xfrm>
            <a:off x="2189063" y="4635980"/>
            <a:ext cx="167005" cy="176977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438191B7-C75F-0114-AC61-42B789BE414E}"/>
              </a:ext>
            </a:extLst>
          </p:cNvPr>
          <p:cNvSpPr/>
          <p:nvPr/>
        </p:nvSpPr>
        <p:spPr>
          <a:xfrm>
            <a:off x="2045445" y="5651615"/>
            <a:ext cx="180000" cy="18000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77E6F3C1-E89A-1989-03E0-11683EE78FDA}"/>
              </a:ext>
            </a:extLst>
          </p:cNvPr>
          <p:cNvSpPr txBox="1"/>
          <p:nvPr/>
        </p:nvSpPr>
        <p:spPr>
          <a:xfrm>
            <a:off x="207758" y="2450607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8 246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5 196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9027E7AD-DAB9-B874-9AF7-67507B2821CD}"/>
              </a:ext>
            </a:extLst>
          </p:cNvPr>
          <p:cNvSpPr txBox="1"/>
          <p:nvPr/>
        </p:nvSpPr>
        <p:spPr>
          <a:xfrm>
            <a:off x="207758" y="3484108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6 118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845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E77574B3-8A81-1649-72E0-52BD6558DC0C}"/>
              </a:ext>
            </a:extLst>
          </p:cNvPr>
          <p:cNvSpPr txBox="1"/>
          <p:nvPr/>
        </p:nvSpPr>
        <p:spPr>
          <a:xfrm>
            <a:off x="207758" y="4519724"/>
            <a:ext cx="5204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4 712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95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89A1D9DE-EB6F-8416-3424-58E59170BEE1}"/>
              </a:ext>
            </a:extLst>
          </p:cNvPr>
          <p:cNvSpPr txBox="1"/>
          <p:nvPr/>
        </p:nvSpPr>
        <p:spPr>
          <a:xfrm>
            <a:off x="207758" y="5520749"/>
            <a:ext cx="5204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5 722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C595D38E-CCF2-19DE-4742-F6E9F733F352}"/>
              </a:ext>
            </a:extLst>
          </p:cNvPr>
          <p:cNvSpPr/>
          <p:nvPr/>
        </p:nvSpPr>
        <p:spPr>
          <a:xfrm>
            <a:off x="1322359" y="2312879"/>
            <a:ext cx="576000" cy="57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0B0ABAA1-3A99-1220-96BE-511839E7C6B0}"/>
              </a:ext>
            </a:extLst>
          </p:cNvPr>
          <p:cNvSpPr txBox="1"/>
          <p:nvPr/>
        </p:nvSpPr>
        <p:spPr>
          <a:xfrm>
            <a:off x="1412843" y="2465932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9%</a:t>
            </a: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39969CB6-B25A-3CC4-8D6A-B0B3E945C275}"/>
              </a:ext>
            </a:extLst>
          </p:cNvPr>
          <p:cNvSpPr/>
          <p:nvPr/>
        </p:nvSpPr>
        <p:spPr>
          <a:xfrm>
            <a:off x="1366542" y="3402714"/>
            <a:ext cx="504000" cy="504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79AC0358-2BA0-5CA9-1790-691C62218DD0}"/>
              </a:ext>
            </a:extLst>
          </p:cNvPr>
          <p:cNvSpPr/>
          <p:nvPr/>
        </p:nvSpPr>
        <p:spPr>
          <a:xfrm>
            <a:off x="1362717" y="4534140"/>
            <a:ext cx="396000" cy="39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2847C3A6-FE2D-4F86-540F-881CB7409A72}"/>
              </a:ext>
            </a:extLst>
          </p:cNvPr>
          <p:cNvSpPr>
            <a:spLocks/>
          </p:cNvSpPr>
          <p:nvPr/>
        </p:nvSpPr>
        <p:spPr>
          <a:xfrm>
            <a:off x="1355749" y="5643165"/>
            <a:ext cx="288000" cy="288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F9317594-10F6-0311-4B7A-17FD717C288B}"/>
              </a:ext>
            </a:extLst>
          </p:cNvPr>
          <p:cNvSpPr txBox="1"/>
          <p:nvPr/>
        </p:nvSpPr>
        <p:spPr>
          <a:xfrm>
            <a:off x="1417916" y="3500234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7%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BCEEC440-FAD8-E769-68E2-78D5AA660DEB}"/>
              </a:ext>
            </a:extLst>
          </p:cNvPr>
          <p:cNvSpPr txBox="1"/>
          <p:nvPr/>
        </p:nvSpPr>
        <p:spPr>
          <a:xfrm>
            <a:off x="1350819" y="458431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07D28747-8A3D-AD0F-4903-22647E25C755}"/>
              </a:ext>
            </a:extLst>
          </p:cNvPr>
          <p:cNvSpPr txBox="1"/>
          <p:nvPr/>
        </p:nvSpPr>
        <p:spPr>
          <a:xfrm>
            <a:off x="1594726" y="6543828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2%</a:t>
            </a:r>
          </a:p>
        </p:txBody>
      </p:sp>
      <p:sp>
        <p:nvSpPr>
          <p:cNvPr id="156" name="Rectangle : coins arrondis 155">
            <a:extLst>
              <a:ext uri="{FF2B5EF4-FFF2-40B4-BE49-F238E27FC236}">
                <a16:creationId xmlns:a16="http://schemas.microsoft.com/office/drawing/2014/main" id="{64329B1A-ECAD-8BA0-49C4-881F13D5E3B4}"/>
              </a:ext>
            </a:extLst>
          </p:cNvPr>
          <p:cNvSpPr/>
          <p:nvPr/>
        </p:nvSpPr>
        <p:spPr>
          <a:xfrm>
            <a:off x="2811078" y="1971664"/>
            <a:ext cx="1389349" cy="934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13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217 k€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15 k€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3</a:t>
            </a:r>
          </a:p>
        </p:txBody>
      </p:sp>
      <p:sp>
        <p:nvSpPr>
          <p:cNvPr id="158" name="Rectangle : coins arrondis 157">
            <a:extLst>
              <a:ext uri="{FF2B5EF4-FFF2-40B4-BE49-F238E27FC236}">
                <a16:creationId xmlns:a16="http://schemas.microsoft.com/office/drawing/2014/main" id="{4DA75662-E0FF-94D4-CD9D-985B1528D2D2}"/>
              </a:ext>
            </a:extLst>
          </p:cNvPr>
          <p:cNvSpPr/>
          <p:nvPr/>
        </p:nvSpPr>
        <p:spPr>
          <a:xfrm>
            <a:off x="7112431" y="970568"/>
            <a:ext cx="1342943" cy="9146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usages</a:t>
            </a:r>
          </a:p>
        </p:txBody>
      </p:sp>
      <p:sp>
        <p:nvSpPr>
          <p:cNvPr id="159" name="Rectangle : coins arrondis 158">
            <a:extLst>
              <a:ext uri="{FF2B5EF4-FFF2-40B4-BE49-F238E27FC236}">
                <a16:creationId xmlns:a16="http://schemas.microsoft.com/office/drawing/2014/main" id="{AD86D5DD-4830-D121-549F-94F9D2AAD067}"/>
              </a:ext>
            </a:extLst>
          </p:cNvPr>
          <p:cNvSpPr/>
          <p:nvPr/>
        </p:nvSpPr>
        <p:spPr>
          <a:xfrm>
            <a:off x="8536389" y="967648"/>
            <a:ext cx="1700064" cy="947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L’accompagnement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 l’Eurométropole</a:t>
            </a:r>
          </a:p>
        </p:txBody>
      </p:sp>
      <p:sp>
        <p:nvSpPr>
          <p:cNvPr id="160" name="Rectangle : coins arrondis 159">
            <a:extLst>
              <a:ext uri="{FF2B5EF4-FFF2-40B4-BE49-F238E27FC236}">
                <a16:creationId xmlns:a16="http://schemas.microsoft.com/office/drawing/2014/main" id="{C39B267F-2AA1-9381-B389-2D4E6F0A1B89}"/>
              </a:ext>
            </a:extLst>
          </p:cNvPr>
          <p:cNvSpPr/>
          <p:nvPr/>
        </p:nvSpPr>
        <p:spPr>
          <a:xfrm>
            <a:off x="2809412" y="968762"/>
            <a:ext cx="1390960" cy="9263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L’entreprise</a:t>
            </a:r>
          </a:p>
        </p:txBody>
      </p:sp>
      <p:sp>
        <p:nvSpPr>
          <p:cNvPr id="162" name="Rectangle : coins arrondis 161">
            <a:extLst>
              <a:ext uri="{FF2B5EF4-FFF2-40B4-BE49-F238E27FC236}">
                <a16:creationId xmlns:a16="http://schemas.microsoft.com/office/drawing/2014/main" id="{17B2F62C-CD35-8C17-1392-056CF810AA85}"/>
              </a:ext>
            </a:extLst>
          </p:cNvPr>
          <p:cNvSpPr/>
          <p:nvPr/>
        </p:nvSpPr>
        <p:spPr>
          <a:xfrm>
            <a:off x="4313768" y="958817"/>
            <a:ext cx="2703940" cy="92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flotte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dans la ZFE</a:t>
            </a:r>
          </a:p>
        </p:txBody>
      </p:sp>
      <p:pic>
        <p:nvPicPr>
          <p:cNvPr id="163" name="Picture 2" descr="Dispositif pastille Crit&amp;#39;Air - BM AUTO FRANCE EPAVE IDF OISE">
            <a:extLst>
              <a:ext uri="{FF2B5EF4-FFF2-40B4-BE49-F238E27FC236}">
                <a16:creationId xmlns:a16="http://schemas.microsoft.com/office/drawing/2014/main" id="{81E88924-48F6-6AC6-C064-15F9677C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32" y="6557031"/>
            <a:ext cx="1646288" cy="2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" name="Graphique 163">
            <a:extLst>
              <a:ext uri="{FF2B5EF4-FFF2-40B4-BE49-F238E27FC236}">
                <a16:creationId xmlns:a16="http://schemas.microsoft.com/office/drawing/2014/main" id="{FAA53111-3355-118C-E8B4-1C19CCD7524C}"/>
              </a:ext>
            </a:extLst>
          </p:cNvPr>
          <p:cNvGraphicFramePr/>
          <p:nvPr/>
        </p:nvGraphicFramePr>
        <p:xfrm>
          <a:off x="6134965" y="1948056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1554453-039A-EE6F-5FB0-FA9B0111D8A5}"/>
              </a:ext>
            </a:extLst>
          </p:cNvPr>
          <p:cNvSpPr/>
          <p:nvPr/>
        </p:nvSpPr>
        <p:spPr>
          <a:xfrm>
            <a:off x="1436270" y="6304845"/>
            <a:ext cx="2345266" cy="554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 valeurs présentées sont des moyennes, sauf pour le CA, l’EBE, l’effectif, où il s’agit de médianes</a:t>
            </a:r>
          </a:p>
        </p:txBody>
      </p:sp>
      <p:graphicFrame>
        <p:nvGraphicFramePr>
          <p:cNvPr id="166" name="Graphique 165">
            <a:extLst>
              <a:ext uri="{FF2B5EF4-FFF2-40B4-BE49-F238E27FC236}">
                <a16:creationId xmlns:a16="http://schemas.microsoft.com/office/drawing/2014/main" id="{8BC14481-584F-F6BB-4645-EE376DB39143}"/>
              </a:ext>
            </a:extLst>
          </p:cNvPr>
          <p:cNvGraphicFramePr/>
          <p:nvPr/>
        </p:nvGraphicFramePr>
        <p:xfrm>
          <a:off x="4267575" y="1906416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3648009-BCAB-62E7-52C0-1CF11DE69C39}"/>
              </a:ext>
            </a:extLst>
          </p:cNvPr>
          <p:cNvSpPr txBox="1"/>
          <p:nvPr/>
        </p:nvSpPr>
        <p:spPr>
          <a:xfrm>
            <a:off x="4948399" y="2612502"/>
            <a:ext cx="87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Segments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BF9F6DEC-A2C3-B7AB-A5B2-878E77E3566A}"/>
              </a:ext>
            </a:extLst>
          </p:cNvPr>
          <p:cNvSpPr txBox="1"/>
          <p:nvPr/>
        </p:nvSpPr>
        <p:spPr>
          <a:xfrm>
            <a:off x="5754685" y="2622169"/>
            <a:ext cx="65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Crit’Air</a:t>
            </a:r>
          </a:p>
        </p:txBody>
      </p:sp>
      <p:sp>
        <p:nvSpPr>
          <p:cNvPr id="168" name="Rectangle : coins arrondis 167">
            <a:extLst>
              <a:ext uri="{FF2B5EF4-FFF2-40B4-BE49-F238E27FC236}">
                <a16:creationId xmlns:a16="http://schemas.microsoft.com/office/drawing/2014/main" id="{BF59B2FE-FA75-D48E-BDEE-5FC0A92BF497}"/>
              </a:ext>
            </a:extLst>
          </p:cNvPr>
          <p:cNvSpPr/>
          <p:nvPr/>
        </p:nvSpPr>
        <p:spPr>
          <a:xfrm>
            <a:off x="7113371" y="1971664"/>
            <a:ext cx="1342943" cy="924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 / jour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Spécificités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Bennes : 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528B3BE9-2EF5-E526-E2B7-4D7F22F70C07}"/>
              </a:ext>
            </a:extLst>
          </p:cNvPr>
          <p:cNvSpPr/>
          <p:nvPr/>
        </p:nvSpPr>
        <p:spPr>
          <a:xfrm>
            <a:off x="8536389" y="1971664"/>
            <a:ext cx="1700064" cy="947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Dérogations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174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(6%)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Aides potentielles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2626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(95%)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E8BBED1-9F4F-7E12-F2CF-869F37325B4B}"/>
              </a:ext>
            </a:extLst>
          </p:cNvPr>
          <p:cNvSpPr txBox="1"/>
          <p:nvPr/>
        </p:nvSpPr>
        <p:spPr>
          <a:xfrm>
            <a:off x="7828732" y="6190464"/>
            <a:ext cx="19727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Répartition Crit’Air en %</a:t>
            </a:r>
          </a:p>
        </p:txBody>
      </p:sp>
      <p:sp>
        <p:nvSpPr>
          <p:cNvPr id="154" name="ZoneTexte 153">
            <a:extLst>
              <a:ext uri="{FF2B5EF4-FFF2-40B4-BE49-F238E27FC236}">
                <a16:creationId xmlns:a16="http://schemas.microsoft.com/office/drawing/2014/main" id="{00370560-C5FB-B39F-81B1-12F8D84EB03E}"/>
              </a:ext>
            </a:extLst>
          </p:cNvPr>
          <p:cNvSpPr txBox="1"/>
          <p:nvPr/>
        </p:nvSpPr>
        <p:spPr>
          <a:xfrm>
            <a:off x="4879140" y="6078042"/>
            <a:ext cx="2127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Segments de véhicules en %</a:t>
            </a:r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BA3998DE-A17E-A798-8987-1E1E3BEF699E}"/>
              </a:ext>
            </a:extLst>
          </p:cNvPr>
          <p:cNvSpPr txBox="1"/>
          <p:nvPr/>
        </p:nvSpPr>
        <p:spPr>
          <a:xfrm>
            <a:off x="6719777" y="6467569"/>
            <a:ext cx="58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VPUL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9514984F-19FA-EF4E-4239-91ACFFC4D737}"/>
              </a:ext>
            </a:extLst>
          </p:cNvPr>
          <p:cNvSpPr txBox="1"/>
          <p:nvPr/>
        </p:nvSpPr>
        <p:spPr>
          <a:xfrm>
            <a:off x="4652372" y="6335405"/>
            <a:ext cx="980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Petits VUL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Moyens VUL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Gros VUL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514C5599-AE2D-CCC3-4F8A-5279F939D563}"/>
              </a:ext>
            </a:extLst>
          </p:cNvPr>
          <p:cNvSpPr txBox="1"/>
          <p:nvPr/>
        </p:nvSpPr>
        <p:spPr>
          <a:xfrm>
            <a:off x="5848957" y="6335584"/>
            <a:ext cx="980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7,5t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16t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 26t</a:t>
            </a:r>
          </a:p>
        </p:txBody>
      </p:sp>
      <p:sp>
        <p:nvSpPr>
          <p:cNvPr id="170" name="Rectangle : coins arrondis 169">
            <a:extLst>
              <a:ext uri="{FF2B5EF4-FFF2-40B4-BE49-F238E27FC236}">
                <a16:creationId xmlns:a16="http://schemas.microsoft.com/office/drawing/2014/main" id="{A4003757-5357-75E5-4848-68F0C713E84D}"/>
              </a:ext>
            </a:extLst>
          </p:cNvPr>
          <p:cNvSpPr/>
          <p:nvPr/>
        </p:nvSpPr>
        <p:spPr>
          <a:xfrm>
            <a:off x="4303441" y="3005547"/>
            <a:ext cx="2719529" cy="92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6,3 ans</a:t>
            </a:r>
          </a:p>
        </p:txBody>
      </p:sp>
      <p:sp>
        <p:nvSpPr>
          <p:cNvPr id="171" name="Rectangle : coins arrondis 170">
            <a:extLst>
              <a:ext uri="{FF2B5EF4-FFF2-40B4-BE49-F238E27FC236}">
                <a16:creationId xmlns:a16="http://schemas.microsoft.com/office/drawing/2014/main" id="{7959ADB6-CB1F-1CCE-4DAC-63AD1FB5F976}"/>
              </a:ext>
            </a:extLst>
          </p:cNvPr>
          <p:cNvSpPr/>
          <p:nvPr/>
        </p:nvSpPr>
        <p:spPr>
          <a:xfrm>
            <a:off x="2800752" y="3015828"/>
            <a:ext cx="1389349" cy="934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22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1,9 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64 k€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14</a:t>
            </a:r>
          </a:p>
        </p:txBody>
      </p:sp>
      <p:graphicFrame>
        <p:nvGraphicFramePr>
          <p:cNvPr id="173" name="Graphique 172">
            <a:extLst>
              <a:ext uri="{FF2B5EF4-FFF2-40B4-BE49-F238E27FC236}">
                <a16:creationId xmlns:a16="http://schemas.microsoft.com/office/drawing/2014/main" id="{8DD5E451-A842-54EC-62EA-2A8E07ADC23F}"/>
              </a:ext>
            </a:extLst>
          </p:cNvPr>
          <p:cNvGraphicFramePr/>
          <p:nvPr/>
        </p:nvGraphicFramePr>
        <p:xfrm>
          <a:off x="4257249" y="2950580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74" name="ZoneTexte 173">
            <a:extLst>
              <a:ext uri="{FF2B5EF4-FFF2-40B4-BE49-F238E27FC236}">
                <a16:creationId xmlns:a16="http://schemas.microsoft.com/office/drawing/2014/main" id="{1522B164-B89F-2862-90BB-54EC47809F6A}"/>
              </a:ext>
            </a:extLst>
          </p:cNvPr>
          <p:cNvSpPr txBox="1"/>
          <p:nvPr/>
        </p:nvSpPr>
        <p:spPr>
          <a:xfrm>
            <a:off x="4938073" y="3656666"/>
            <a:ext cx="87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Segments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3E7F1FAA-0937-90BB-145C-4C82D224663E}"/>
              </a:ext>
            </a:extLst>
          </p:cNvPr>
          <p:cNvSpPr txBox="1"/>
          <p:nvPr/>
        </p:nvSpPr>
        <p:spPr>
          <a:xfrm>
            <a:off x="5744359" y="3666333"/>
            <a:ext cx="65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Crit’Air</a:t>
            </a:r>
          </a:p>
        </p:txBody>
      </p:sp>
      <p:sp>
        <p:nvSpPr>
          <p:cNvPr id="176" name="Rectangle : coins arrondis 175">
            <a:extLst>
              <a:ext uri="{FF2B5EF4-FFF2-40B4-BE49-F238E27FC236}">
                <a16:creationId xmlns:a16="http://schemas.microsoft.com/office/drawing/2014/main" id="{E6B692C3-33B1-9A0F-D0DF-9496AF354139}"/>
              </a:ext>
            </a:extLst>
          </p:cNvPr>
          <p:cNvSpPr/>
          <p:nvPr/>
        </p:nvSpPr>
        <p:spPr>
          <a:xfrm>
            <a:off x="7103045" y="3015828"/>
            <a:ext cx="1342943" cy="924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 / jour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Spécificités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Bennes : 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Rectangle : coins arrondis 176">
            <a:extLst>
              <a:ext uri="{FF2B5EF4-FFF2-40B4-BE49-F238E27FC236}">
                <a16:creationId xmlns:a16="http://schemas.microsoft.com/office/drawing/2014/main" id="{445D68E8-11D0-82C6-731F-0FFABF10C082}"/>
              </a:ext>
            </a:extLst>
          </p:cNvPr>
          <p:cNvSpPr/>
          <p:nvPr/>
        </p:nvSpPr>
        <p:spPr>
          <a:xfrm>
            <a:off x="8526063" y="3015828"/>
            <a:ext cx="1700064" cy="947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Dérogations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126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(6%)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Aides potentielles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1812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(94%)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2" name="Graphique 181">
            <a:extLst>
              <a:ext uri="{FF2B5EF4-FFF2-40B4-BE49-F238E27FC236}">
                <a16:creationId xmlns:a16="http://schemas.microsoft.com/office/drawing/2014/main" id="{07B7001E-DA0D-2BB2-6FFF-FE8F3DFA0407}"/>
              </a:ext>
            </a:extLst>
          </p:cNvPr>
          <p:cNvGraphicFramePr/>
          <p:nvPr/>
        </p:nvGraphicFramePr>
        <p:xfrm>
          <a:off x="6117022" y="2973825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02FEF03-059E-0262-7A30-39BFBCBC6469}"/>
              </a:ext>
            </a:extLst>
          </p:cNvPr>
          <p:cNvSpPr/>
          <p:nvPr/>
        </p:nvSpPr>
        <p:spPr>
          <a:xfrm>
            <a:off x="4502316" y="6413916"/>
            <a:ext cx="150056" cy="105466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Rectangle : coins arrondis 182">
            <a:extLst>
              <a:ext uri="{FF2B5EF4-FFF2-40B4-BE49-F238E27FC236}">
                <a16:creationId xmlns:a16="http://schemas.microsoft.com/office/drawing/2014/main" id="{8C5B90D7-59AD-E8B0-279E-BA12CCF85FB5}"/>
              </a:ext>
            </a:extLst>
          </p:cNvPr>
          <p:cNvSpPr/>
          <p:nvPr/>
        </p:nvSpPr>
        <p:spPr>
          <a:xfrm>
            <a:off x="4502316" y="6566078"/>
            <a:ext cx="150056" cy="105466"/>
          </a:xfrm>
          <a:prstGeom prst="round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Rectangle : coins arrondis 183">
            <a:extLst>
              <a:ext uri="{FF2B5EF4-FFF2-40B4-BE49-F238E27FC236}">
                <a16:creationId xmlns:a16="http://schemas.microsoft.com/office/drawing/2014/main" id="{8BEBBA96-AA77-40A9-C546-074870DAB6BD}"/>
              </a:ext>
            </a:extLst>
          </p:cNvPr>
          <p:cNvSpPr/>
          <p:nvPr/>
        </p:nvSpPr>
        <p:spPr>
          <a:xfrm>
            <a:off x="4502316" y="6705864"/>
            <a:ext cx="150056" cy="105466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5" name="Rectangle : coins arrondis 184">
            <a:extLst>
              <a:ext uri="{FF2B5EF4-FFF2-40B4-BE49-F238E27FC236}">
                <a16:creationId xmlns:a16="http://schemas.microsoft.com/office/drawing/2014/main" id="{87FE8848-28DE-4433-10B6-A64091BEF474}"/>
              </a:ext>
            </a:extLst>
          </p:cNvPr>
          <p:cNvSpPr/>
          <p:nvPr/>
        </p:nvSpPr>
        <p:spPr>
          <a:xfrm>
            <a:off x="5704638" y="6406873"/>
            <a:ext cx="150056" cy="105466"/>
          </a:xfrm>
          <a:prstGeom prst="roundRect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6" name="Rectangle : coins arrondis 185">
            <a:extLst>
              <a:ext uri="{FF2B5EF4-FFF2-40B4-BE49-F238E27FC236}">
                <a16:creationId xmlns:a16="http://schemas.microsoft.com/office/drawing/2014/main" id="{FDE0B543-0AAD-42B0-35C8-78FC8531E48B}"/>
              </a:ext>
            </a:extLst>
          </p:cNvPr>
          <p:cNvSpPr/>
          <p:nvPr/>
        </p:nvSpPr>
        <p:spPr>
          <a:xfrm>
            <a:off x="5704638" y="6559035"/>
            <a:ext cx="150056" cy="105466"/>
          </a:xfrm>
          <a:prstGeom prst="round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7" name="Rectangle : coins arrondis 186">
            <a:extLst>
              <a:ext uri="{FF2B5EF4-FFF2-40B4-BE49-F238E27FC236}">
                <a16:creationId xmlns:a16="http://schemas.microsoft.com/office/drawing/2014/main" id="{3728FDBC-549C-2F6B-9846-04535F00AA93}"/>
              </a:ext>
            </a:extLst>
          </p:cNvPr>
          <p:cNvSpPr/>
          <p:nvPr/>
        </p:nvSpPr>
        <p:spPr>
          <a:xfrm>
            <a:off x="5704638" y="6698821"/>
            <a:ext cx="150056" cy="105466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8" name="Rectangle : coins arrondis 187">
            <a:extLst>
              <a:ext uri="{FF2B5EF4-FFF2-40B4-BE49-F238E27FC236}">
                <a16:creationId xmlns:a16="http://schemas.microsoft.com/office/drawing/2014/main" id="{A55ECEF7-1C74-9F0E-649B-6A00081DD8CE}"/>
              </a:ext>
            </a:extLst>
          </p:cNvPr>
          <p:cNvSpPr/>
          <p:nvPr/>
        </p:nvSpPr>
        <p:spPr>
          <a:xfrm>
            <a:off x="6569721" y="6540538"/>
            <a:ext cx="150056" cy="105466"/>
          </a:xfrm>
          <a:prstGeom prst="round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9" name="Rectangle : coins arrondis 188">
            <a:extLst>
              <a:ext uri="{FF2B5EF4-FFF2-40B4-BE49-F238E27FC236}">
                <a16:creationId xmlns:a16="http://schemas.microsoft.com/office/drawing/2014/main" id="{47353320-9C0A-7CAE-8E77-20BF447E6EEA}"/>
              </a:ext>
            </a:extLst>
          </p:cNvPr>
          <p:cNvSpPr/>
          <p:nvPr/>
        </p:nvSpPr>
        <p:spPr>
          <a:xfrm>
            <a:off x="6569721" y="6680324"/>
            <a:ext cx="150056" cy="105466"/>
          </a:xfrm>
          <a:prstGeom prst="roundRect">
            <a:avLst/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0" name="Rectangle : coins arrondis 189">
            <a:extLst>
              <a:ext uri="{FF2B5EF4-FFF2-40B4-BE49-F238E27FC236}">
                <a16:creationId xmlns:a16="http://schemas.microsoft.com/office/drawing/2014/main" id="{8D65CBBD-B98F-6638-CEC9-53AADA02D3B4}"/>
              </a:ext>
            </a:extLst>
          </p:cNvPr>
          <p:cNvSpPr/>
          <p:nvPr/>
        </p:nvSpPr>
        <p:spPr>
          <a:xfrm>
            <a:off x="4298179" y="4040318"/>
            <a:ext cx="2719529" cy="92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4,5 ans</a:t>
            </a:r>
          </a:p>
        </p:txBody>
      </p:sp>
      <p:sp>
        <p:nvSpPr>
          <p:cNvPr id="191" name="Rectangle : coins arrondis 190">
            <a:extLst>
              <a:ext uri="{FF2B5EF4-FFF2-40B4-BE49-F238E27FC236}">
                <a16:creationId xmlns:a16="http://schemas.microsoft.com/office/drawing/2014/main" id="{983FCD18-8402-78DF-9360-189CD2ED4DD8}"/>
              </a:ext>
            </a:extLst>
          </p:cNvPr>
          <p:cNvSpPr/>
          <p:nvPr/>
        </p:nvSpPr>
        <p:spPr>
          <a:xfrm>
            <a:off x="2795490" y="4050599"/>
            <a:ext cx="1389349" cy="934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32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4,5 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345 k€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70</a:t>
            </a:r>
          </a:p>
        </p:txBody>
      </p:sp>
      <p:graphicFrame>
        <p:nvGraphicFramePr>
          <p:cNvPr id="192" name="Graphique 191">
            <a:extLst>
              <a:ext uri="{FF2B5EF4-FFF2-40B4-BE49-F238E27FC236}">
                <a16:creationId xmlns:a16="http://schemas.microsoft.com/office/drawing/2014/main" id="{EEAE8C30-949E-C3E8-D4E8-1CAF43C737F2}"/>
              </a:ext>
            </a:extLst>
          </p:cNvPr>
          <p:cNvGraphicFramePr/>
          <p:nvPr/>
        </p:nvGraphicFramePr>
        <p:xfrm>
          <a:off x="4251987" y="3985351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93" name="ZoneTexte 192">
            <a:extLst>
              <a:ext uri="{FF2B5EF4-FFF2-40B4-BE49-F238E27FC236}">
                <a16:creationId xmlns:a16="http://schemas.microsoft.com/office/drawing/2014/main" id="{61975978-E641-40B0-6CE7-E405AC8992DF}"/>
              </a:ext>
            </a:extLst>
          </p:cNvPr>
          <p:cNvSpPr txBox="1"/>
          <p:nvPr/>
        </p:nvSpPr>
        <p:spPr>
          <a:xfrm>
            <a:off x="4932811" y="4691437"/>
            <a:ext cx="87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Segments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1388261E-7DC3-43CF-3017-37290E7C2299}"/>
              </a:ext>
            </a:extLst>
          </p:cNvPr>
          <p:cNvSpPr txBox="1"/>
          <p:nvPr/>
        </p:nvSpPr>
        <p:spPr>
          <a:xfrm>
            <a:off x="5739097" y="4701104"/>
            <a:ext cx="65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Crit’Air</a:t>
            </a:r>
          </a:p>
        </p:txBody>
      </p:sp>
      <p:sp>
        <p:nvSpPr>
          <p:cNvPr id="195" name="Rectangle : coins arrondis 194">
            <a:extLst>
              <a:ext uri="{FF2B5EF4-FFF2-40B4-BE49-F238E27FC236}">
                <a16:creationId xmlns:a16="http://schemas.microsoft.com/office/drawing/2014/main" id="{7A2BD95F-A4BD-CA72-BBC9-62E7BEC15976}"/>
              </a:ext>
            </a:extLst>
          </p:cNvPr>
          <p:cNvSpPr/>
          <p:nvPr/>
        </p:nvSpPr>
        <p:spPr>
          <a:xfrm>
            <a:off x="7097783" y="4050599"/>
            <a:ext cx="1342943" cy="924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 / jour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Spécificités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ctangle : coins arrondis 195">
            <a:extLst>
              <a:ext uri="{FF2B5EF4-FFF2-40B4-BE49-F238E27FC236}">
                <a16:creationId xmlns:a16="http://schemas.microsoft.com/office/drawing/2014/main" id="{C7B7768B-18BC-F3C4-015B-3B039FD81270}"/>
              </a:ext>
            </a:extLst>
          </p:cNvPr>
          <p:cNvSpPr/>
          <p:nvPr/>
        </p:nvSpPr>
        <p:spPr>
          <a:xfrm>
            <a:off x="8520801" y="4050599"/>
            <a:ext cx="1700064" cy="947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Dérogations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(3%)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Aides potentielles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994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(85%)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97" name="Graphique 196">
            <a:extLst>
              <a:ext uri="{FF2B5EF4-FFF2-40B4-BE49-F238E27FC236}">
                <a16:creationId xmlns:a16="http://schemas.microsoft.com/office/drawing/2014/main" id="{689D145F-FE56-71DA-C20B-17F96B55B787}"/>
              </a:ext>
            </a:extLst>
          </p:cNvPr>
          <p:cNvGraphicFramePr/>
          <p:nvPr/>
        </p:nvGraphicFramePr>
        <p:xfrm>
          <a:off x="6111760" y="4008596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202" name="Rectangle : coins arrondis 201">
            <a:extLst>
              <a:ext uri="{FF2B5EF4-FFF2-40B4-BE49-F238E27FC236}">
                <a16:creationId xmlns:a16="http://schemas.microsoft.com/office/drawing/2014/main" id="{6051775C-3124-A7F9-2B5D-AE472731086F}"/>
              </a:ext>
            </a:extLst>
          </p:cNvPr>
          <p:cNvSpPr/>
          <p:nvPr/>
        </p:nvSpPr>
        <p:spPr>
          <a:xfrm>
            <a:off x="4298179" y="5081954"/>
            <a:ext cx="2719529" cy="926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34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5,2 ans</a:t>
            </a:r>
          </a:p>
        </p:txBody>
      </p:sp>
      <p:sp>
        <p:nvSpPr>
          <p:cNvPr id="203" name="Rectangle : coins arrondis 202">
            <a:extLst>
              <a:ext uri="{FF2B5EF4-FFF2-40B4-BE49-F238E27FC236}">
                <a16:creationId xmlns:a16="http://schemas.microsoft.com/office/drawing/2014/main" id="{5510371C-325B-E352-5AB8-38E00D54E798}"/>
              </a:ext>
            </a:extLst>
          </p:cNvPr>
          <p:cNvSpPr/>
          <p:nvPr/>
        </p:nvSpPr>
        <p:spPr>
          <a:xfrm>
            <a:off x="2795490" y="5092235"/>
            <a:ext cx="1389349" cy="9349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Âge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31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182 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EBE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2,5 M€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:1764</a:t>
            </a:r>
          </a:p>
        </p:txBody>
      </p:sp>
      <p:graphicFrame>
        <p:nvGraphicFramePr>
          <p:cNvPr id="204" name="Graphique 203">
            <a:extLst>
              <a:ext uri="{FF2B5EF4-FFF2-40B4-BE49-F238E27FC236}">
                <a16:creationId xmlns:a16="http://schemas.microsoft.com/office/drawing/2014/main" id="{DA47B559-9F4E-6259-1875-8D0CA9956168}"/>
              </a:ext>
            </a:extLst>
          </p:cNvPr>
          <p:cNvGraphicFramePr/>
          <p:nvPr/>
        </p:nvGraphicFramePr>
        <p:xfrm>
          <a:off x="4251987" y="5026987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205" name="ZoneTexte 204">
            <a:extLst>
              <a:ext uri="{FF2B5EF4-FFF2-40B4-BE49-F238E27FC236}">
                <a16:creationId xmlns:a16="http://schemas.microsoft.com/office/drawing/2014/main" id="{81A5397A-74C9-7BE5-1F49-F25F13753888}"/>
              </a:ext>
            </a:extLst>
          </p:cNvPr>
          <p:cNvSpPr txBox="1"/>
          <p:nvPr/>
        </p:nvSpPr>
        <p:spPr>
          <a:xfrm>
            <a:off x="4932811" y="5733073"/>
            <a:ext cx="871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Segments</a:t>
            </a: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58B8E40D-14D3-890E-DB0E-D0B9D7BA5437}"/>
              </a:ext>
            </a:extLst>
          </p:cNvPr>
          <p:cNvSpPr txBox="1"/>
          <p:nvPr/>
        </p:nvSpPr>
        <p:spPr>
          <a:xfrm>
            <a:off x="5739097" y="5742740"/>
            <a:ext cx="651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Crit’Air</a:t>
            </a:r>
          </a:p>
        </p:txBody>
      </p:sp>
      <p:sp>
        <p:nvSpPr>
          <p:cNvPr id="207" name="Rectangle : coins arrondis 206">
            <a:extLst>
              <a:ext uri="{FF2B5EF4-FFF2-40B4-BE49-F238E27FC236}">
                <a16:creationId xmlns:a16="http://schemas.microsoft.com/office/drawing/2014/main" id="{565A049A-DDE7-3A79-1479-3877D09E8D24}"/>
              </a:ext>
            </a:extLst>
          </p:cNvPr>
          <p:cNvSpPr/>
          <p:nvPr/>
        </p:nvSpPr>
        <p:spPr>
          <a:xfrm>
            <a:off x="7097783" y="5092235"/>
            <a:ext cx="1342943" cy="9249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Km / jour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Spécificités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Bennes : 8%</a:t>
            </a:r>
          </a:p>
        </p:txBody>
      </p:sp>
      <p:sp>
        <p:nvSpPr>
          <p:cNvPr id="208" name="Rectangle : coins arrondis 207">
            <a:extLst>
              <a:ext uri="{FF2B5EF4-FFF2-40B4-BE49-F238E27FC236}">
                <a16:creationId xmlns:a16="http://schemas.microsoft.com/office/drawing/2014/main" id="{E2DBB544-4582-F28C-97DA-967623B936F3}"/>
              </a:ext>
            </a:extLst>
          </p:cNvPr>
          <p:cNvSpPr/>
          <p:nvPr/>
        </p:nvSpPr>
        <p:spPr>
          <a:xfrm>
            <a:off x="8520801" y="5092235"/>
            <a:ext cx="1700064" cy="9475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Dérogations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(8%)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Aides potentielles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160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09" name="Graphique 208">
            <a:extLst>
              <a:ext uri="{FF2B5EF4-FFF2-40B4-BE49-F238E27FC236}">
                <a16:creationId xmlns:a16="http://schemas.microsoft.com/office/drawing/2014/main" id="{49819A38-18A4-9659-30D2-678FCA7D3C04}"/>
              </a:ext>
            </a:extLst>
          </p:cNvPr>
          <p:cNvGraphicFramePr/>
          <p:nvPr/>
        </p:nvGraphicFramePr>
        <p:xfrm>
          <a:off x="6111760" y="5050232"/>
          <a:ext cx="885728" cy="97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72" name="Rectangle 171">
            <a:extLst>
              <a:ext uri="{FF2B5EF4-FFF2-40B4-BE49-F238E27FC236}">
                <a16:creationId xmlns:a16="http://schemas.microsoft.com/office/drawing/2014/main" id="{A76E6061-0C62-78BE-C661-598BA2C6949C}"/>
              </a:ext>
            </a:extLst>
          </p:cNvPr>
          <p:cNvSpPr/>
          <p:nvPr/>
        </p:nvSpPr>
        <p:spPr>
          <a:xfrm>
            <a:off x="10314029" y="962669"/>
            <a:ext cx="1860597" cy="5054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Coup d’œil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autour de la ZFE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Dans la ZFE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6 492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(22% des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Autour de la ZFE (&lt;20 km) : + 7 672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(31% des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véh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8" name="Image 177">
            <a:extLst>
              <a:ext uri="{FF2B5EF4-FFF2-40B4-BE49-F238E27FC236}">
                <a16:creationId xmlns:a16="http://schemas.microsoft.com/office/drawing/2014/main" id="{2D6CD60C-F77C-F913-9E31-D3763D4B08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41922" y="3435981"/>
            <a:ext cx="1804810" cy="2578300"/>
          </a:xfrm>
          <a:prstGeom prst="rect">
            <a:avLst/>
          </a:prstGeom>
        </p:spPr>
      </p:pic>
      <p:pic>
        <p:nvPicPr>
          <p:cNvPr id="179" name="Graphique 178" descr="Livraison contour">
            <a:extLst>
              <a:ext uri="{FF2B5EF4-FFF2-40B4-BE49-F238E27FC236}">
                <a16:creationId xmlns:a16="http://schemas.microsoft.com/office/drawing/2014/main" id="{D89D2AFF-1D68-EB29-6528-F9874D047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58222" y="1815697"/>
            <a:ext cx="222849" cy="199099"/>
          </a:xfrm>
          <a:prstGeom prst="rect">
            <a:avLst/>
          </a:prstGeom>
        </p:spPr>
      </p:pic>
      <p:pic>
        <p:nvPicPr>
          <p:cNvPr id="180" name="Graphique 179" descr="Livraison contour">
            <a:extLst>
              <a:ext uri="{FF2B5EF4-FFF2-40B4-BE49-F238E27FC236}">
                <a16:creationId xmlns:a16="http://schemas.microsoft.com/office/drawing/2014/main" id="{BC74EE16-2100-2C06-5EC9-3201F2939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2600" y="2585184"/>
            <a:ext cx="222849" cy="199099"/>
          </a:xfrm>
          <a:prstGeom prst="rect">
            <a:avLst/>
          </a:prstGeom>
        </p:spPr>
      </p:pic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5C499B36-68CE-CAC3-A630-1B53E2353D82}"/>
              </a:ext>
            </a:extLst>
          </p:cNvPr>
          <p:cNvGrpSpPr/>
          <p:nvPr/>
        </p:nvGrpSpPr>
        <p:grpSpPr>
          <a:xfrm>
            <a:off x="11522728" y="2836284"/>
            <a:ext cx="619829" cy="604384"/>
            <a:chOff x="5734204" y="1764110"/>
            <a:chExt cx="3305636" cy="3343742"/>
          </a:xfrm>
        </p:grpSpPr>
        <p:pic>
          <p:nvPicPr>
            <p:cNvPr id="198" name="Image 197">
              <a:extLst>
                <a:ext uri="{FF2B5EF4-FFF2-40B4-BE49-F238E27FC236}">
                  <a16:creationId xmlns:a16="http://schemas.microsoft.com/office/drawing/2014/main" id="{CEE9D337-1416-2401-1EA7-78CB2FF30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734204" y="1764110"/>
              <a:ext cx="3305636" cy="3343742"/>
            </a:xfrm>
            <a:prstGeom prst="rect">
              <a:avLst/>
            </a:prstGeom>
          </p:spPr>
        </p:pic>
        <p:pic>
          <p:nvPicPr>
            <p:cNvPr id="199" name="Image 198">
              <a:extLst>
                <a:ext uri="{FF2B5EF4-FFF2-40B4-BE49-F238E27FC236}">
                  <a16:creationId xmlns:a16="http://schemas.microsoft.com/office/drawing/2014/main" id="{631DC7EB-BCD8-B02E-F133-52C4CC093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655897" y="2218856"/>
              <a:ext cx="1381318" cy="476316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1CCBB249-9E14-1523-DB95-D63130E671C8}"/>
              </a:ext>
            </a:extLst>
          </p:cNvPr>
          <p:cNvSpPr txBox="1"/>
          <p:nvPr/>
        </p:nvSpPr>
        <p:spPr>
          <a:xfrm>
            <a:off x="1297841" y="5658191"/>
            <a:ext cx="45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3750941026"/>
      </p:ext>
    </p:extLst>
  </p:cSld>
  <p:clrMapOvr>
    <a:masterClrMapping/>
  </p:clrMapOvr>
</p:sld>
</file>

<file path=ppt/theme/theme1.xml><?xml version="1.0" encoding="utf-8"?>
<a:theme xmlns:a="http://schemas.openxmlformats.org/drawingml/2006/main" name="C-Ways Theme">
  <a:themeElements>
    <a:clrScheme name="C-Ways">
      <a:dk1>
        <a:srgbClr val="4B4E58"/>
      </a:dk1>
      <a:lt1>
        <a:srgbClr val="FFFFFF"/>
      </a:lt1>
      <a:dk2>
        <a:srgbClr val="891925"/>
      </a:dk2>
      <a:lt2>
        <a:srgbClr val="D6D9DF"/>
      </a:lt2>
      <a:accent1>
        <a:srgbClr val="047783"/>
      </a:accent1>
      <a:accent2>
        <a:srgbClr val="F25920"/>
      </a:accent2>
      <a:accent3>
        <a:srgbClr val="01A78C"/>
      </a:accent3>
      <a:accent4>
        <a:srgbClr val="B7266F"/>
      </a:accent4>
      <a:accent5>
        <a:srgbClr val="07B3B6"/>
      </a:accent5>
      <a:accent6>
        <a:srgbClr val="F39701"/>
      </a:accent6>
      <a:hlink>
        <a:srgbClr val="891925"/>
      </a:hlink>
      <a:folHlink>
        <a:srgbClr val="4B4E58"/>
      </a:folHlink>
    </a:clrScheme>
    <a:fontScheme name="CWay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-Ways Theme">
  <a:themeElements>
    <a:clrScheme name="C-Ways">
      <a:dk1>
        <a:srgbClr val="4B4E58"/>
      </a:dk1>
      <a:lt1>
        <a:srgbClr val="FFFFFF"/>
      </a:lt1>
      <a:dk2>
        <a:srgbClr val="891925"/>
      </a:dk2>
      <a:lt2>
        <a:srgbClr val="D6D9DF"/>
      </a:lt2>
      <a:accent1>
        <a:srgbClr val="047783"/>
      </a:accent1>
      <a:accent2>
        <a:srgbClr val="F25920"/>
      </a:accent2>
      <a:accent3>
        <a:srgbClr val="01A78C"/>
      </a:accent3>
      <a:accent4>
        <a:srgbClr val="B7266F"/>
      </a:accent4>
      <a:accent5>
        <a:srgbClr val="07B3B6"/>
      </a:accent5>
      <a:accent6>
        <a:srgbClr val="F39701"/>
      </a:accent6>
      <a:hlink>
        <a:srgbClr val="891925"/>
      </a:hlink>
      <a:folHlink>
        <a:srgbClr val="4B4E58"/>
      </a:folHlink>
    </a:clrScheme>
    <a:fontScheme name="CWay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-Ways HeadFoot">
  <a:themeElements>
    <a:clrScheme name="C-Ways">
      <a:dk1>
        <a:srgbClr val="4B4E58"/>
      </a:dk1>
      <a:lt1>
        <a:srgbClr val="FFFFFF"/>
      </a:lt1>
      <a:dk2>
        <a:srgbClr val="891925"/>
      </a:dk2>
      <a:lt2>
        <a:srgbClr val="D6D9DF"/>
      </a:lt2>
      <a:accent1>
        <a:srgbClr val="047783"/>
      </a:accent1>
      <a:accent2>
        <a:srgbClr val="F25920"/>
      </a:accent2>
      <a:accent3>
        <a:srgbClr val="01A78C"/>
      </a:accent3>
      <a:accent4>
        <a:srgbClr val="B7266F"/>
      </a:accent4>
      <a:accent5>
        <a:srgbClr val="07B3B6"/>
      </a:accent5>
      <a:accent6>
        <a:srgbClr val="F39701"/>
      </a:accent6>
      <a:hlink>
        <a:srgbClr val="891925"/>
      </a:hlink>
      <a:folHlink>
        <a:srgbClr val="4B4E58"/>
      </a:folHlink>
    </a:clrScheme>
    <a:fontScheme name="CWay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tenus">
  <a:themeElements>
    <a:clrScheme name="IDDRI 2">
      <a:dk1>
        <a:srgbClr val="000000"/>
      </a:dk1>
      <a:lt1>
        <a:srgbClr val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uverture">
  <a:themeElements>
    <a:clrScheme name="IDDRI 2">
      <a:dk1>
        <a:srgbClr val="000000"/>
      </a:dk1>
      <a:lt1>
        <a:srgbClr val="FFFFFF"/>
      </a:lt1>
      <a:dk2>
        <a:srgbClr val="4B504D"/>
      </a:dk2>
      <a:lt2>
        <a:srgbClr val="C0C1BF"/>
      </a:lt2>
      <a:accent1>
        <a:srgbClr val="E51E31"/>
      </a:accent1>
      <a:accent2>
        <a:srgbClr val="112E3A"/>
      </a:accent2>
      <a:accent3>
        <a:srgbClr val="534C4C"/>
      </a:accent3>
      <a:accent4>
        <a:srgbClr val="4B504D"/>
      </a:accent4>
      <a:accent5>
        <a:srgbClr val="DDDEDD"/>
      </a:accent5>
      <a:accent6>
        <a:srgbClr val="7B7F7A"/>
      </a:accent6>
      <a:hlink>
        <a:srgbClr val="E51E2F"/>
      </a:hlink>
      <a:folHlink>
        <a:srgbClr val="49504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21171</TotalTime>
  <Words>2501</Words>
  <Application>Microsoft Office PowerPoint</Application>
  <PresentationFormat>Grand écran</PresentationFormat>
  <Paragraphs>629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Courier New</vt:lpstr>
      <vt:lpstr>Georgia</vt:lpstr>
      <vt:lpstr>Helvetica</vt:lpstr>
      <vt:lpstr>Helvetica Neue</vt:lpstr>
      <vt:lpstr>Helvetica Neue Light</vt:lpstr>
      <vt:lpstr>Noto Sans Symbols</vt:lpstr>
      <vt:lpstr>Wingdings</vt:lpstr>
      <vt:lpstr>C-Ways Theme</vt:lpstr>
      <vt:lpstr>1_C-Ways Theme</vt:lpstr>
      <vt:lpstr>C-Ways HeadFoot</vt:lpstr>
      <vt:lpstr>3_Contenus</vt:lpstr>
      <vt:lpstr>1_Ouverture</vt:lpstr>
      <vt:lpstr>  Successfully implementing Low-Emission mobility Zones, with businesses, for businesses : Prepare and better equip local authorities  for a targeted and proportionate approach </vt:lpstr>
      <vt:lpstr>Methodology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potential of the tool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Jullien</dc:creator>
  <cp:lastModifiedBy>Marjorie MASCARO</cp:lastModifiedBy>
  <cp:revision>400</cp:revision>
  <dcterms:created xsi:type="dcterms:W3CDTF">2022-01-10T09:35:38Z</dcterms:created>
  <dcterms:modified xsi:type="dcterms:W3CDTF">2022-12-08T16:03:16Z</dcterms:modified>
</cp:coreProperties>
</file>