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Lato"/>
      <p:regular r:id="rId29"/>
      <p:bold r:id="rId30"/>
      <p:italic r:id="rId31"/>
      <p:boldItalic r:id="rId32"/>
    </p:embeddedFont>
    <p:embeddedFont>
      <p:font typeface="Gravitas One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5.xml"/><Relationship Id="rId33" Type="http://schemas.openxmlformats.org/officeDocument/2006/relationships/font" Target="fonts/GravitasOne-regular.fntdata"/><Relationship Id="rId10" Type="http://schemas.openxmlformats.org/officeDocument/2006/relationships/slide" Target="slides/slide4.xml"/><Relationship Id="rId32" Type="http://schemas.openxmlformats.org/officeDocument/2006/relationships/font" Target="fonts/La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7fcc8a7bbc_1_5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17fcc8a7bbc_1_5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7fcc8a7bbc_1_7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7fcc8a7bbc_1_7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0" name="Google Shape;390;g17fcc8a7bbc_1_7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7fcc8a7bbc_1_7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17fcc8a7bbc_1_7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g17fcc8a7bbc_1_7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7fcc8a7bbc_1_7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17fcc8a7bbc_1_7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17fcc8a7bbc_1_7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7fcc8a7bbc_1_7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17fcc8a7bbc_1_7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430" name="Google Shape;430;g17fcc8a7bbc_1_7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7fcc8a7bbc_1_7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17fcc8a7bbc_1_7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457" name="Google Shape;457;g17fcc8a7bbc_1_7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7fcc8a7bbc_1_8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7fcc8a7bbc_1_8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479" name="Google Shape;479;g17fcc8a7bbc_1_8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7fcc8a7bbc_1_8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17fcc8a7bbc_1_8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502" name="Google Shape;502;g17fcc8a7bbc_1_8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7fcc8a7bbc_1_8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7fcc8a7bbc_1_8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sp>
        <p:nvSpPr>
          <p:cNvPr id="524" name="Google Shape;524;g17fcc8a7bbc_1_8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7fcc8a7bbc_1_8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7fcc8a7bbc_1_8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Temporal aspect : you don’t build your infrastructure at once, and the infrastructure influence the EV adoption, and vice versa the EV adoption influence infrastructure deployment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User centered : users are the ones that decide if they switch to EV or not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Mixed territory : you don’t want to use your EV only in specific conditions, it must can be a main vehicle </a:t>
            </a:r>
            <a:endParaRPr/>
          </a:p>
        </p:txBody>
      </p:sp>
      <p:sp>
        <p:nvSpPr>
          <p:cNvPr id="557" name="Google Shape;557;g17fcc8a7bbc_1_8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7fcc8a7bbc_1_9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7fcc8a7bbc_1_9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g17fcc8a7bbc_1_9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7fcc8a7bbc_1_5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7fcc8a7bbc_1_5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17fcc8a7bbc_1_5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7fcc8a7bbc_1_9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7fcc8a7bbc_1_9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17fcc8a7bbc_1_9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7fcc8a7bbc_1_9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7fcc8a7bbc_1_9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17fcc8a7bbc_1_9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17fcc8a7bbc_1_9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17fcc8a7bbc_1_9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7fcc8a7bbc_1_5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7fcc8a7bbc_1_5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7fcc8a7bbc_1_5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7fcc8a7bbc_1_5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7fcc8a7bbc_1_5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7fcc8a7bbc_1_6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7fcc8a7bbc_1_6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7fcc8a7bbc_1_6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7fcc8a7bbc_1_6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7fcc8a7bbc_1_6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g17fcc8a7bbc_1_6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7fcc8a7bbc_1_6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7fcc8a7bbc_1_6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23" name="Google Shape;323;g17fcc8a7bbc_1_6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7fcc8a7bbc_1_6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7fcc8a7bbc_1_6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1" name="Google Shape;341;g17fcc8a7bbc_1_6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7fcc8a7bbc_1_7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7fcc8a7bbc_1_7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65" name="Google Shape;365;g17fcc8a7bbc_1_7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7190" y="2640103"/>
            <a:ext cx="8121535" cy="250143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ctrTitle"/>
          </p:nvPr>
        </p:nvSpPr>
        <p:spPr>
          <a:xfrm>
            <a:off x="3557849" y="1022723"/>
            <a:ext cx="50415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1"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59" name="Google Shape;59;p14"/>
          <p:cNvCxnSpPr/>
          <p:nvPr/>
        </p:nvCxnSpPr>
        <p:spPr>
          <a:xfrm flipH="1" rot="10800000">
            <a:off x="3581747" y="2321941"/>
            <a:ext cx="1980600" cy="3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557848" y="2458257"/>
            <a:ext cx="5041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sz="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Font typeface="Arial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3557589" y="1860770"/>
            <a:ext cx="50418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000"/>
              <a:buNone/>
              <a:defRPr b="0" sz="10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795565" y="4831900"/>
            <a:ext cx="1763700" cy="1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/>
        </p:nvSpPr>
        <p:spPr>
          <a:xfrm>
            <a:off x="122464" y="4844668"/>
            <a:ext cx="800100" cy="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version</a:t>
            </a:r>
            <a:endParaRPr sz="1100"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20063" l="0" r="0" t="0"/>
          <a:stretch/>
        </p:blipFill>
        <p:spPr>
          <a:xfrm>
            <a:off x="267865" y="222622"/>
            <a:ext cx="1590456" cy="64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58763" y="1740310"/>
            <a:ext cx="47562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cap="none">
                <a:solidFill>
                  <a:srgbClr val="57575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69" name="Google Shape;69;p15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15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rgbClr val="8787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648161" y="2890595"/>
            <a:ext cx="7876500" cy="15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400"/>
              <a:buNone/>
              <a:defRPr b="0" sz="1400"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100"/>
              <a:buNone/>
              <a:defRPr b="0" sz="1100"/>
            </a:lvl2pPr>
            <a:lvl3pPr indent="-2286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72" name="Google Shape;72;p15"/>
          <p:cNvCxnSpPr/>
          <p:nvPr/>
        </p:nvCxnSpPr>
        <p:spPr>
          <a:xfrm>
            <a:off x="973396" y="2861187"/>
            <a:ext cx="973500" cy="0"/>
          </a:xfrm>
          <a:prstGeom prst="straightConnector1">
            <a:avLst/>
          </a:prstGeom>
          <a:noFill/>
          <a:ln cap="flat" cmpd="sng" w="19050">
            <a:solidFill>
              <a:srgbClr val="A2CA3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15"/>
          <p:cNvSpPr/>
          <p:nvPr>
            <p:ph idx="2" type="pic"/>
          </p:nvPr>
        </p:nvSpPr>
        <p:spPr>
          <a:xfrm>
            <a:off x="5886452" y="868177"/>
            <a:ext cx="2327100" cy="17442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700"/>
              <a:buFont typeface="Arial"/>
              <a:buNone/>
              <a:defRPr b="1" i="0" sz="7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EAA2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maire">
  <p:cSld name="Sommair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658763" y="468128"/>
            <a:ext cx="4756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Font typeface="Arial"/>
              <a:buNone/>
              <a:defRPr sz="1800" cap="none">
                <a:solidFill>
                  <a:srgbClr val="57575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79" name="Google Shape;79;p16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0" name="Google Shape;80;p16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rgbClr val="87878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648980" y="1282158"/>
            <a:ext cx="7876500" cy="3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400"/>
              <a:buFont typeface="Verdana"/>
              <a:buAutoNum type="arabicPeriod"/>
              <a:defRPr b="0" sz="1400"/>
            </a:lvl1pPr>
            <a:lvl2pPr indent="-29845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100"/>
              <a:buFont typeface="Verdana"/>
              <a:buAutoNum type="alphaLcPeriod"/>
              <a:defRPr b="0" sz="1100"/>
            </a:lvl2pPr>
            <a:lvl3pPr indent="-28575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Font typeface="Arial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2" name="Google Shape;82;p16"/>
          <p:cNvCxnSpPr/>
          <p:nvPr/>
        </p:nvCxnSpPr>
        <p:spPr>
          <a:xfrm>
            <a:off x="973396" y="999436"/>
            <a:ext cx="973500" cy="0"/>
          </a:xfrm>
          <a:prstGeom prst="straightConnector1">
            <a:avLst/>
          </a:prstGeom>
          <a:noFill/>
          <a:ln cap="flat" cmpd="sng" w="19050">
            <a:solidFill>
              <a:srgbClr val="A2CA3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standard - titre simple">
  <p:cSld name="Page standard - titre simp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628650" y="273844"/>
            <a:ext cx="7886700" cy="4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628650" y="273848"/>
            <a:ext cx="73725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89" name="Google Shape;89;p17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628650" y="915565"/>
            <a:ext cx="7886700" cy="3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1350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100"/>
              <a:buNone/>
              <a:defRPr b="1" i="0" sz="11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900"/>
              <a:buFont typeface="Verdana"/>
              <a:buNone/>
              <a:defRPr sz="900" cap="none">
                <a:solidFill>
                  <a:srgbClr val="A2CA3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Char char="•"/>
              <a:defRPr sz="900">
                <a:solidFill>
                  <a:srgbClr val="0C0C0C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900"/>
              <a:buChar char="•"/>
              <a:defRPr sz="9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794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800"/>
              <a:buChar char="•"/>
              <a:defRPr sz="800">
                <a:latin typeface="Verdana"/>
                <a:ea typeface="Verdana"/>
                <a:cs typeface="Verdana"/>
                <a:sym typeface="Verdana"/>
              </a:defRPr>
            </a:lvl5pPr>
            <a:lvl6pPr indent="-2794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7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 - style 2">
  <p:cSld name="Chapitre - style 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319080" y="276227"/>
            <a:ext cx="8505900" cy="4284600"/>
          </a:xfrm>
          <a:prstGeom prst="rect">
            <a:avLst/>
          </a:prstGeom>
          <a:noFill/>
          <a:ln cap="flat" cmpd="sng" w="19050">
            <a:solidFill>
              <a:srgbClr val="A2CA3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8"/>
          <p:cNvSpPr txBox="1"/>
          <p:nvPr>
            <p:ph type="title"/>
          </p:nvPr>
        </p:nvSpPr>
        <p:spPr>
          <a:xfrm>
            <a:off x="1203326" y="1769809"/>
            <a:ext cx="6737400" cy="10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900"/>
              <a:buFont typeface="Arial"/>
              <a:buNone/>
              <a:defRPr cap="none">
                <a:solidFill>
                  <a:srgbClr val="57575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8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1203326" y="2905968"/>
            <a:ext cx="6737400" cy="10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78787"/>
              </a:buClr>
              <a:buSzPts val="1600"/>
              <a:buNone/>
              <a:defRPr b="0" sz="1600">
                <a:solidFill>
                  <a:srgbClr val="878787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00" name="Google Shape;100;p18"/>
          <p:cNvCxnSpPr/>
          <p:nvPr/>
        </p:nvCxnSpPr>
        <p:spPr>
          <a:xfrm>
            <a:off x="3366000" y="2861187"/>
            <a:ext cx="2412000" cy="0"/>
          </a:xfrm>
          <a:prstGeom prst="straightConnector1">
            <a:avLst/>
          </a:prstGeom>
          <a:noFill/>
          <a:ln cap="flat" cmpd="sng" w="19050">
            <a:solidFill>
              <a:srgbClr val="A2CA39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" name="Google Shape;10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standard - avec sous-titre">
  <p:cSld name="Page standard - avec sous-titr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628650" y="273844"/>
            <a:ext cx="7886700" cy="4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" name="Google Shape;104;p19"/>
          <p:cNvSpPr txBox="1"/>
          <p:nvPr>
            <p:ph type="title"/>
          </p:nvPr>
        </p:nvSpPr>
        <p:spPr>
          <a:xfrm>
            <a:off x="628650" y="273845"/>
            <a:ext cx="7372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628650" y="476753"/>
            <a:ext cx="7372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8" name="Google Shape;108;p19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9" name="Google Shape;109;p19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19"/>
          <p:cNvSpPr txBox="1"/>
          <p:nvPr>
            <p:ph idx="2" type="body"/>
          </p:nvPr>
        </p:nvSpPr>
        <p:spPr>
          <a:xfrm>
            <a:off x="639764" y="782242"/>
            <a:ext cx="7875600" cy="3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4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>
  <p:cSld name="Deux contenu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628650" y="273844"/>
            <a:ext cx="7886700" cy="4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628650" y="1369219"/>
            <a:ext cx="38418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b="1" sz="8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700"/>
              <a:buNone/>
              <a:defRPr sz="700">
                <a:solidFill>
                  <a:schemeClr val="accent4"/>
                </a:solidFill>
              </a:defRPr>
            </a:lvl2pPr>
            <a:lvl3pPr indent="-27305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>
                <a:solidFill>
                  <a:srgbClr val="575757"/>
                </a:solidFill>
              </a:defRPr>
            </a:lvl3pPr>
            <a:lvl4pPr indent="-2730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700"/>
              <a:buChar char="•"/>
              <a:defRPr sz="700"/>
            </a:lvl4pPr>
            <a:lvl5pPr indent="-2730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Char char="•"/>
              <a:defRPr sz="700"/>
            </a:lvl5pPr>
            <a:lvl6pPr indent="-2730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700"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0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8" name="Google Shape;118;p20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p20"/>
          <p:cNvSpPr txBox="1"/>
          <p:nvPr>
            <p:ph idx="2" type="body"/>
          </p:nvPr>
        </p:nvSpPr>
        <p:spPr>
          <a:xfrm>
            <a:off x="4737100" y="1369219"/>
            <a:ext cx="3778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b="1" sz="8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700"/>
              <a:buNone/>
              <a:defRPr sz="700">
                <a:solidFill>
                  <a:schemeClr val="accent4"/>
                </a:solidFill>
              </a:defRPr>
            </a:lvl2pPr>
            <a:lvl3pPr indent="-27305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>
                <a:solidFill>
                  <a:srgbClr val="575757"/>
                </a:solidFill>
              </a:defRPr>
            </a:lvl3pPr>
            <a:lvl4pPr indent="-2730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700"/>
              <a:buChar char="•"/>
              <a:defRPr sz="700"/>
            </a:lvl4pPr>
            <a:lvl5pPr indent="-2730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Char char="•"/>
              <a:defRPr sz="700"/>
            </a:lvl5pPr>
            <a:lvl6pPr indent="-2730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700"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5"/>
            <a:ext cx="7372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3" type="body"/>
          </p:nvPr>
        </p:nvSpPr>
        <p:spPr>
          <a:xfrm>
            <a:off x="628650" y="476753"/>
            <a:ext cx="7372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>
  <p:cSld name="Comparais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/>
          <p:nvPr/>
        </p:nvSpPr>
        <p:spPr>
          <a:xfrm>
            <a:off x="628650" y="273844"/>
            <a:ext cx="7886700" cy="4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21"/>
          <p:cNvSpPr txBox="1"/>
          <p:nvPr>
            <p:ph idx="1" type="body"/>
          </p:nvPr>
        </p:nvSpPr>
        <p:spPr>
          <a:xfrm>
            <a:off x="628650" y="1658846"/>
            <a:ext cx="3841800" cy="29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b="1" sz="7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700"/>
              <a:buNone/>
              <a:defRPr sz="700">
                <a:solidFill>
                  <a:schemeClr val="accent4"/>
                </a:solidFill>
              </a:defRPr>
            </a:lvl2pPr>
            <a:lvl3pPr indent="-27305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>
                <a:solidFill>
                  <a:srgbClr val="575757"/>
                </a:solidFill>
              </a:defRPr>
            </a:lvl3pPr>
            <a:lvl4pPr indent="-2730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700"/>
              <a:buChar char="•"/>
              <a:defRPr sz="700"/>
            </a:lvl4pPr>
            <a:lvl5pPr indent="-2730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Char char="•"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29" name="Google Shape;129;p21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21"/>
          <p:cNvSpPr txBox="1"/>
          <p:nvPr>
            <p:ph idx="2" type="body"/>
          </p:nvPr>
        </p:nvSpPr>
        <p:spPr>
          <a:xfrm>
            <a:off x="4737100" y="1658846"/>
            <a:ext cx="3778200" cy="29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700"/>
              <a:buNone/>
              <a:defRPr b="1" sz="7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700"/>
              <a:buNone/>
              <a:defRPr sz="700">
                <a:solidFill>
                  <a:schemeClr val="accent4"/>
                </a:solidFill>
              </a:defRPr>
            </a:lvl2pPr>
            <a:lvl3pPr indent="-27305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>
                <a:solidFill>
                  <a:srgbClr val="575757"/>
                </a:solidFill>
              </a:defRPr>
            </a:lvl3pPr>
            <a:lvl4pPr indent="-2730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700"/>
              <a:buChar char="•"/>
              <a:defRPr sz="700"/>
            </a:lvl4pPr>
            <a:lvl5pPr indent="-2730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Char char="•"/>
              <a:defRPr sz="700"/>
            </a:lvl5pPr>
            <a:lvl6pPr indent="-2286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3" type="body"/>
          </p:nvPr>
        </p:nvSpPr>
        <p:spPr>
          <a:xfrm>
            <a:off x="628650" y="972551"/>
            <a:ext cx="3841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4" type="body"/>
          </p:nvPr>
        </p:nvSpPr>
        <p:spPr>
          <a:xfrm>
            <a:off x="4737100" y="972550"/>
            <a:ext cx="3778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6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type="title"/>
          </p:nvPr>
        </p:nvSpPr>
        <p:spPr>
          <a:xfrm>
            <a:off x="628650" y="273845"/>
            <a:ext cx="7372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5" type="body"/>
          </p:nvPr>
        </p:nvSpPr>
        <p:spPr>
          <a:xfrm>
            <a:off x="628650" y="476753"/>
            <a:ext cx="7372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5" name="Google Shape;13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+ légende">
  <p:cSld name="Image + légend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/>
          <p:nvPr/>
        </p:nvSpPr>
        <p:spPr>
          <a:xfrm>
            <a:off x="628650" y="273844"/>
            <a:ext cx="7886700" cy="4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" name="Google Shape;138;p22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1" name="Google Shape;141;p22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22"/>
          <p:cNvSpPr/>
          <p:nvPr>
            <p:ph idx="2" type="pic"/>
          </p:nvPr>
        </p:nvSpPr>
        <p:spPr>
          <a:xfrm>
            <a:off x="628650" y="972550"/>
            <a:ext cx="7886700" cy="32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EAA2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628650" y="4276725"/>
            <a:ext cx="7905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600"/>
              <a:buNone/>
              <a:defRPr i="1" sz="600"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type="title"/>
          </p:nvPr>
        </p:nvSpPr>
        <p:spPr>
          <a:xfrm>
            <a:off x="628650" y="273845"/>
            <a:ext cx="7372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3" type="body"/>
          </p:nvPr>
        </p:nvSpPr>
        <p:spPr>
          <a:xfrm>
            <a:off x="628650" y="476753"/>
            <a:ext cx="7372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e + image">
  <p:cSld name="Texte + imag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628650" y="273844"/>
            <a:ext cx="7886700" cy="4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628650" y="919003"/>
            <a:ext cx="3841800" cy="3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800"/>
              <a:buNone/>
              <a:defRPr b="1" sz="8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700"/>
              <a:buNone/>
              <a:defRPr sz="700">
                <a:solidFill>
                  <a:schemeClr val="accent4"/>
                </a:solidFill>
              </a:defRPr>
            </a:lvl2pPr>
            <a:lvl3pPr indent="-27305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>
                <a:solidFill>
                  <a:srgbClr val="575757"/>
                </a:solidFill>
              </a:defRPr>
            </a:lvl3pPr>
            <a:lvl4pPr indent="-2730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700"/>
              <a:buChar char="•"/>
              <a:defRPr sz="700"/>
            </a:lvl4pPr>
            <a:lvl5pPr indent="-2730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Char char="•"/>
              <a:defRPr sz="700"/>
            </a:lvl5pPr>
            <a:lvl6pPr indent="-2730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700"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5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53" name="Google Shape;153;p23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23"/>
          <p:cNvSpPr/>
          <p:nvPr>
            <p:ph idx="2" type="pic"/>
          </p:nvPr>
        </p:nvSpPr>
        <p:spPr>
          <a:xfrm>
            <a:off x="4737100" y="977312"/>
            <a:ext cx="3778200" cy="32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EAA2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55" name="Google Shape;155;p23"/>
          <p:cNvSpPr txBox="1"/>
          <p:nvPr>
            <p:ph idx="3" type="body"/>
          </p:nvPr>
        </p:nvSpPr>
        <p:spPr>
          <a:xfrm>
            <a:off x="4737100" y="4276725"/>
            <a:ext cx="3797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600"/>
              <a:buNone/>
              <a:defRPr i="1" sz="600"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628650" y="273845"/>
            <a:ext cx="7372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4" type="body"/>
          </p:nvPr>
        </p:nvSpPr>
        <p:spPr>
          <a:xfrm>
            <a:off x="628650" y="476753"/>
            <a:ext cx="7372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s">
  <p:cSld name="2 image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/>
        </p:nvSpPr>
        <p:spPr>
          <a:xfrm>
            <a:off x="628650" y="273844"/>
            <a:ext cx="7886700" cy="4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628649" y="964442"/>
            <a:ext cx="3594300" cy="15954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sz="800">
                <a:solidFill>
                  <a:schemeClr val="accent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700"/>
              <a:buNone/>
              <a:defRPr sz="700">
                <a:solidFill>
                  <a:schemeClr val="accent4"/>
                </a:solidFill>
              </a:defRPr>
            </a:lvl2pPr>
            <a:lvl3pPr indent="-27305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>
                <a:solidFill>
                  <a:srgbClr val="575757"/>
                </a:solidFill>
              </a:defRPr>
            </a:lvl3pPr>
            <a:lvl4pPr indent="-2730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700"/>
              <a:buChar char="•"/>
              <a:defRPr sz="700"/>
            </a:lvl4pPr>
            <a:lvl5pPr indent="-2730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Char char="•"/>
              <a:defRPr sz="700"/>
            </a:lvl5pPr>
            <a:lvl6pPr indent="-2730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700"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4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24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5" name="Google Shape;165;p24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24"/>
          <p:cNvSpPr/>
          <p:nvPr>
            <p:ph idx="2" type="pic"/>
          </p:nvPr>
        </p:nvSpPr>
        <p:spPr>
          <a:xfrm>
            <a:off x="4737100" y="964442"/>
            <a:ext cx="3778200" cy="15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EAA2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7" name="Google Shape;167;p24"/>
          <p:cNvSpPr/>
          <p:nvPr>
            <p:ph idx="3" type="pic"/>
          </p:nvPr>
        </p:nvSpPr>
        <p:spPr>
          <a:xfrm>
            <a:off x="4718050" y="2857500"/>
            <a:ext cx="3778200" cy="15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None/>
              <a:defRPr b="1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EAA2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4" type="body"/>
          </p:nvPr>
        </p:nvSpPr>
        <p:spPr>
          <a:xfrm>
            <a:off x="628651" y="2857500"/>
            <a:ext cx="3594300" cy="1588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1" sz="800">
                <a:solidFill>
                  <a:schemeClr val="accent4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700"/>
              <a:buNone/>
              <a:defRPr sz="700">
                <a:solidFill>
                  <a:schemeClr val="accent4"/>
                </a:solidFill>
              </a:defRPr>
            </a:lvl2pPr>
            <a:lvl3pPr indent="-27305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Pts val="700"/>
              <a:buFont typeface="Arial"/>
              <a:buChar char="•"/>
              <a:defRPr sz="700">
                <a:solidFill>
                  <a:srgbClr val="575757"/>
                </a:solidFill>
              </a:defRPr>
            </a:lvl3pPr>
            <a:lvl4pPr indent="-27305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700"/>
              <a:buChar char="•"/>
              <a:defRPr sz="700"/>
            </a:lvl4pPr>
            <a:lvl5pPr indent="-27305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700"/>
              <a:buChar char="•"/>
              <a:defRPr sz="700"/>
            </a:lvl5pPr>
            <a:lvl6pPr indent="-27305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700"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type="title"/>
          </p:nvPr>
        </p:nvSpPr>
        <p:spPr>
          <a:xfrm>
            <a:off x="628650" y="273845"/>
            <a:ext cx="7372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0" name="Google Shape;170;p24"/>
          <p:cNvSpPr txBox="1"/>
          <p:nvPr>
            <p:ph idx="5" type="body"/>
          </p:nvPr>
        </p:nvSpPr>
        <p:spPr>
          <a:xfrm>
            <a:off x="628650" y="476753"/>
            <a:ext cx="7372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71" name="Google Shape;17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au">
  <p:cSld name="Tableau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/>
          <p:nvPr/>
        </p:nvSpPr>
        <p:spPr>
          <a:xfrm>
            <a:off x="628650" y="273844"/>
            <a:ext cx="7886700" cy="4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77" name="Google Shape;177;p25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8" name="Google Shape;178;p25"/>
          <p:cNvSpPr txBox="1"/>
          <p:nvPr>
            <p:ph type="title"/>
          </p:nvPr>
        </p:nvSpPr>
        <p:spPr>
          <a:xfrm>
            <a:off x="628650" y="273845"/>
            <a:ext cx="7372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5"/>
          <p:cNvSpPr txBox="1"/>
          <p:nvPr>
            <p:ph idx="1" type="body"/>
          </p:nvPr>
        </p:nvSpPr>
        <p:spPr>
          <a:xfrm>
            <a:off x="628650" y="476753"/>
            <a:ext cx="7372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que">
  <p:cSld name="Graphiqu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628650" y="273844"/>
            <a:ext cx="7886700" cy="4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26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6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86" name="Google Shape;186;p26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628650" y="4276725"/>
            <a:ext cx="79059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600"/>
              <a:buNone/>
              <a:defRPr i="1" sz="600"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8" name="Google Shape;188;p26"/>
          <p:cNvSpPr/>
          <p:nvPr>
            <p:ph idx="2" type="chart"/>
          </p:nvPr>
        </p:nvSpPr>
        <p:spPr>
          <a:xfrm>
            <a:off x="628650" y="882558"/>
            <a:ext cx="7886700" cy="3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EAA2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89" name="Google Shape;189;p26"/>
          <p:cNvSpPr txBox="1"/>
          <p:nvPr>
            <p:ph type="title"/>
          </p:nvPr>
        </p:nvSpPr>
        <p:spPr>
          <a:xfrm>
            <a:off x="628650" y="273845"/>
            <a:ext cx="73725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26"/>
          <p:cNvSpPr txBox="1"/>
          <p:nvPr>
            <p:ph idx="3" type="body"/>
          </p:nvPr>
        </p:nvSpPr>
        <p:spPr>
          <a:xfrm>
            <a:off x="628650" y="476753"/>
            <a:ext cx="7372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merciements">
  <p:cSld name="Remerciement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3" name="Google Shape;193;p27"/>
          <p:cNvCxnSpPr/>
          <p:nvPr/>
        </p:nvCxnSpPr>
        <p:spPr>
          <a:xfrm flipH="1" rot="10800000">
            <a:off x="3364034" y="1932103"/>
            <a:ext cx="1980600" cy="3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4" name="Google Shape;194;p27"/>
          <p:cNvSpPr txBox="1"/>
          <p:nvPr>
            <p:ph idx="1" type="body"/>
          </p:nvPr>
        </p:nvSpPr>
        <p:spPr>
          <a:xfrm>
            <a:off x="3340133" y="2068420"/>
            <a:ext cx="5353800" cy="3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i="0" sz="8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Font typeface="Arial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5" name="Google Shape;195;p27"/>
          <p:cNvSpPr txBox="1"/>
          <p:nvPr>
            <p:ph idx="2" type="body"/>
          </p:nvPr>
        </p:nvSpPr>
        <p:spPr>
          <a:xfrm>
            <a:off x="3339875" y="1470932"/>
            <a:ext cx="50418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000"/>
              <a:buNone/>
              <a:defRPr sz="1000"/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96" name="Google Shape;196;p27"/>
          <p:cNvPicPr preferRelativeResize="0"/>
          <p:nvPr/>
        </p:nvPicPr>
        <p:blipFill rotWithShape="1">
          <a:blip r:embed="rId2">
            <a:alphaModFix/>
          </a:blip>
          <a:srcRect b="20458" l="0" r="0" t="0"/>
          <a:stretch/>
        </p:blipFill>
        <p:spPr>
          <a:xfrm>
            <a:off x="1045105" y="1496682"/>
            <a:ext cx="1590456" cy="64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684" y="2711196"/>
            <a:ext cx="7897092" cy="243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itre">
  <p:cSld name="Chapitre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/>
          <p:nvPr/>
        </p:nvSpPr>
        <p:spPr>
          <a:xfrm>
            <a:off x="319080" y="276227"/>
            <a:ext cx="8505900" cy="449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8"/>
          <p:cNvSpPr txBox="1"/>
          <p:nvPr>
            <p:ph type="title"/>
          </p:nvPr>
        </p:nvSpPr>
        <p:spPr>
          <a:xfrm>
            <a:off x="767444" y="2238200"/>
            <a:ext cx="6737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28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767444" y="2905969"/>
            <a:ext cx="67374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None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3" name="Google Shape;203;p28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28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205" name="Google Shape;205;p28"/>
          <p:cNvCxnSpPr/>
          <p:nvPr/>
        </p:nvCxnSpPr>
        <p:spPr>
          <a:xfrm>
            <a:off x="973396" y="2861187"/>
            <a:ext cx="9735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6" name="Google Shape;20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8139" y="4170320"/>
            <a:ext cx="820072" cy="41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vide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29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29"/>
          <p:cNvSpPr txBox="1"/>
          <p:nvPr/>
        </p:nvSpPr>
        <p:spPr>
          <a:xfrm>
            <a:off x="8001000" y="278611"/>
            <a:ext cx="514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500" u="none" cap="none" strike="noStrike">
              <a:solidFill>
                <a:srgbClr val="88888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1" name="Google Shape;211;p29"/>
          <p:cNvCxnSpPr/>
          <p:nvPr/>
        </p:nvCxnSpPr>
        <p:spPr>
          <a:xfrm>
            <a:off x="628650" y="4632725"/>
            <a:ext cx="78867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2" name="Google Shape;21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24468" y="4767265"/>
            <a:ext cx="800100" cy="300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81671"/>
            <a:ext cx="78867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1" y="1369219"/>
            <a:ext cx="7886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575757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EAA2E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EAA2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575757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7940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2CA39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rgbClr val="878787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7940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7940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7940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7940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5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5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mc:AlternateContent>
    <mc:Choice Requires="p14">
      <p:transition p14:dur="1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3.png"/><Relationship Id="rId5" Type="http://schemas.openxmlformats.org/officeDocument/2006/relationships/image" Target="../media/image28.png"/><Relationship Id="rId6" Type="http://schemas.openxmlformats.org/officeDocument/2006/relationships/image" Target="../media/image34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39.png"/><Relationship Id="rId5" Type="http://schemas.openxmlformats.org/officeDocument/2006/relationships/image" Target="../media/image28.png"/><Relationship Id="rId6" Type="http://schemas.openxmlformats.org/officeDocument/2006/relationships/image" Target="../media/image34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40.png"/><Relationship Id="rId5" Type="http://schemas.openxmlformats.org/officeDocument/2006/relationships/image" Target="../media/image28.png"/><Relationship Id="rId6" Type="http://schemas.openxmlformats.org/officeDocument/2006/relationships/image" Target="../media/image34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Relationship Id="rId5" Type="http://schemas.openxmlformats.org/officeDocument/2006/relationships/image" Target="../media/image28.png"/><Relationship Id="rId6" Type="http://schemas.openxmlformats.org/officeDocument/2006/relationships/image" Target="../media/image34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image" Target="../media/image47.png"/><Relationship Id="rId5" Type="http://schemas.openxmlformats.org/officeDocument/2006/relationships/image" Target="../media/image28.png"/><Relationship Id="rId6" Type="http://schemas.openxmlformats.org/officeDocument/2006/relationships/image" Target="../media/image34.png"/><Relationship Id="rId7" Type="http://schemas.openxmlformats.org/officeDocument/2006/relationships/image" Target="../media/image31.png"/><Relationship Id="rId8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hyperlink" Target="http://drive.google.com/file/d/1r6cLvdDENuD9CAFWwIvsGs5kKdg68ffk/view" TargetMode="External"/><Relationship Id="rId5" Type="http://schemas.openxmlformats.org/officeDocument/2006/relationships/image" Target="../media/image4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17.png"/><Relationship Id="rId13" Type="http://schemas.openxmlformats.org/officeDocument/2006/relationships/image" Target="../media/image2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ctrTitle"/>
          </p:nvPr>
        </p:nvSpPr>
        <p:spPr>
          <a:xfrm>
            <a:off x="3557849" y="1022723"/>
            <a:ext cx="50415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Do we need fast charging in urban areas ?</a:t>
            </a:r>
            <a:endParaRPr/>
          </a:p>
        </p:txBody>
      </p:sp>
      <p:sp>
        <p:nvSpPr>
          <p:cNvPr id="218" name="Google Shape;218;p30"/>
          <p:cNvSpPr txBox="1"/>
          <p:nvPr>
            <p:ph idx="1" type="body"/>
          </p:nvPr>
        </p:nvSpPr>
        <p:spPr>
          <a:xfrm>
            <a:off x="3557848" y="2382057"/>
            <a:ext cx="50415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lang="fr"/>
              <a:t>Marc-Olivier METAIS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</a:pPr>
            <a:r>
              <a:rPr i="1" lang="fr"/>
              <a:t>marc-olivier.metais@centralesupelec.fr</a:t>
            </a:r>
            <a:endParaRPr i="1"/>
          </a:p>
        </p:txBody>
      </p:sp>
      <p:sp>
        <p:nvSpPr>
          <p:cNvPr id="219" name="Google Shape;219;p30"/>
          <p:cNvSpPr txBox="1"/>
          <p:nvPr>
            <p:ph idx="2" type="body"/>
          </p:nvPr>
        </p:nvSpPr>
        <p:spPr>
          <a:xfrm>
            <a:off x="3557589" y="1860770"/>
            <a:ext cx="50418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000"/>
              <a:buNone/>
            </a:pPr>
            <a:r>
              <a:rPr lang="fr"/>
              <a:t>International Conference on Mobility Challenges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000"/>
              <a:buNone/>
            </a:pPr>
            <a:r>
              <a:rPr lang="fr"/>
              <a:t>08/12/2022</a:t>
            </a:r>
            <a:endParaRPr/>
          </a:p>
        </p:txBody>
      </p:sp>
      <p:pic>
        <p:nvPicPr>
          <p:cNvPr id="220" name="Google Shape;220;p30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2184282" y="233569"/>
            <a:ext cx="1063652" cy="7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/>
          <p:nvPr>
            <p:ph type="title"/>
          </p:nvPr>
        </p:nvSpPr>
        <p:spPr>
          <a:xfrm>
            <a:off x="658763" y="468131"/>
            <a:ext cx="81939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2.2.   The chicken and egg problem </a:t>
            </a:r>
            <a:endParaRPr/>
          </a:p>
        </p:txBody>
      </p:sp>
      <p:pic>
        <p:nvPicPr>
          <p:cNvPr id="393" name="Google Shape;393;p39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7004380" y="4731974"/>
            <a:ext cx="554659" cy="4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9"/>
          <p:cNvSpPr/>
          <p:nvPr/>
        </p:nvSpPr>
        <p:spPr>
          <a:xfrm>
            <a:off x="1291343" y="1582650"/>
            <a:ext cx="2529600" cy="6366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A2CA39"/>
          </a:solidFill>
          <a:ln cap="flat" cmpd="sng" w="9525">
            <a:solidFill>
              <a:srgbClr val="5757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9"/>
          <p:cNvSpPr/>
          <p:nvPr/>
        </p:nvSpPr>
        <p:spPr>
          <a:xfrm rot="10800000">
            <a:off x="1213542" y="3365944"/>
            <a:ext cx="2529600" cy="5379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A2CA39"/>
          </a:solidFill>
          <a:ln cap="flat" cmpd="sng" w="9525">
            <a:solidFill>
              <a:srgbClr val="5757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013" y="2391008"/>
            <a:ext cx="826173" cy="80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8414" y="2542650"/>
            <a:ext cx="826175" cy="80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5395" y="2145262"/>
            <a:ext cx="453910" cy="44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37289" y="2726602"/>
            <a:ext cx="331133" cy="32181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9"/>
          <p:cNvSpPr txBox="1"/>
          <p:nvPr/>
        </p:nvSpPr>
        <p:spPr>
          <a:xfrm>
            <a:off x="3821153" y="2006531"/>
            <a:ext cx="2613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?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1865185" y="2300784"/>
            <a:ext cx="14523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Charging infrastructure or EVs first?</a:t>
            </a:r>
            <a:endParaRPr baseline="30000"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2" name="Google Shape;402;p39"/>
          <p:cNvSpPr/>
          <p:nvPr/>
        </p:nvSpPr>
        <p:spPr>
          <a:xfrm>
            <a:off x="5634150" y="1921228"/>
            <a:ext cx="2325900" cy="1290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Charging infrastructure must take the lead in this two-sided market development</a:t>
            </a:r>
            <a:endParaRPr b="1" sz="1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0"/>
          <p:cNvSpPr txBox="1"/>
          <p:nvPr/>
        </p:nvSpPr>
        <p:spPr>
          <a:xfrm>
            <a:off x="985238" y="664463"/>
            <a:ext cx="69558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100">
                <a:solidFill>
                  <a:schemeClr val="lt1"/>
                </a:solidFill>
              </a:rPr>
              <a:t>Do we need fast charging in urban areas ?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936263" y="2801456"/>
            <a:ext cx="1181700" cy="122400"/>
          </a:xfrm>
          <a:prstGeom prst="rect">
            <a:avLst/>
          </a:prstGeom>
          <a:solidFill>
            <a:srgbClr val="A2CA3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0"/>
          <p:cNvSpPr txBox="1"/>
          <p:nvPr/>
        </p:nvSpPr>
        <p:spPr>
          <a:xfrm>
            <a:off x="1392431" y="1178813"/>
            <a:ext cx="70110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1. Background on EV and charging infrastructure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2. Insights from the literature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3. A rational deployment model</a:t>
            </a:r>
            <a:endParaRPr b="1" sz="1900">
              <a:solidFill>
                <a:srgbClr val="FFFFFF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1"/>
                </a:solidFill>
              </a:rPr>
              <a:t>3.1.	Principle of the model</a:t>
            </a:r>
            <a:endParaRPr b="1" sz="1100">
              <a:solidFill>
                <a:schemeClr val="lt1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1"/>
                </a:solidFill>
              </a:rPr>
              <a:t>3.2.   Score calculation</a:t>
            </a:r>
            <a:endParaRPr b="1" sz="1100">
              <a:solidFill>
                <a:schemeClr val="lt1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1"/>
                </a:solidFill>
              </a:rPr>
              <a:t>3.3.	MATSim</a:t>
            </a:r>
            <a:endParaRPr b="1" sz="1100">
              <a:solidFill>
                <a:schemeClr val="lt1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1"/>
                </a:solidFill>
              </a:rPr>
              <a:t>3.4.	Firsts results</a:t>
            </a:r>
            <a:endParaRPr b="1" sz="1100">
              <a:solidFill>
                <a:schemeClr val="lt1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1"/>
                </a:solidFill>
              </a:rPr>
              <a:t>3.5.   Limits of the model</a:t>
            </a:r>
            <a:endParaRPr b="1" sz="1100">
              <a:solidFill>
                <a:schemeClr val="lt1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4. Conclusion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1" name="Google Shape;411;p40"/>
          <p:cNvPicPr preferRelativeResize="0"/>
          <p:nvPr/>
        </p:nvPicPr>
        <p:blipFill rotWithShape="1">
          <a:blip r:embed="rId3">
            <a:alphaModFix/>
          </a:blip>
          <a:srcRect b="28235" l="27498" r="28419" t="23166"/>
          <a:stretch/>
        </p:blipFill>
        <p:spPr>
          <a:xfrm>
            <a:off x="7016494" y="4142513"/>
            <a:ext cx="684735" cy="5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"/>
          <p:cNvSpPr txBox="1"/>
          <p:nvPr>
            <p:ph type="title"/>
          </p:nvPr>
        </p:nvSpPr>
        <p:spPr>
          <a:xfrm>
            <a:off x="658763" y="468131"/>
            <a:ext cx="62076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3.1.    </a:t>
            </a:r>
            <a:r>
              <a:rPr lang="fr">
                <a:solidFill>
                  <a:schemeClr val="dk2"/>
                </a:solidFill>
              </a:rPr>
              <a:t>Model principle</a:t>
            </a:r>
            <a:endParaRPr/>
          </a:p>
        </p:txBody>
      </p:sp>
      <p:pic>
        <p:nvPicPr>
          <p:cNvPr id="418" name="Google Shape;418;p41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7004380" y="4731974"/>
            <a:ext cx="554659" cy="4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1"/>
          <p:cNvSpPr/>
          <p:nvPr/>
        </p:nvSpPr>
        <p:spPr>
          <a:xfrm>
            <a:off x="1050525" y="1076250"/>
            <a:ext cx="7042800" cy="6945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Starting point :</a:t>
            </a:r>
            <a:r>
              <a:rPr b="1" lang="fr" sz="12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12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The development of recharging infrastructure must support the democratization of electric vehicles. </a:t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1020506" y="2184666"/>
            <a:ext cx="7042800" cy="6945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A location model integrating the temporal aspect of infrastructure deployment, users-centered, adapted to a mixed territory</a:t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1" name="Google Shape;421;p41"/>
          <p:cNvSpPr/>
          <p:nvPr/>
        </p:nvSpPr>
        <p:spPr>
          <a:xfrm rot="5400000">
            <a:off x="4394981" y="1898175"/>
            <a:ext cx="294000" cy="169200"/>
          </a:xfrm>
          <a:prstGeom prst="rightArrow">
            <a:avLst>
              <a:gd fmla="val 50000" name="adj1"/>
              <a:gd fmla="val 56841" name="adj2"/>
            </a:avLst>
          </a:prstGeom>
          <a:solidFill>
            <a:srgbClr val="A2CA3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2" name="Google Shape;422;p41"/>
          <p:cNvSpPr txBox="1"/>
          <p:nvPr/>
        </p:nvSpPr>
        <p:spPr>
          <a:xfrm>
            <a:off x="4724644" y="1827563"/>
            <a:ext cx="128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What we need</a:t>
            </a:r>
            <a:endParaRPr b="1" sz="11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Google Shape;423;p41"/>
          <p:cNvSpPr/>
          <p:nvPr/>
        </p:nvSpPr>
        <p:spPr>
          <a:xfrm rot="5400000">
            <a:off x="4394981" y="3041175"/>
            <a:ext cx="294000" cy="169200"/>
          </a:xfrm>
          <a:prstGeom prst="rightArrow">
            <a:avLst>
              <a:gd fmla="val 50000" name="adj1"/>
              <a:gd fmla="val 56841" name="adj2"/>
            </a:avLst>
          </a:prstGeom>
          <a:solidFill>
            <a:srgbClr val="A2CA3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4" name="Google Shape;424;p41"/>
          <p:cNvSpPr txBox="1"/>
          <p:nvPr/>
        </p:nvSpPr>
        <p:spPr>
          <a:xfrm>
            <a:off x="4724644" y="2970563"/>
            <a:ext cx="1740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What our model does</a:t>
            </a:r>
            <a:endParaRPr b="1" sz="11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41"/>
          <p:cNvSpPr/>
          <p:nvPr/>
        </p:nvSpPr>
        <p:spPr>
          <a:xfrm>
            <a:off x="1020506" y="3329456"/>
            <a:ext cx="7042800" cy="12396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Google Shape;426;p41"/>
          <p:cNvSpPr txBox="1"/>
          <p:nvPr/>
        </p:nvSpPr>
        <p:spPr>
          <a:xfrm>
            <a:off x="1219031" y="3429094"/>
            <a:ext cx="6729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●"/>
            </a:pPr>
            <a:r>
              <a:rPr lang="fr"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Pre-selects candidate locations for charging stations</a:t>
            </a:r>
            <a:endParaRPr sz="1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●"/>
            </a:pPr>
            <a:r>
              <a:rPr lang="fr"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Assigns a score to each location</a:t>
            </a:r>
            <a:endParaRPr sz="1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●"/>
            </a:pPr>
            <a:r>
              <a:rPr lang="fr"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Places stations in order to maximize the global score</a:t>
            </a:r>
            <a:endParaRPr sz="1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●"/>
            </a:pPr>
            <a:r>
              <a:rPr lang="fr"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Recalculates location scores with the new data</a:t>
            </a:r>
            <a:endParaRPr sz="1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Verdana"/>
              <a:buChar char="●"/>
            </a:pPr>
            <a:r>
              <a:rPr lang="fr"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And so it goes, until we run out of budget 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2"/>
          <p:cNvSpPr/>
          <p:nvPr/>
        </p:nvSpPr>
        <p:spPr>
          <a:xfrm>
            <a:off x="795441" y="1116619"/>
            <a:ext cx="7851300" cy="1592700"/>
          </a:xfrm>
          <a:prstGeom prst="roundRect">
            <a:avLst>
              <a:gd fmla="val 9656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Score calculated according to 5 criteria</a:t>
            </a:r>
            <a:r>
              <a:rPr b="1" lang="fr" sz="12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12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3" name="Google Shape;433;p42"/>
          <p:cNvSpPr txBox="1"/>
          <p:nvPr>
            <p:ph type="title"/>
          </p:nvPr>
        </p:nvSpPr>
        <p:spPr>
          <a:xfrm>
            <a:off x="674644" y="473419"/>
            <a:ext cx="63165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3.2.	Score assignation</a:t>
            </a:r>
            <a:endParaRPr/>
          </a:p>
        </p:txBody>
      </p:sp>
      <p:pic>
        <p:nvPicPr>
          <p:cNvPr id="434" name="Google Shape;4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14" y="1619701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047" y="1619700"/>
            <a:ext cx="575414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580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442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2"/>
          <p:cNvSpPr txBox="1"/>
          <p:nvPr/>
        </p:nvSpPr>
        <p:spPr>
          <a:xfrm>
            <a:off x="821288" y="2249199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Parking duration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2402062" y="2249194"/>
            <a:ext cx="1246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parking events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5662688" y="2249194"/>
            <a:ext cx="1179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State of charge of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7427515" y="2249193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Land coverage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2" name="Google Shape;442;p42"/>
          <p:cNvPicPr preferRelativeResize="0"/>
          <p:nvPr/>
        </p:nvPicPr>
        <p:blipFill rotWithShape="1">
          <a:blip r:embed="rId7">
            <a:alphaModFix/>
          </a:blip>
          <a:srcRect b="28235" l="27498" r="28419" t="23166"/>
          <a:stretch/>
        </p:blipFill>
        <p:spPr>
          <a:xfrm>
            <a:off x="6860925" y="4662150"/>
            <a:ext cx="684735" cy="5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33412" y="1629342"/>
            <a:ext cx="575419" cy="575423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2"/>
          <p:cNvSpPr txBox="1"/>
          <p:nvPr/>
        </p:nvSpPr>
        <p:spPr>
          <a:xfrm>
            <a:off x="4076841" y="2249194"/>
            <a:ext cx="12885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distinct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5" name="Google Shape;445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07139" y="3950363"/>
            <a:ext cx="237828" cy="25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17320" y="3259397"/>
            <a:ext cx="592805" cy="56772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2"/>
          <p:cNvSpPr txBox="1"/>
          <p:nvPr/>
        </p:nvSpPr>
        <p:spPr>
          <a:xfrm>
            <a:off x="4076831" y="3816841"/>
            <a:ext cx="11427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Cost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8" name="Google Shape;448;p42"/>
          <p:cNvSpPr txBox="1"/>
          <p:nvPr/>
        </p:nvSpPr>
        <p:spPr>
          <a:xfrm>
            <a:off x="5896819" y="4175601"/>
            <a:ext cx="4587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Verdana"/>
                <a:ea typeface="Verdana"/>
                <a:cs typeface="Verdana"/>
                <a:sym typeface="Verdana"/>
              </a:rPr>
              <a:t>Electric grid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9" name="Google Shape;449;p42"/>
          <p:cNvSpPr txBox="1"/>
          <p:nvPr/>
        </p:nvSpPr>
        <p:spPr>
          <a:xfrm>
            <a:off x="3108188" y="4175606"/>
            <a:ext cx="651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Verdana"/>
                <a:ea typeface="Verdana"/>
                <a:cs typeface="Verdana"/>
                <a:sym typeface="Verdana"/>
              </a:rPr>
              <a:t>Construction cost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50" name="Google Shape;450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04716" y="3950373"/>
            <a:ext cx="258543" cy="2585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1" name="Google Shape;451;p42"/>
          <p:cNvCxnSpPr/>
          <p:nvPr/>
        </p:nvCxnSpPr>
        <p:spPr>
          <a:xfrm flipH="1">
            <a:off x="3727931" y="3961313"/>
            <a:ext cx="572100" cy="14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52" name="Google Shape;452;p42"/>
          <p:cNvCxnSpPr/>
          <p:nvPr/>
        </p:nvCxnSpPr>
        <p:spPr>
          <a:xfrm>
            <a:off x="5004563" y="3987806"/>
            <a:ext cx="672900" cy="14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3" name="Google Shape;453;p42"/>
          <p:cNvSpPr/>
          <p:nvPr/>
        </p:nvSpPr>
        <p:spPr>
          <a:xfrm>
            <a:off x="799594" y="2904056"/>
            <a:ext cx="7851300" cy="16737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Constraints</a:t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"/>
          <p:cNvSpPr/>
          <p:nvPr/>
        </p:nvSpPr>
        <p:spPr>
          <a:xfrm>
            <a:off x="795441" y="1116619"/>
            <a:ext cx="7851300" cy="1592700"/>
          </a:xfrm>
          <a:prstGeom prst="roundRect">
            <a:avLst>
              <a:gd fmla="val 9656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Score calculated according to 5 criteria</a:t>
            </a:r>
            <a:r>
              <a:rPr b="1" lang="fr" sz="12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12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0" name="Google Shape;460;p43"/>
          <p:cNvSpPr txBox="1"/>
          <p:nvPr>
            <p:ph type="title"/>
          </p:nvPr>
        </p:nvSpPr>
        <p:spPr>
          <a:xfrm>
            <a:off x="674644" y="473419"/>
            <a:ext cx="63165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3.2.	Score calculation</a:t>
            </a:r>
            <a:endParaRPr/>
          </a:p>
        </p:txBody>
      </p:sp>
      <p:pic>
        <p:nvPicPr>
          <p:cNvPr id="461" name="Google Shape;46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14" y="1619701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047" y="1619700"/>
            <a:ext cx="575414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580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442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3"/>
          <p:cNvSpPr txBox="1"/>
          <p:nvPr/>
        </p:nvSpPr>
        <p:spPr>
          <a:xfrm>
            <a:off x="821288" y="2249199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Parking duration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6" name="Google Shape;466;p43"/>
          <p:cNvSpPr txBox="1"/>
          <p:nvPr/>
        </p:nvSpPr>
        <p:spPr>
          <a:xfrm>
            <a:off x="2402062" y="2249194"/>
            <a:ext cx="1246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parking events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7" name="Google Shape;467;p43"/>
          <p:cNvSpPr txBox="1"/>
          <p:nvPr/>
        </p:nvSpPr>
        <p:spPr>
          <a:xfrm>
            <a:off x="5662688" y="2249194"/>
            <a:ext cx="1179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State of charge of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8" name="Google Shape;468;p43"/>
          <p:cNvSpPr txBox="1"/>
          <p:nvPr/>
        </p:nvSpPr>
        <p:spPr>
          <a:xfrm>
            <a:off x="7427515" y="2249193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Land coverage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9" name="Google Shape;469;p43"/>
          <p:cNvPicPr preferRelativeResize="0"/>
          <p:nvPr/>
        </p:nvPicPr>
        <p:blipFill rotWithShape="1">
          <a:blip r:embed="rId7">
            <a:alphaModFix/>
          </a:blip>
          <a:srcRect b="28235" l="27498" r="28419" t="23166"/>
          <a:stretch/>
        </p:blipFill>
        <p:spPr>
          <a:xfrm>
            <a:off x="6860925" y="4662150"/>
            <a:ext cx="684735" cy="5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33412" y="1629342"/>
            <a:ext cx="575419" cy="575423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3"/>
          <p:cNvSpPr txBox="1"/>
          <p:nvPr/>
        </p:nvSpPr>
        <p:spPr>
          <a:xfrm>
            <a:off x="4076841" y="2249194"/>
            <a:ext cx="12885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distinct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43"/>
          <p:cNvSpPr/>
          <p:nvPr/>
        </p:nvSpPr>
        <p:spPr>
          <a:xfrm>
            <a:off x="843319" y="1488469"/>
            <a:ext cx="1119900" cy="11589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3" name="Google Shape;473;p43"/>
          <p:cNvSpPr txBox="1"/>
          <p:nvPr/>
        </p:nvSpPr>
        <p:spPr>
          <a:xfrm>
            <a:off x="1316213" y="3288506"/>
            <a:ext cx="16674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Choose the right type of station at the location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(medium, slow, fast)</a:t>
            </a:r>
            <a:endParaRPr sz="1100"/>
          </a:p>
        </p:txBody>
      </p:sp>
      <p:pic>
        <p:nvPicPr>
          <p:cNvPr id="474" name="Google Shape;474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36191" y="2927981"/>
            <a:ext cx="2221609" cy="148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65406" y="2877891"/>
            <a:ext cx="3657601" cy="1359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"/>
          <p:cNvSpPr/>
          <p:nvPr/>
        </p:nvSpPr>
        <p:spPr>
          <a:xfrm>
            <a:off x="795441" y="1116619"/>
            <a:ext cx="7851300" cy="1592700"/>
          </a:xfrm>
          <a:prstGeom prst="roundRect">
            <a:avLst>
              <a:gd fmla="val 9656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Score calculated according to 5 criteria</a:t>
            </a:r>
            <a:r>
              <a:rPr b="1" lang="fr" sz="12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12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2" name="Google Shape;482;p44"/>
          <p:cNvSpPr txBox="1"/>
          <p:nvPr>
            <p:ph type="title"/>
          </p:nvPr>
        </p:nvSpPr>
        <p:spPr>
          <a:xfrm>
            <a:off x="674644" y="473419"/>
            <a:ext cx="63165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3.2.	Score calculation</a:t>
            </a:r>
            <a:endParaRPr/>
          </a:p>
        </p:txBody>
      </p:sp>
      <p:pic>
        <p:nvPicPr>
          <p:cNvPr id="483" name="Google Shape;4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14" y="1619701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047" y="1619700"/>
            <a:ext cx="575414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580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442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4"/>
          <p:cNvSpPr txBox="1"/>
          <p:nvPr/>
        </p:nvSpPr>
        <p:spPr>
          <a:xfrm>
            <a:off x="821288" y="2249199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Parking duration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8" name="Google Shape;488;p44"/>
          <p:cNvSpPr txBox="1"/>
          <p:nvPr/>
        </p:nvSpPr>
        <p:spPr>
          <a:xfrm>
            <a:off x="2402062" y="2249194"/>
            <a:ext cx="1246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parking events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9" name="Google Shape;489;p44"/>
          <p:cNvSpPr txBox="1"/>
          <p:nvPr/>
        </p:nvSpPr>
        <p:spPr>
          <a:xfrm>
            <a:off x="5662688" y="2249194"/>
            <a:ext cx="1179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State of charge of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0" name="Google Shape;490;p44"/>
          <p:cNvSpPr txBox="1"/>
          <p:nvPr/>
        </p:nvSpPr>
        <p:spPr>
          <a:xfrm>
            <a:off x="7427515" y="2249193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Land coverage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91" name="Google Shape;491;p44"/>
          <p:cNvPicPr preferRelativeResize="0"/>
          <p:nvPr/>
        </p:nvPicPr>
        <p:blipFill rotWithShape="1">
          <a:blip r:embed="rId7">
            <a:alphaModFix/>
          </a:blip>
          <a:srcRect b="28235" l="27498" r="28419" t="23166"/>
          <a:stretch/>
        </p:blipFill>
        <p:spPr>
          <a:xfrm>
            <a:off x="6860925" y="4662150"/>
            <a:ext cx="684735" cy="5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33412" y="1629342"/>
            <a:ext cx="575419" cy="575423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4"/>
          <p:cNvSpPr txBox="1"/>
          <p:nvPr/>
        </p:nvSpPr>
        <p:spPr>
          <a:xfrm>
            <a:off x="4076841" y="2249194"/>
            <a:ext cx="12885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distinct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4" name="Google Shape;494;p44"/>
          <p:cNvSpPr/>
          <p:nvPr/>
        </p:nvSpPr>
        <p:spPr>
          <a:xfrm>
            <a:off x="2443772" y="1488469"/>
            <a:ext cx="1119900" cy="11589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5" name="Google Shape;495;p44"/>
          <p:cNvSpPr/>
          <p:nvPr/>
        </p:nvSpPr>
        <p:spPr>
          <a:xfrm>
            <a:off x="4147800" y="1488469"/>
            <a:ext cx="1119900" cy="11589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6" name="Google Shape;496;p44"/>
          <p:cNvSpPr txBox="1"/>
          <p:nvPr/>
        </p:nvSpPr>
        <p:spPr>
          <a:xfrm>
            <a:off x="2656481" y="3364350"/>
            <a:ext cx="16674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Determine the number of vehicles to be served at the location</a:t>
            </a:r>
            <a:endParaRPr sz="1100"/>
          </a:p>
        </p:txBody>
      </p:sp>
      <p:pic>
        <p:nvPicPr>
          <p:cNvPr id="497" name="Google Shape;497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55794" y="3682631"/>
            <a:ext cx="1171575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20075" y="3182569"/>
            <a:ext cx="1243013" cy="50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5"/>
          <p:cNvSpPr/>
          <p:nvPr/>
        </p:nvSpPr>
        <p:spPr>
          <a:xfrm>
            <a:off x="795441" y="1116619"/>
            <a:ext cx="7851300" cy="1592700"/>
          </a:xfrm>
          <a:prstGeom prst="roundRect">
            <a:avLst>
              <a:gd fmla="val 9656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Score calculated according to 5 criteria</a:t>
            </a:r>
            <a:r>
              <a:rPr b="1" lang="fr" sz="12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12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5" name="Google Shape;505;p45"/>
          <p:cNvSpPr txBox="1"/>
          <p:nvPr>
            <p:ph type="title"/>
          </p:nvPr>
        </p:nvSpPr>
        <p:spPr>
          <a:xfrm>
            <a:off x="674644" y="473419"/>
            <a:ext cx="63165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3.2.	Score calculation</a:t>
            </a:r>
            <a:endParaRPr/>
          </a:p>
        </p:txBody>
      </p:sp>
      <p:pic>
        <p:nvPicPr>
          <p:cNvPr id="506" name="Google Shape;50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14" y="1619701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047" y="1619700"/>
            <a:ext cx="575414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580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442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5"/>
          <p:cNvSpPr txBox="1"/>
          <p:nvPr/>
        </p:nvSpPr>
        <p:spPr>
          <a:xfrm>
            <a:off x="962531" y="2647224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Parking duration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1" name="Google Shape;511;p45"/>
          <p:cNvSpPr txBox="1"/>
          <p:nvPr/>
        </p:nvSpPr>
        <p:spPr>
          <a:xfrm>
            <a:off x="2402062" y="2249194"/>
            <a:ext cx="1246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parking events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2" name="Google Shape;512;p45"/>
          <p:cNvSpPr txBox="1"/>
          <p:nvPr/>
        </p:nvSpPr>
        <p:spPr>
          <a:xfrm>
            <a:off x="5662688" y="2249194"/>
            <a:ext cx="1179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State of charge of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3" name="Google Shape;513;p45"/>
          <p:cNvSpPr txBox="1"/>
          <p:nvPr/>
        </p:nvSpPr>
        <p:spPr>
          <a:xfrm>
            <a:off x="7427515" y="2249193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Land coverage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4" name="Google Shape;514;p45"/>
          <p:cNvPicPr preferRelativeResize="0"/>
          <p:nvPr/>
        </p:nvPicPr>
        <p:blipFill rotWithShape="1">
          <a:blip r:embed="rId7">
            <a:alphaModFix/>
          </a:blip>
          <a:srcRect b="28235" l="27498" r="28419" t="23166"/>
          <a:stretch/>
        </p:blipFill>
        <p:spPr>
          <a:xfrm>
            <a:off x="6860925" y="4662150"/>
            <a:ext cx="684735" cy="5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33412" y="1629342"/>
            <a:ext cx="575419" cy="575423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5"/>
          <p:cNvSpPr txBox="1"/>
          <p:nvPr/>
        </p:nvSpPr>
        <p:spPr>
          <a:xfrm>
            <a:off x="4076841" y="2249194"/>
            <a:ext cx="12885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distinct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7" name="Google Shape;517;p45"/>
          <p:cNvSpPr/>
          <p:nvPr/>
        </p:nvSpPr>
        <p:spPr>
          <a:xfrm>
            <a:off x="5701069" y="1488469"/>
            <a:ext cx="1119900" cy="11589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8" name="Google Shape;518;p45"/>
          <p:cNvSpPr txBox="1"/>
          <p:nvPr/>
        </p:nvSpPr>
        <p:spPr>
          <a:xfrm>
            <a:off x="1868531" y="3219338"/>
            <a:ext cx="16674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Determine the utility of placing a charging station at the location according to the EV driving range</a:t>
            </a:r>
            <a:endParaRPr sz="1100"/>
          </a:p>
        </p:txBody>
      </p:sp>
      <p:pic>
        <p:nvPicPr>
          <p:cNvPr id="519" name="Google Shape;519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01050" y="2835938"/>
            <a:ext cx="2638089" cy="172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512776" y="3264956"/>
            <a:ext cx="1278731" cy="50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"/>
          <p:cNvSpPr/>
          <p:nvPr/>
        </p:nvSpPr>
        <p:spPr>
          <a:xfrm>
            <a:off x="795441" y="1116619"/>
            <a:ext cx="7851300" cy="1592700"/>
          </a:xfrm>
          <a:prstGeom prst="roundRect">
            <a:avLst>
              <a:gd fmla="val 9656" name="adj"/>
            </a:avLst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Score calculated according to 5 criteria</a:t>
            </a:r>
            <a:r>
              <a:rPr b="1" lang="fr" sz="12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1" sz="12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7" name="Google Shape;527;p46"/>
          <p:cNvSpPr txBox="1"/>
          <p:nvPr>
            <p:ph type="title"/>
          </p:nvPr>
        </p:nvSpPr>
        <p:spPr>
          <a:xfrm>
            <a:off x="674644" y="473419"/>
            <a:ext cx="63165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2"/>
                </a:solidFill>
              </a:rPr>
              <a:t>3.2.	Score calculation</a:t>
            </a:r>
            <a:endParaRPr/>
          </a:p>
        </p:txBody>
      </p:sp>
      <p:pic>
        <p:nvPicPr>
          <p:cNvPr id="528" name="Google Shape;52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14" y="1619701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9047" y="1619700"/>
            <a:ext cx="575414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580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4426" y="1571006"/>
            <a:ext cx="575413" cy="594715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46"/>
          <p:cNvSpPr txBox="1"/>
          <p:nvPr/>
        </p:nvSpPr>
        <p:spPr>
          <a:xfrm>
            <a:off x="821288" y="2249199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Parking duration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3" name="Google Shape;533;p46"/>
          <p:cNvSpPr txBox="1"/>
          <p:nvPr/>
        </p:nvSpPr>
        <p:spPr>
          <a:xfrm>
            <a:off x="2402062" y="2249194"/>
            <a:ext cx="12462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parking events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4" name="Google Shape;534;p46"/>
          <p:cNvSpPr txBox="1"/>
          <p:nvPr/>
        </p:nvSpPr>
        <p:spPr>
          <a:xfrm>
            <a:off x="5662688" y="2249194"/>
            <a:ext cx="11790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State of charge of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5" name="Google Shape;535;p46"/>
          <p:cNvSpPr txBox="1"/>
          <p:nvPr/>
        </p:nvSpPr>
        <p:spPr>
          <a:xfrm>
            <a:off x="7427515" y="2249193"/>
            <a:ext cx="1109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Land coverage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36" name="Google Shape;536;p46"/>
          <p:cNvPicPr preferRelativeResize="0"/>
          <p:nvPr/>
        </p:nvPicPr>
        <p:blipFill rotWithShape="1">
          <a:blip r:embed="rId7">
            <a:alphaModFix/>
          </a:blip>
          <a:srcRect b="28235" l="27498" r="28419" t="23166"/>
          <a:stretch/>
        </p:blipFill>
        <p:spPr>
          <a:xfrm>
            <a:off x="6860925" y="4662150"/>
            <a:ext cx="684735" cy="53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33412" y="1629342"/>
            <a:ext cx="575419" cy="575423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6"/>
          <p:cNvSpPr txBox="1"/>
          <p:nvPr/>
        </p:nvSpPr>
        <p:spPr>
          <a:xfrm>
            <a:off x="4076841" y="2249194"/>
            <a:ext cx="12885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Number of distinct vehicles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9" name="Google Shape;539;p46"/>
          <p:cNvSpPr/>
          <p:nvPr/>
        </p:nvSpPr>
        <p:spPr>
          <a:xfrm>
            <a:off x="7415569" y="1488469"/>
            <a:ext cx="1119900" cy="11589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540" name="Google Shape;540;p46"/>
          <p:cNvGrpSpPr/>
          <p:nvPr/>
        </p:nvGrpSpPr>
        <p:grpSpPr>
          <a:xfrm>
            <a:off x="4745992" y="3154628"/>
            <a:ext cx="1119889" cy="1693856"/>
            <a:chOff x="821321" y="4243199"/>
            <a:chExt cx="1874606" cy="2672119"/>
          </a:xfrm>
        </p:grpSpPr>
        <p:grpSp>
          <p:nvGrpSpPr>
            <p:cNvPr id="541" name="Google Shape;541;p46"/>
            <p:cNvGrpSpPr/>
            <p:nvPr/>
          </p:nvGrpSpPr>
          <p:grpSpPr>
            <a:xfrm>
              <a:off x="821375" y="5277530"/>
              <a:ext cx="1874552" cy="1637788"/>
              <a:chOff x="668925" y="4094450"/>
              <a:chExt cx="3538225" cy="3144151"/>
            </a:xfrm>
          </p:grpSpPr>
          <p:sp>
            <p:nvSpPr>
              <p:cNvPr id="542" name="Google Shape;542;p46"/>
              <p:cNvSpPr/>
              <p:nvPr/>
            </p:nvSpPr>
            <p:spPr>
              <a:xfrm>
                <a:off x="668925" y="4094450"/>
                <a:ext cx="2393100" cy="1786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46"/>
              <p:cNvSpPr/>
              <p:nvPr/>
            </p:nvSpPr>
            <p:spPr>
              <a:xfrm rot="10800000">
                <a:off x="1892350" y="4513701"/>
                <a:ext cx="2314800" cy="2724900"/>
              </a:xfrm>
              <a:prstGeom prst="pie">
                <a:avLst>
                  <a:gd fmla="val 0" name="adj1"/>
                  <a:gd fmla="val 5464509" name="adj2"/>
                </a:avLst>
              </a:prstGeom>
              <a:solidFill>
                <a:srgbClr val="EC4A32">
                  <a:alpha val="34780"/>
                </a:srgbClr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46"/>
              <p:cNvSpPr/>
              <p:nvPr/>
            </p:nvSpPr>
            <p:spPr>
              <a:xfrm>
                <a:off x="2740600" y="5558925"/>
                <a:ext cx="107100" cy="1338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46"/>
              <p:cNvSpPr/>
              <p:nvPr/>
            </p:nvSpPr>
            <p:spPr>
              <a:xfrm>
                <a:off x="2740600" y="5254125"/>
                <a:ext cx="107100" cy="1338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6" name="Google Shape;546;p46"/>
            <p:cNvGrpSpPr/>
            <p:nvPr/>
          </p:nvGrpSpPr>
          <p:grpSpPr>
            <a:xfrm>
              <a:off x="821321" y="4243199"/>
              <a:ext cx="1874490" cy="1637659"/>
              <a:chOff x="821325" y="4243425"/>
              <a:chExt cx="3565025" cy="3002675"/>
            </a:xfrm>
          </p:grpSpPr>
          <p:sp>
            <p:nvSpPr>
              <p:cNvPr id="547" name="Google Shape;547;p46"/>
              <p:cNvSpPr/>
              <p:nvPr/>
            </p:nvSpPr>
            <p:spPr>
              <a:xfrm>
                <a:off x="821325" y="4246850"/>
                <a:ext cx="2393100" cy="17868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46"/>
              <p:cNvSpPr/>
              <p:nvPr/>
            </p:nvSpPr>
            <p:spPr>
              <a:xfrm rot="10800000">
                <a:off x="2071550" y="4825700"/>
                <a:ext cx="2314800" cy="2420400"/>
              </a:xfrm>
              <a:prstGeom prst="pie">
                <a:avLst>
                  <a:gd fmla="val 0" name="adj1"/>
                  <a:gd fmla="val 5382756" name="adj2"/>
                </a:avLst>
              </a:prstGeom>
              <a:solidFill>
                <a:srgbClr val="EC4A32">
                  <a:alpha val="34780"/>
                </a:srgbClr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46"/>
              <p:cNvSpPr/>
              <p:nvPr/>
            </p:nvSpPr>
            <p:spPr>
              <a:xfrm>
                <a:off x="2893000" y="5711325"/>
                <a:ext cx="107100" cy="1338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46"/>
              <p:cNvSpPr/>
              <p:nvPr/>
            </p:nvSpPr>
            <p:spPr>
              <a:xfrm>
                <a:off x="925525" y="4243425"/>
                <a:ext cx="1479000" cy="1428300"/>
              </a:xfrm>
              <a:prstGeom prst="ellipse">
                <a:avLst/>
              </a:prstGeom>
              <a:solidFill>
                <a:srgbClr val="E95959">
                  <a:alpha val="38590"/>
                </a:srgbClr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46"/>
              <p:cNvSpPr/>
              <p:nvPr/>
            </p:nvSpPr>
            <p:spPr>
              <a:xfrm>
                <a:off x="1599325" y="4890675"/>
                <a:ext cx="107100" cy="133800"/>
              </a:xfrm>
              <a:prstGeom prst="ellipse">
                <a:avLst/>
              </a:prstGeom>
              <a:solidFill>
                <a:srgbClr val="FF0000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52" name="Google Shape;552;p46"/>
          <p:cNvSpPr txBox="1"/>
          <p:nvPr/>
        </p:nvSpPr>
        <p:spPr>
          <a:xfrm>
            <a:off x="3078713" y="3432033"/>
            <a:ext cx="16674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Minimize inaccessible areas</a:t>
            </a:r>
            <a:endParaRPr sz="1100"/>
          </a:p>
        </p:txBody>
      </p:sp>
      <p:pic>
        <p:nvPicPr>
          <p:cNvPr id="553" name="Google Shape;553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05151" y="3984150"/>
            <a:ext cx="814388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7"/>
          <p:cNvSpPr txBox="1"/>
          <p:nvPr>
            <p:ph type="title"/>
          </p:nvPr>
        </p:nvSpPr>
        <p:spPr>
          <a:xfrm>
            <a:off x="658763" y="468131"/>
            <a:ext cx="62076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3.3.    Data and tests : MATSim</a:t>
            </a:r>
            <a:endParaRPr/>
          </a:p>
        </p:txBody>
      </p:sp>
      <p:pic>
        <p:nvPicPr>
          <p:cNvPr id="560" name="Google Shape;560;p47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7004380" y="4731974"/>
            <a:ext cx="554659" cy="4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47"/>
          <p:cNvSpPr txBox="1"/>
          <p:nvPr/>
        </p:nvSpPr>
        <p:spPr>
          <a:xfrm>
            <a:off x="1654313" y="1851038"/>
            <a:ext cx="2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2" name="Google Shape;562;p47"/>
          <p:cNvSpPr txBox="1"/>
          <p:nvPr/>
        </p:nvSpPr>
        <p:spPr>
          <a:xfrm>
            <a:off x="763200" y="1183875"/>
            <a:ext cx="3808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3" name="Google Shape;563;p47" title="MATSim berlin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7657" y="1281991"/>
            <a:ext cx="3530026" cy="2647513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7"/>
          <p:cNvSpPr txBox="1"/>
          <p:nvPr/>
        </p:nvSpPr>
        <p:spPr>
          <a:xfrm>
            <a:off x="5468156" y="4033256"/>
            <a:ext cx="3089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">
                <a:latin typeface="Verdana"/>
                <a:ea typeface="Verdana"/>
                <a:cs typeface="Verdana"/>
                <a:sym typeface="Verdana"/>
              </a:rPr>
              <a:t>Ex : Berlin simulation</a:t>
            </a:r>
            <a:endParaRPr i="1" sz="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p47"/>
          <p:cNvSpPr txBox="1"/>
          <p:nvPr/>
        </p:nvSpPr>
        <p:spPr>
          <a:xfrm>
            <a:off x="857550" y="1809234"/>
            <a:ext cx="3530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Char char="●"/>
            </a:pPr>
            <a:r>
              <a:rPr lang="fr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MATSim : a multi-agent simulation framework for transport</a:t>
            </a:r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6" name="Google Shape;566;p47"/>
          <p:cNvSpPr txBox="1"/>
          <p:nvPr/>
        </p:nvSpPr>
        <p:spPr>
          <a:xfrm>
            <a:off x="763200" y="2209997"/>
            <a:ext cx="35301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41300" lvl="1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Char char="○"/>
            </a:pPr>
            <a:r>
              <a:rPr lang="fr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Allows to collect data on agent’s behaviour</a:t>
            </a:r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1300" lvl="1" marL="6858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Char char="○"/>
            </a:pPr>
            <a:r>
              <a:rPr lang="fr"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Allows to simulate the response of agents to the addition of one or more stations</a:t>
            </a:r>
            <a:endParaRPr sz="12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8"/>
          <p:cNvSpPr/>
          <p:nvPr/>
        </p:nvSpPr>
        <p:spPr>
          <a:xfrm>
            <a:off x="160894" y="2111546"/>
            <a:ext cx="2803200" cy="24678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3" name="Google Shape;573;p48"/>
          <p:cNvSpPr/>
          <p:nvPr/>
        </p:nvSpPr>
        <p:spPr>
          <a:xfrm>
            <a:off x="3120839" y="869100"/>
            <a:ext cx="2803200" cy="23277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4" name="Google Shape;574;p48"/>
          <p:cNvSpPr txBox="1"/>
          <p:nvPr>
            <p:ph type="title"/>
          </p:nvPr>
        </p:nvSpPr>
        <p:spPr>
          <a:xfrm>
            <a:off x="658763" y="468131"/>
            <a:ext cx="22527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3.4.    Main results</a:t>
            </a:r>
            <a:endParaRPr/>
          </a:p>
        </p:txBody>
      </p:sp>
      <p:pic>
        <p:nvPicPr>
          <p:cNvPr id="575" name="Google Shape;575;p48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7319479" y="4783995"/>
            <a:ext cx="504985" cy="37248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8"/>
          <p:cNvSpPr/>
          <p:nvPr/>
        </p:nvSpPr>
        <p:spPr>
          <a:xfrm>
            <a:off x="780718" y="3984972"/>
            <a:ext cx="16092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Most of the vehicles never run out of battery</a:t>
            </a:r>
            <a:endParaRPr b="1" sz="9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7" name="Google Shape;577;p48"/>
          <p:cNvSpPr/>
          <p:nvPr/>
        </p:nvSpPr>
        <p:spPr>
          <a:xfrm>
            <a:off x="3749010" y="969823"/>
            <a:ext cx="1609200" cy="434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Slow charging station are more cost-efficient</a:t>
            </a:r>
            <a:endParaRPr b="1" sz="9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8" name="Google Shape;57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44" y="2205736"/>
            <a:ext cx="2601639" cy="1724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1718" y="1523559"/>
            <a:ext cx="2323915" cy="1513617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8"/>
          <p:cNvSpPr/>
          <p:nvPr/>
        </p:nvSpPr>
        <p:spPr>
          <a:xfrm>
            <a:off x="6137941" y="2205726"/>
            <a:ext cx="2803200" cy="23277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1" name="Google Shape;581;p48"/>
          <p:cNvSpPr/>
          <p:nvPr/>
        </p:nvSpPr>
        <p:spPr>
          <a:xfrm>
            <a:off x="6781468" y="3984972"/>
            <a:ext cx="1609200" cy="46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Charging stations are rather scattered than clustered</a:t>
            </a:r>
            <a:endParaRPr b="1" sz="9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2" name="Google Shape;582;p48"/>
          <p:cNvPicPr preferRelativeResize="0"/>
          <p:nvPr/>
        </p:nvPicPr>
        <p:blipFill rotWithShape="1">
          <a:blip r:embed="rId6">
            <a:alphaModFix/>
          </a:blip>
          <a:srcRect b="10455" l="6366" r="3453" t="2852"/>
          <a:stretch/>
        </p:blipFill>
        <p:spPr>
          <a:xfrm>
            <a:off x="6736836" y="2245566"/>
            <a:ext cx="1755019" cy="164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/>
          <p:nvPr/>
        </p:nvSpPr>
        <p:spPr>
          <a:xfrm>
            <a:off x="985238" y="664463"/>
            <a:ext cx="69558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100">
                <a:solidFill>
                  <a:srgbClr val="FFFFFF"/>
                </a:solidFill>
              </a:rPr>
              <a:t>Do we need fast charging in urban areas ?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936263" y="2801456"/>
            <a:ext cx="1181700" cy="122400"/>
          </a:xfrm>
          <a:prstGeom prst="rect">
            <a:avLst/>
          </a:prstGeom>
          <a:solidFill>
            <a:srgbClr val="A2CA3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 txBox="1"/>
          <p:nvPr/>
        </p:nvSpPr>
        <p:spPr>
          <a:xfrm>
            <a:off x="1392431" y="1178813"/>
            <a:ext cx="70110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1. Background on EV and charging infrastructure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2. Insights from the literature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3. A rational deployment model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4. Conclusion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 b="28235" l="27498" r="28419" t="23166"/>
          <a:stretch/>
        </p:blipFill>
        <p:spPr>
          <a:xfrm>
            <a:off x="7016494" y="4142513"/>
            <a:ext cx="684735" cy="5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9"/>
          <p:cNvSpPr txBox="1"/>
          <p:nvPr/>
        </p:nvSpPr>
        <p:spPr>
          <a:xfrm>
            <a:off x="985238" y="664463"/>
            <a:ext cx="69558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100">
                <a:solidFill>
                  <a:schemeClr val="lt1"/>
                </a:solidFill>
              </a:rPr>
              <a:t>Do we need fast charging in urban areas ?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589" name="Google Shape;589;p49"/>
          <p:cNvSpPr/>
          <p:nvPr/>
        </p:nvSpPr>
        <p:spPr>
          <a:xfrm>
            <a:off x="936263" y="2801456"/>
            <a:ext cx="1181700" cy="122400"/>
          </a:xfrm>
          <a:prstGeom prst="rect">
            <a:avLst/>
          </a:prstGeom>
          <a:solidFill>
            <a:srgbClr val="A2CA3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9"/>
          <p:cNvSpPr txBox="1"/>
          <p:nvPr/>
        </p:nvSpPr>
        <p:spPr>
          <a:xfrm>
            <a:off x="1392431" y="1178813"/>
            <a:ext cx="70110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1. Background on EV and charging infrastructure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2. Insights from the literature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3. A rational deployment model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4. Conclusion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91" name="Google Shape;591;p49"/>
          <p:cNvPicPr preferRelativeResize="0"/>
          <p:nvPr/>
        </p:nvPicPr>
        <p:blipFill rotWithShape="1">
          <a:blip r:embed="rId3">
            <a:alphaModFix/>
          </a:blip>
          <a:srcRect b="28235" l="27498" r="28419" t="23166"/>
          <a:stretch/>
        </p:blipFill>
        <p:spPr>
          <a:xfrm>
            <a:off x="7016494" y="4142513"/>
            <a:ext cx="684735" cy="5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 txBox="1"/>
          <p:nvPr>
            <p:ph type="title"/>
          </p:nvPr>
        </p:nvSpPr>
        <p:spPr>
          <a:xfrm>
            <a:off x="658763" y="468128"/>
            <a:ext cx="47562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4. Conclusion</a:t>
            </a:r>
            <a:endParaRPr/>
          </a:p>
        </p:txBody>
      </p:sp>
      <p:sp>
        <p:nvSpPr>
          <p:cNvPr id="598" name="Google Shape;598;p50"/>
          <p:cNvSpPr txBox="1"/>
          <p:nvPr/>
        </p:nvSpPr>
        <p:spPr>
          <a:xfrm>
            <a:off x="959719" y="1259663"/>
            <a:ext cx="73599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Verdana"/>
                <a:ea typeface="Verdana"/>
                <a:cs typeface="Verdana"/>
                <a:sym typeface="Verdana"/>
              </a:rPr>
              <a:t>EVs and charging infrastructure </a:t>
            </a:r>
            <a:endParaRPr b="1" sz="1100"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Verdana"/>
              <a:buChar char="-"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EVs and charging infrastructure form a two-sided market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Verdana"/>
              <a:buChar char="-"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The first step toward a transition from ICE to EVs have to come from the public infrastructure side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9" name="Google Shape;599;p50"/>
          <p:cNvSpPr txBox="1"/>
          <p:nvPr/>
        </p:nvSpPr>
        <p:spPr>
          <a:xfrm>
            <a:off x="959719" y="2248069"/>
            <a:ext cx="71166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Verdana"/>
                <a:ea typeface="Verdana"/>
                <a:cs typeface="Verdana"/>
                <a:sym typeface="Verdana"/>
              </a:rPr>
              <a:t>Charging infrastructure planning</a:t>
            </a:r>
            <a:endParaRPr b="1" sz="1100"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Verdana"/>
              <a:buChar char="-"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Must be over time with a coherent agenda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Verdana"/>
              <a:buChar char="-"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Must take into account the users behaviour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00" name="Google Shape;600;p50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7004380" y="4731974"/>
            <a:ext cx="554659" cy="4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0"/>
          <p:cNvSpPr txBox="1"/>
          <p:nvPr/>
        </p:nvSpPr>
        <p:spPr>
          <a:xfrm>
            <a:off x="959719" y="3101625"/>
            <a:ext cx="7116600" cy="1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latin typeface="Verdana"/>
                <a:ea typeface="Verdana"/>
                <a:cs typeface="Verdana"/>
                <a:sym typeface="Verdana"/>
              </a:rPr>
              <a:t>Main results</a:t>
            </a:r>
            <a:endParaRPr b="1" sz="1100"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Verdana"/>
              <a:buChar char="-"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It’s possible to have EVs as convenient as (or even more than) ICEV with the right deployment model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Verdana"/>
              <a:buChar char="-"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The slowest and least expensive stations are more cost effective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Verdana"/>
              <a:buChar char="-"/>
            </a:pPr>
            <a:r>
              <a:rPr lang="fr" sz="1100">
                <a:latin typeface="Verdana"/>
                <a:ea typeface="Verdana"/>
                <a:cs typeface="Verdana"/>
                <a:sym typeface="Verdana"/>
              </a:rPr>
              <a:t>Fast charging stations should be reserved for highways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1"/>
          <p:cNvSpPr txBox="1"/>
          <p:nvPr>
            <p:ph idx="2" type="body"/>
          </p:nvPr>
        </p:nvSpPr>
        <p:spPr>
          <a:xfrm>
            <a:off x="3339875" y="1470932"/>
            <a:ext cx="53499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</a:pPr>
            <a:r>
              <a:rPr lang="fr" sz="1800"/>
              <a:t>Thank you for your attention !</a:t>
            </a:r>
            <a:endParaRPr/>
          </a:p>
        </p:txBody>
      </p:sp>
      <p:pic>
        <p:nvPicPr>
          <p:cNvPr id="607" name="Google Shape;607;p51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1156820" y="429638"/>
            <a:ext cx="1327068" cy="984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/>
        </p:nvSpPr>
        <p:spPr>
          <a:xfrm>
            <a:off x="985238" y="664463"/>
            <a:ext cx="69558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100">
                <a:solidFill>
                  <a:schemeClr val="lt1"/>
                </a:solidFill>
              </a:rPr>
              <a:t>Do we need fast charging in urban areas ?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936263" y="2801456"/>
            <a:ext cx="1181700" cy="122400"/>
          </a:xfrm>
          <a:prstGeom prst="rect">
            <a:avLst/>
          </a:prstGeom>
          <a:solidFill>
            <a:srgbClr val="A2CA3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 txBox="1"/>
          <p:nvPr/>
        </p:nvSpPr>
        <p:spPr>
          <a:xfrm>
            <a:off x="1392431" y="1178813"/>
            <a:ext cx="70110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1. Background on EV and charging infrastructure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	</a:t>
            </a:r>
            <a:r>
              <a:rPr b="1" lang="fr" sz="1100">
                <a:solidFill>
                  <a:srgbClr val="FFFFFF"/>
                </a:solidFill>
              </a:rPr>
              <a:t>1.1.	EVs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FFFFFF"/>
                </a:solidFill>
              </a:rPr>
              <a:t>	1.2.	Charging infrastructure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2. Insights from the literature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3. A rational deployment model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4. Conclusion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8" name="Google Shape;238;p32"/>
          <p:cNvPicPr preferRelativeResize="0"/>
          <p:nvPr/>
        </p:nvPicPr>
        <p:blipFill rotWithShape="1">
          <a:blip r:embed="rId3">
            <a:alphaModFix/>
          </a:blip>
          <a:srcRect b="28235" l="27498" r="28419" t="23166"/>
          <a:stretch/>
        </p:blipFill>
        <p:spPr>
          <a:xfrm>
            <a:off x="7016494" y="4142513"/>
            <a:ext cx="684735" cy="5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658763" y="468128"/>
            <a:ext cx="47562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1.1.	A bit of background on EVs</a:t>
            </a:r>
            <a:endParaRPr/>
          </a:p>
        </p:txBody>
      </p:sp>
      <p:sp>
        <p:nvSpPr>
          <p:cNvPr id="244" name="Google Shape;244;p33"/>
          <p:cNvSpPr/>
          <p:nvPr/>
        </p:nvSpPr>
        <p:spPr>
          <a:xfrm>
            <a:off x="1276144" y="1408556"/>
            <a:ext cx="2501700" cy="1166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rgbClr val="A2CA39"/>
                </a:solidFill>
                <a:latin typeface="Verdana"/>
                <a:ea typeface="Verdana"/>
                <a:cs typeface="Verdana"/>
                <a:sym typeface="Verdana"/>
              </a:rPr>
              <a:t>ICE Vehicle</a:t>
            </a:r>
            <a:endParaRPr b="1" sz="1400">
              <a:solidFill>
                <a:srgbClr val="A2CA3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~15% of global GHG emissions</a:t>
            </a:r>
            <a:r>
              <a:rPr baseline="30000" lang="f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[1]</a:t>
            </a:r>
            <a:endParaRPr baseline="30000"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~40% of French GHG emissions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Acoustic pollution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3"/>
          <p:cNvSpPr/>
          <p:nvPr/>
        </p:nvSpPr>
        <p:spPr>
          <a:xfrm>
            <a:off x="5678381" y="1408556"/>
            <a:ext cx="2501700" cy="1166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>
                <a:solidFill>
                  <a:srgbClr val="A2CA39"/>
                </a:solidFill>
                <a:latin typeface="Verdana"/>
                <a:ea typeface="Verdana"/>
                <a:cs typeface="Verdana"/>
                <a:sym typeface="Verdana"/>
              </a:rPr>
              <a:t>Electric vehicle</a:t>
            </a:r>
            <a:endParaRPr b="1" sz="1400">
              <a:solidFill>
                <a:srgbClr val="A2CA3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tailpipe emission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Reduced particulate emissions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Reduced noise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33"/>
          <p:cNvSpPr/>
          <p:nvPr/>
        </p:nvSpPr>
        <p:spPr>
          <a:xfrm>
            <a:off x="4077900" y="1821290"/>
            <a:ext cx="1300500" cy="334500"/>
          </a:xfrm>
          <a:prstGeom prst="rightArrow">
            <a:avLst>
              <a:gd fmla="val 50000" name="adj1"/>
              <a:gd fmla="val 88276" name="adj2"/>
            </a:avLst>
          </a:prstGeom>
          <a:solidFill>
            <a:srgbClr val="A2CA3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47" name="Google Shape;247;p33"/>
          <p:cNvSpPr txBox="1"/>
          <p:nvPr/>
        </p:nvSpPr>
        <p:spPr>
          <a:xfrm>
            <a:off x="1658794" y="3029119"/>
            <a:ext cx="5766600" cy="334500"/>
          </a:xfrm>
          <a:prstGeom prst="rect">
            <a:avLst/>
          </a:prstGeom>
          <a:solidFill>
            <a:srgbClr val="A2CA39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Two main barriers for EV adoption</a:t>
            </a:r>
            <a:r>
              <a:rPr b="1" baseline="30000" lang="fr" sz="1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[2]</a:t>
            </a:r>
            <a:endParaRPr b="1" baseline="30000" sz="10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33"/>
          <p:cNvSpPr/>
          <p:nvPr/>
        </p:nvSpPr>
        <p:spPr>
          <a:xfrm rot="8100000">
            <a:off x="4661513" y="2731004"/>
            <a:ext cx="1571474" cy="1155271"/>
          </a:xfrm>
          <a:prstGeom prst="arc">
            <a:avLst>
              <a:gd fmla="val 19900293" name="adj1"/>
              <a:gd fmla="val 1915237" name="adj2"/>
            </a:avLst>
          </a:prstGeom>
          <a:noFill/>
          <a:ln cap="flat" cmpd="sng" w="9525">
            <a:solidFill>
              <a:srgbClr val="575757"/>
            </a:solidFill>
            <a:prstDash val="solid"/>
            <a:miter lim="800000"/>
            <a:headEnd len="med" w="med" type="triangl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33"/>
          <p:cNvSpPr/>
          <p:nvPr/>
        </p:nvSpPr>
        <p:spPr>
          <a:xfrm rot="2464055">
            <a:off x="2725366" y="2730914"/>
            <a:ext cx="1571355" cy="1155452"/>
          </a:xfrm>
          <a:prstGeom prst="arc">
            <a:avLst>
              <a:gd fmla="val 19900293" name="adj1"/>
              <a:gd fmla="val 1915237" name="adj2"/>
            </a:avLst>
          </a:prstGeom>
          <a:noFill/>
          <a:ln cap="flat" cmpd="sng" w="9525">
            <a:solidFill>
              <a:srgbClr val="575757"/>
            </a:solidFill>
            <a:prstDash val="solid"/>
            <a:miter lim="800000"/>
            <a:headEnd len="med" w="med" type="none"/>
            <a:tailEnd len="sm" w="sm" type="triangl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2248445" y="3624028"/>
            <a:ext cx="1300500" cy="768300"/>
          </a:xfrm>
          <a:prstGeom prst="roundRect">
            <a:avLst>
              <a:gd fmla="val 9947" name="adj"/>
            </a:avLst>
          </a:prstGeom>
          <a:solidFill>
            <a:srgbClr val="9D9D9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Price</a:t>
            </a:r>
            <a:endParaRPr sz="1100"/>
          </a:p>
        </p:txBody>
      </p:sp>
      <p:sp>
        <p:nvSpPr>
          <p:cNvPr id="251" name="Google Shape;251;p33"/>
          <p:cNvSpPr/>
          <p:nvPr/>
        </p:nvSpPr>
        <p:spPr>
          <a:xfrm>
            <a:off x="5448845" y="3624028"/>
            <a:ext cx="1300500" cy="768300"/>
          </a:xfrm>
          <a:prstGeom prst="roundRect">
            <a:avLst>
              <a:gd fmla="val 9947" name="adj"/>
            </a:avLst>
          </a:prstGeom>
          <a:solidFill>
            <a:srgbClr val="9D9D9D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Range anxiety </a:t>
            </a:r>
            <a:endParaRPr sz="1100"/>
          </a:p>
        </p:txBody>
      </p:sp>
      <p:cxnSp>
        <p:nvCxnSpPr>
          <p:cNvPr id="252" name="Google Shape;252;p33"/>
          <p:cNvCxnSpPr/>
          <p:nvPr/>
        </p:nvCxnSpPr>
        <p:spPr>
          <a:xfrm>
            <a:off x="2096419" y="3559875"/>
            <a:ext cx="1668300" cy="857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" name="Google Shape;253;p33"/>
          <p:cNvCxnSpPr/>
          <p:nvPr/>
        </p:nvCxnSpPr>
        <p:spPr>
          <a:xfrm flipH="1" rot="10800000">
            <a:off x="2039269" y="3560025"/>
            <a:ext cx="1668300" cy="857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54" name="Google Shape;254;p33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7004380" y="4731974"/>
            <a:ext cx="554659" cy="4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3"/>
          <p:cNvSpPr txBox="1"/>
          <p:nvPr/>
        </p:nvSpPr>
        <p:spPr>
          <a:xfrm>
            <a:off x="617513" y="4650919"/>
            <a:ext cx="61746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Verdana"/>
                <a:ea typeface="Verdana"/>
                <a:cs typeface="Verdana"/>
                <a:sym typeface="Verdana"/>
              </a:rPr>
              <a:t>[1]  European Environment Agency. Greenhouse gas emissions from transport in Europe, 2019.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latin typeface="Verdana"/>
                <a:ea typeface="Verdana"/>
                <a:cs typeface="Verdana"/>
                <a:sym typeface="Verdana"/>
              </a:rPr>
              <a:t>[2] Nigel Berkeley, David Jarvis, and Andrew Jones. Analysing the take up of battery electric vehicles: An investigation of barriers amongst drivers in the UK</a:t>
            </a:r>
            <a:endParaRPr sz="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7475063" y="3407231"/>
            <a:ext cx="1122900" cy="5178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Bigger batteries</a:t>
            </a:r>
            <a:endParaRPr baseline="30000" sz="200">
              <a:solidFill>
                <a:srgbClr val="575757"/>
              </a:solidFill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7475063" y="4091494"/>
            <a:ext cx="1122900" cy="5178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  <a:t>Better charging infrastructure</a:t>
            </a:r>
            <a:endParaRPr baseline="30000" sz="200">
              <a:solidFill>
                <a:srgbClr val="575757"/>
              </a:solidFill>
            </a:endParaRPr>
          </a:p>
        </p:txBody>
      </p:sp>
      <p:cxnSp>
        <p:nvCxnSpPr>
          <p:cNvPr id="258" name="Google Shape;258;p33"/>
          <p:cNvCxnSpPr>
            <a:stCxn id="251" idx="3"/>
            <a:endCxn id="256" idx="1"/>
          </p:cNvCxnSpPr>
          <p:nvPr/>
        </p:nvCxnSpPr>
        <p:spPr>
          <a:xfrm flipH="1" rot="10800000">
            <a:off x="6749345" y="3666178"/>
            <a:ext cx="725700" cy="34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33"/>
          <p:cNvCxnSpPr>
            <a:stCxn id="251" idx="3"/>
            <a:endCxn id="257" idx="1"/>
          </p:cNvCxnSpPr>
          <p:nvPr/>
        </p:nvCxnSpPr>
        <p:spPr>
          <a:xfrm>
            <a:off x="6749345" y="4008178"/>
            <a:ext cx="725700" cy="34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33"/>
          <p:cNvCxnSpPr/>
          <p:nvPr/>
        </p:nvCxnSpPr>
        <p:spPr>
          <a:xfrm>
            <a:off x="7559384" y="3423075"/>
            <a:ext cx="984300" cy="47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3"/>
          <p:cNvCxnSpPr/>
          <p:nvPr/>
        </p:nvCxnSpPr>
        <p:spPr>
          <a:xfrm flipH="1" rot="10800000">
            <a:off x="7525669" y="3423075"/>
            <a:ext cx="984300" cy="479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244" y="4183181"/>
            <a:ext cx="477644" cy="33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/>
          <p:nvPr>
            <p:ph type="title"/>
          </p:nvPr>
        </p:nvSpPr>
        <p:spPr>
          <a:xfrm>
            <a:off x="658763" y="468128"/>
            <a:ext cx="47562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1.3.   Charging infrastructure</a:t>
            </a:r>
            <a:endParaRPr/>
          </a:p>
        </p:txBody>
      </p:sp>
      <p:pic>
        <p:nvPicPr>
          <p:cNvPr id="269" name="Google Shape;269;p34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7004380" y="4731974"/>
            <a:ext cx="554659" cy="4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4"/>
          <p:cNvSpPr txBox="1"/>
          <p:nvPr/>
        </p:nvSpPr>
        <p:spPr>
          <a:xfrm>
            <a:off x="2582620" y="3060203"/>
            <a:ext cx="947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Charging infrastructure</a:t>
            </a:r>
            <a:endParaRPr sz="900"/>
          </a:p>
        </p:txBody>
      </p:sp>
      <p:sp>
        <p:nvSpPr>
          <p:cNvPr id="271" name="Google Shape;271;p34"/>
          <p:cNvSpPr txBox="1"/>
          <p:nvPr/>
        </p:nvSpPr>
        <p:spPr>
          <a:xfrm>
            <a:off x="1003613" y="3945666"/>
            <a:ext cx="11583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Power grid</a:t>
            </a:r>
            <a:endParaRPr sz="900"/>
          </a:p>
        </p:txBody>
      </p:sp>
      <p:sp>
        <p:nvSpPr>
          <p:cNvPr id="272" name="Google Shape;272;p34"/>
          <p:cNvSpPr txBox="1"/>
          <p:nvPr/>
        </p:nvSpPr>
        <p:spPr>
          <a:xfrm>
            <a:off x="3953132" y="1683340"/>
            <a:ext cx="10482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Transportation network</a:t>
            </a:r>
            <a:endParaRPr sz="900"/>
          </a:p>
        </p:txBody>
      </p:sp>
      <p:sp>
        <p:nvSpPr>
          <p:cNvPr id="273" name="Google Shape;273;p34"/>
          <p:cNvSpPr txBox="1"/>
          <p:nvPr/>
        </p:nvSpPr>
        <p:spPr>
          <a:xfrm>
            <a:off x="5477833" y="3102403"/>
            <a:ext cx="8331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EV user</a:t>
            </a:r>
            <a:endParaRPr sz="900"/>
          </a:p>
        </p:txBody>
      </p:sp>
      <p:sp>
        <p:nvSpPr>
          <p:cNvPr id="274" name="Google Shape;274;p34"/>
          <p:cNvSpPr/>
          <p:nvPr/>
        </p:nvSpPr>
        <p:spPr>
          <a:xfrm>
            <a:off x="3062644" y="1567768"/>
            <a:ext cx="890400" cy="873600"/>
          </a:xfrm>
          <a:prstGeom prst="bentArrow">
            <a:avLst>
              <a:gd fmla="val 2849" name="adj1"/>
              <a:gd fmla="val 4473" name="adj2"/>
              <a:gd fmla="val 11887" name="adj3"/>
              <a:gd fmla="val 43750" name="adj4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3719895" y="2746875"/>
            <a:ext cx="1673100" cy="74400"/>
          </a:xfrm>
          <a:prstGeom prst="rightArrow">
            <a:avLst>
              <a:gd fmla="val 32216" name="adj1"/>
              <a:gd fmla="val 174241" name="adj2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4"/>
          <p:cNvSpPr/>
          <p:nvPr/>
        </p:nvSpPr>
        <p:spPr>
          <a:xfrm rot="10800000">
            <a:off x="3696956" y="2825390"/>
            <a:ext cx="1673100" cy="74400"/>
          </a:xfrm>
          <a:prstGeom prst="rightArrow">
            <a:avLst>
              <a:gd fmla="val 32216" name="adj1"/>
              <a:gd fmla="val 174241" name="adj2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4"/>
          <p:cNvSpPr txBox="1"/>
          <p:nvPr/>
        </p:nvSpPr>
        <p:spPr>
          <a:xfrm>
            <a:off x="3977409" y="2819212"/>
            <a:ext cx="1158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"/>
              <a:t>needs</a:t>
            </a:r>
            <a:endParaRPr i="1" sz="800"/>
          </a:p>
        </p:txBody>
      </p:sp>
      <p:sp>
        <p:nvSpPr>
          <p:cNvPr id="278" name="Google Shape;278;p34"/>
          <p:cNvSpPr txBox="1"/>
          <p:nvPr/>
        </p:nvSpPr>
        <p:spPr>
          <a:xfrm>
            <a:off x="3977409" y="2562629"/>
            <a:ext cx="1158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"/>
              <a:t>provides power to</a:t>
            </a:r>
            <a:endParaRPr i="1" sz="800"/>
          </a:p>
        </p:txBody>
      </p:sp>
      <p:sp>
        <p:nvSpPr>
          <p:cNvPr id="279" name="Google Shape;279;p34"/>
          <p:cNvSpPr/>
          <p:nvPr/>
        </p:nvSpPr>
        <p:spPr>
          <a:xfrm flipH="1">
            <a:off x="5083997" y="1567768"/>
            <a:ext cx="794700" cy="897900"/>
          </a:xfrm>
          <a:prstGeom prst="bentArrow">
            <a:avLst>
              <a:gd fmla="val 2849" name="adj1"/>
              <a:gd fmla="val 4473" name="adj2"/>
              <a:gd fmla="val 11887" name="adj3"/>
              <a:gd fmla="val 43750" name="adj4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0" name="Google Shape;280;p34"/>
          <p:cNvSpPr txBox="1"/>
          <p:nvPr/>
        </p:nvSpPr>
        <p:spPr>
          <a:xfrm>
            <a:off x="2625024" y="1582296"/>
            <a:ext cx="596700" cy="1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"/>
              <a:t>covers</a:t>
            </a:r>
            <a:endParaRPr i="1" sz="800"/>
          </a:p>
        </p:txBody>
      </p:sp>
      <p:sp>
        <p:nvSpPr>
          <p:cNvPr id="281" name="Google Shape;281;p34"/>
          <p:cNvSpPr txBox="1"/>
          <p:nvPr/>
        </p:nvSpPr>
        <p:spPr>
          <a:xfrm>
            <a:off x="1467035" y="3212552"/>
            <a:ext cx="1158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"/>
              <a:t>provides power to</a:t>
            </a:r>
            <a:endParaRPr i="1" sz="800"/>
          </a:p>
        </p:txBody>
      </p:sp>
      <p:sp>
        <p:nvSpPr>
          <p:cNvPr id="282" name="Google Shape;282;p34"/>
          <p:cNvSpPr txBox="1"/>
          <p:nvPr/>
        </p:nvSpPr>
        <p:spPr>
          <a:xfrm>
            <a:off x="1460362" y="4257348"/>
            <a:ext cx="537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3" name="Google Shape;283;p34"/>
          <p:cNvSpPr txBox="1"/>
          <p:nvPr/>
        </p:nvSpPr>
        <p:spPr>
          <a:xfrm>
            <a:off x="1460362" y="4257348"/>
            <a:ext cx="537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4" name="Google Shape;284;p34"/>
          <p:cNvSpPr txBox="1"/>
          <p:nvPr/>
        </p:nvSpPr>
        <p:spPr>
          <a:xfrm>
            <a:off x="1460362" y="4257348"/>
            <a:ext cx="537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5" name="Google Shape;285;p34"/>
          <p:cNvSpPr txBox="1"/>
          <p:nvPr/>
        </p:nvSpPr>
        <p:spPr>
          <a:xfrm>
            <a:off x="1460362" y="4257348"/>
            <a:ext cx="537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6" name="Google Shape;286;p34"/>
          <p:cNvSpPr txBox="1"/>
          <p:nvPr/>
        </p:nvSpPr>
        <p:spPr>
          <a:xfrm>
            <a:off x="1460362" y="4257348"/>
            <a:ext cx="537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7" name="Google Shape;287;p34"/>
          <p:cNvSpPr txBox="1"/>
          <p:nvPr/>
        </p:nvSpPr>
        <p:spPr>
          <a:xfrm>
            <a:off x="1460362" y="4257348"/>
            <a:ext cx="537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8" name="Google Shape;288;p34"/>
          <p:cNvSpPr txBox="1"/>
          <p:nvPr/>
        </p:nvSpPr>
        <p:spPr>
          <a:xfrm>
            <a:off x="1460362" y="4257348"/>
            <a:ext cx="537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89" name="Google Shape;289;p34"/>
          <p:cNvSpPr txBox="1"/>
          <p:nvPr/>
        </p:nvSpPr>
        <p:spPr>
          <a:xfrm>
            <a:off x="1460362" y="4257348"/>
            <a:ext cx="537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0" name="Google Shape;290;p34"/>
          <p:cNvSpPr txBox="1"/>
          <p:nvPr/>
        </p:nvSpPr>
        <p:spPr>
          <a:xfrm>
            <a:off x="1460362" y="4257348"/>
            <a:ext cx="53700" cy="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1" name="Google Shape;291;p34"/>
          <p:cNvSpPr txBox="1"/>
          <p:nvPr/>
        </p:nvSpPr>
        <p:spPr>
          <a:xfrm>
            <a:off x="5579028" y="1565114"/>
            <a:ext cx="1158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"/>
              <a:t>travels on</a:t>
            </a:r>
            <a:endParaRPr i="1" sz="800"/>
          </a:p>
        </p:txBody>
      </p:sp>
      <p:pic>
        <p:nvPicPr>
          <p:cNvPr id="292" name="Google Shape;292;p34"/>
          <p:cNvPicPr preferRelativeResize="0"/>
          <p:nvPr/>
        </p:nvPicPr>
        <p:blipFill rotWithShape="1">
          <a:blip r:embed="rId4">
            <a:alphaModFix/>
          </a:blip>
          <a:srcRect b="5105" l="0" r="0" t="0"/>
          <a:stretch/>
        </p:blipFill>
        <p:spPr>
          <a:xfrm>
            <a:off x="4221915" y="1135950"/>
            <a:ext cx="510853" cy="54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3389" y="2524570"/>
            <a:ext cx="510854" cy="53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8805" y="2543066"/>
            <a:ext cx="522067" cy="547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11307" y="3412126"/>
            <a:ext cx="522067" cy="54738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 txBox="1"/>
          <p:nvPr/>
        </p:nvSpPr>
        <p:spPr>
          <a:xfrm>
            <a:off x="6899278" y="3875022"/>
            <a:ext cx="1158300" cy="2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/>
              <a:t>Home charging</a:t>
            </a:r>
            <a:endParaRPr sz="900"/>
          </a:p>
        </p:txBody>
      </p:sp>
      <p:sp>
        <p:nvSpPr>
          <p:cNvPr id="297" name="Google Shape;297;p34"/>
          <p:cNvSpPr txBox="1"/>
          <p:nvPr/>
        </p:nvSpPr>
        <p:spPr>
          <a:xfrm>
            <a:off x="6330422" y="3155407"/>
            <a:ext cx="11583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"/>
              <a:t>provides power to</a:t>
            </a:r>
            <a:endParaRPr i="1"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"/>
              <a:t>(optional)</a:t>
            </a:r>
            <a:endParaRPr i="1" sz="800"/>
          </a:p>
        </p:txBody>
      </p:sp>
      <p:sp>
        <p:nvSpPr>
          <p:cNvPr id="298" name="Google Shape;298;p34"/>
          <p:cNvSpPr/>
          <p:nvPr/>
        </p:nvSpPr>
        <p:spPr>
          <a:xfrm rot="-9380778">
            <a:off x="6143977" y="3413167"/>
            <a:ext cx="1011695" cy="80232"/>
          </a:xfrm>
          <a:prstGeom prst="rightArrow">
            <a:avLst>
              <a:gd fmla="val 32216" name="adj1"/>
              <a:gd fmla="val 174241" name="adj2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50879" y="3345319"/>
            <a:ext cx="510853" cy="53563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/>
          <p:nvPr/>
        </p:nvSpPr>
        <p:spPr>
          <a:xfrm flipH="1" rot="9380771">
            <a:off x="1811486" y="3422225"/>
            <a:ext cx="966827" cy="80126"/>
          </a:xfrm>
          <a:prstGeom prst="rightArrow">
            <a:avLst>
              <a:gd fmla="val 32216" name="adj1"/>
              <a:gd fmla="val 174241" name="adj2"/>
            </a:avLst>
          </a:prstGeom>
          <a:solidFill>
            <a:srgbClr val="4A86E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4"/>
          <p:cNvSpPr/>
          <p:nvPr/>
        </p:nvSpPr>
        <p:spPr>
          <a:xfrm>
            <a:off x="2611313" y="2441438"/>
            <a:ext cx="890400" cy="1137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2" name="Google Shape;302;p34"/>
          <p:cNvCxnSpPr>
            <a:stCxn id="301" idx="1"/>
            <a:endCxn id="303" idx="3"/>
          </p:cNvCxnSpPr>
          <p:nvPr/>
        </p:nvCxnSpPr>
        <p:spPr>
          <a:xfrm rot="10800000">
            <a:off x="1769109" y="1918247"/>
            <a:ext cx="972600" cy="689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3" name="Google Shape;303;p34"/>
          <p:cNvSpPr/>
          <p:nvPr/>
        </p:nvSpPr>
        <p:spPr>
          <a:xfrm>
            <a:off x="568856" y="1495669"/>
            <a:ext cx="1200300" cy="8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≠ charging speed</a:t>
            </a:r>
            <a:endParaRPr sz="9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≠ costs</a:t>
            </a:r>
            <a:endParaRPr sz="9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5416556" y="2441438"/>
            <a:ext cx="890400" cy="11370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5" name="Google Shape;305;p34"/>
          <p:cNvCxnSpPr>
            <a:stCxn id="304" idx="7"/>
            <a:endCxn id="306" idx="1"/>
          </p:cNvCxnSpPr>
          <p:nvPr/>
        </p:nvCxnSpPr>
        <p:spPr>
          <a:xfrm flipH="1" rot="10800000">
            <a:off x="6176560" y="1918247"/>
            <a:ext cx="919800" cy="689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6" name="Google Shape;306;p34"/>
          <p:cNvSpPr/>
          <p:nvPr/>
        </p:nvSpPr>
        <p:spPr>
          <a:xfrm>
            <a:off x="7096219" y="1495669"/>
            <a:ext cx="1200300" cy="8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≠ needs</a:t>
            </a:r>
            <a:endParaRPr sz="9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≠ behaviours</a:t>
            </a:r>
            <a:endParaRPr sz="9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≠ battery capacity</a:t>
            </a:r>
            <a:endParaRPr sz="9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≠ vehicles</a:t>
            </a:r>
            <a:endParaRPr sz="9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4032178" y="920156"/>
            <a:ext cx="890400" cy="12111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4"/>
          <p:cNvSpPr/>
          <p:nvPr/>
        </p:nvSpPr>
        <p:spPr>
          <a:xfrm>
            <a:off x="5740931" y="102731"/>
            <a:ext cx="1200300" cy="845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≠ types (highways, city streets…)</a:t>
            </a:r>
            <a:endParaRPr sz="9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fr" sz="900">
                <a:solidFill>
                  <a:srgbClr val="202124"/>
                </a:solidFill>
                <a:highlight>
                  <a:srgbClr val="FFFFFF"/>
                </a:highlight>
              </a:rPr>
              <a:t>≠ traffic</a:t>
            </a:r>
            <a:endParaRPr sz="9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cxnSp>
        <p:nvCxnSpPr>
          <p:cNvPr id="309" name="Google Shape;309;p34"/>
          <p:cNvCxnSpPr>
            <a:stCxn id="307" idx="7"/>
            <a:endCxn id="308" idx="1"/>
          </p:cNvCxnSpPr>
          <p:nvPr/>
        </p:nvCxnSpPr>
        <p:spPr>
          <a:xfrm flipH="1" rot="10800000">
            <a:off x="4792182" y="525418"/>
            <a:ext cx="948600" cy="572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0" name="Google Shape;310;p34"/>
          <p:cNvSpPr/>
          <p:nvPr/>
        </p:nvSpPr>
        <p:spPr>
          <a:xfrm>
            <a:off x="2645869" y="3963825"/>
            <a:ext cx="3769500" cy="60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How to deploy a charging infrastructure?</a:t>
            </a:r>
            <a:endParaRPr b="1" sz="11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/>
        </p:nvSpPr>
        <p:spPr>
          <a:xfrm>
            <a:off x="985238" y="664463"/>
            <a:ext cx="69558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100">
                <a:solidFill>
                  <a:schemeClr val="lt1"/>
                </a:solidFill>
              </a:rPr>
              <a:t>Do we need fast charging in urban areas ?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936263" y="2801456"/>
            <a:ext cx="1181700" cy="122400"/>
          </a:xfrm>
          <a:prstGeom prst="rect">
            <a:avLst/>
          </a:prstGeom>
          <a:solidFill>
            <a:srgbClr val="A2CA3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5"/>
          <p:cNvSpPr txBox="1"/>
          <p:nvPr/>
        </p:nvSpPr>
        <p:spPr>
          <a:xfrm>
            <a:off x="1392431" y="1178813"/>
            <a:ext cx="7011000" cy="29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1. Background on EV and charging infrastructure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2. Insight from the literature</a:t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FFFF"/>
                </a:solidFill>
              </a:rPr>
              <a:t>	</a:t>
            </a:r>
            <a:r>
              <a:rPr b="1" lang="fr" sz="1100">
                <a:solidFill>
                  <a:srgbClr val="FFFFFF"/>
                </a:solidFill>
              </a:rPr>
              <a:t>2.1.   Deploying a charging infrastructure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FFFFFF"/>
                </a:solidFill>
              </a:rPr>
              <a:t>	2.2.   The chicken and egg problem</a:t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3. A rational deployment model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999999"/>
                </a:solidFill>
              </a:rPr>
              <a:t>4. Conclusion</a:t>
            </a:r>
            <a:endParaRPr b="1" sz="19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9" name="Google Shape;319;p35"/>
          <p:cNvPicPr preferRelativeResize="0"/>
          <p:nvPr/>
        </p:nvPicPr>
        <p:blipFill rotWithShape="1">
          <a:blip r:embed="rId3">
            <a:alphaModFix/>
          </a:blip>
          <a:srcRect b="28235" l="27498" r="28419" t="23166"/>
          <a:stretch/>
        </p:blipFill>
        <p:spPr>
          <a:xfrm>
            <a:off x="7016494" y="4142513"/>
            <a:ext cx="684735" cy="53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131" y="3546456"/>
            <a:ext cx="4867856" cy="97453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6" name="Google Shape;326;p36"/>
          <p:cNvSpPr txBox="1"/>
          <p:nvPr>
            <p:ph type="title"/>
          </p:nvPr>
        </p:nvSpPr>
        <p:spPr>
          <a:xfrm>
            <a:off x="658763" y="468131"/>
            <a:ext cx="81939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2.1.   Deploying a charging infrastructure : what does the literature says ? </a:t>
            </a:r>
            <a:endParaRPr/>
          </a:p>
        </p:txBody>
      </p:sp>
      <p:pic>
        <p:nvPicPr>
          <p:cNvPr id="327" name="Google Shape;327;p36"/>
          <p:cNvPicPr preferRelativeResize="0"/>
          <p:nvPr/>
        </p:nvPicPr>
        <p:blipFill rotWithShape="1">
          <a:blip r:embed="rId4">
            <a:alphaModFix/>
          </a:blip>
          <a:srcRect b="29746" l="31334" r="31323" t="31078"/>
          <a:stretch/>
        </p:blipFill>
        <p:spPr>
          <a:xfrm>
            <a:off x="7004380" y="4731974"/>
            <a:ext cx="554659" cy="41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56" y="947831"/>
            <a:ext cx="7358063" cy="137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9" name="Google Shape;32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2074" y="1549780"/>
            <a:ext cx="5281088" cy="127059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0" name="Google Shape;330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28831" y="2223113"/>
            <a:ext cx="4606586" cy="12335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1" name="Google Shape;331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322" y="3214669"/>
            <a:ext cx="6479833" cy="1371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2" name="Google Shape;332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0709" y="2804344"/>
            <a:ext cx="3811801" cy="80026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3" name="Google Shape;333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87006" y="2050519"/>
            <a:ext cx="5084954" cy="1233562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4" name="Google Shape;334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4256" y="1429706"/>
            <a:ext cx="5022507" cy="130308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5" name="Google Shape;335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558241" y="2936569"/>
            <a:ext cx="6493669" cy="130016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36" name="Google Shape;336;p3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06458" y="2291916"/>
            <a:ext cx="4216182" cy="109595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7" name="Google Shape;337;p36"/>
          <p:cNvSpPr/>
          <p:nvPr/>
        </p:nvSpPr>
        <p:spPr>
          <a:xfrm rot="2220481">
            <a:off x="2178099" y="2227626"/>
            <a:ext cx="4380433" cy="1108084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600">
                <a:solidFill>
                  <a:srgbClr val="FF0000"/>
                </a:solidFill>
                <a:latin typeface="Gravitas One"/>
                <a:ea typeface="Gravitas One"/>
                <a:cs typeface="Gravitas One"/>
                <a:sym typeface="Gravitas One"/>
              </a:rPr>
              <a:t>ETC, ETC….</a:t>
            </a:r>
            <a:endParaRPr baseline="30000" sz="1800">
              <a:solidFill>
                <a:srgbClr val="FF0000"/>
              </a:solidFill>
              <a:latin typeface="Gravitas One"/>
              <a:ea typeface="Gravitas One"/>
              <a:cs typeface="Gravitas One"/>
              <a:sym typeface="Gravitas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4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658763" y="468131"/>
            <a:ext cx="81939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2.1.   Deploying a charging infrastructure : what does the literature says ? </a:t>
            </a:r>
            <a:endParaRPr/>
          </a:p>
        </p:txBody>
      </p:sp>
      <p:pic>
        <p:nvPicPr>
          <p:cNvPr id="344" name="Google Shape;344;p37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7004380" y="4731974"/>
            <a:ext cx="554659" cy="4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7"/>
          <p:cNvSpPr txBox="1"/>
          <p:nvPr/>
        </p:nvSpPr>
        <p:spPr>
          <a:xfrm>
            <a:off x="1688738" y="1108519"/>
            <a:ext cx="5766600" cy="334500"/>
          </a:xfrm>
          <a:prstGeom prst="rect">
            <a:avLst/>
          </a:prstGeom>
          <a:solidFill>
            <a:srgbClr val="A2CA39"/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000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rPr>
              <a:t>More precisely</a:t>
            </a:r>
            <a:endParaRPr b="1" sz="1000">
              <a:solidFill>
                <a:srgbClr val="1A1A1A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37"/>
          <p:cNvSpPr/>
          <p:nvPr/>
        </p:nvSpPr>
        <p:spPr>
          <a:xfrm rot="9301565">
            <a:off x="2686597" y="1656110"/>
            <a:ext cx="700607" cy="106097"/>
          </a:xfrm>
          <a:prstGeom prst="rightArrow">
            <a:avLst>
              <a:gd fmla="val 50000" name="adj1"/>
              <a:gd fmla="val 88276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7" name="Google Shape;347;p37"/>
          <p:cNvSpPr/>
          <p:nvPr/>
        </p:nvSpPr>
        <p:spPr>
          <a:xfrm flipH="1" rot="-9301565">
            <a:off x="5842165" y="1656110"/>
            <a:ext cx="700607" cy="106097"/>
          </a:xfrm>
          <a:prstGeom prst="rightArrow">
            <a:avLst>
              <a:gd fmla="val 50000" name="adj1"/>
              <a:gd fmla="val 88276" name="adj2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48" name="Google Shape;348;p37"/>
          <p:cNvSpPr/>
          <p:nvPr/>
        </p:nvSpPr>
        <p:spPr>
          <a:xfrm>
            <a:off x="1142119" y="1975369"/>
            <a:ext cx="3195600" cy="21078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37"/>
          <p:cNvSpPr/>
          <p:nvPr/>
        </p:nvSpPr>
        <p:spPr>
          <a:xfrm>
            <a:off x="5019450" y="1975369"/>
            <a:ext cx="3195600" cy="21078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rgbClr val="9D9D9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fr" sz="11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9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0" name="Google Shape;35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3050" y="2904717"/>
            <a:ext cx="554663" cy="42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3050" y="2354794"/>
            <a:ext cx="554662" cy="4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9269" y="3463791"/>
            <a:ext cx="658444" cy="501486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7"/>
          <p:cNvSpPr txBox="1"/>
          <p:nvPr/>
        </p:nvSpPr>
        <p:spPr>
          <a:xfrm>
            <a:off x="1682006" y="1975369"/>
            <a:ext cx="211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fr"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Different goals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1202250" y="2236519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Economic considerations (cost, profitability...)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5" name="Google Shape;355;p37"/>
          <p:cNvSpPr txBox="1"/>
          <p:nvPr/>
        </p:nvSpPr>
        <p:spPr>
          <a:xfrm>
            <a:off x="1207369" y="3550969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Users considerations (ease of use, lost time…)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Google Shape;356;p37"/>
          <p:cNvSpPr txBox="1"/>
          <p:nvPr/>
        </p:nvSpPr>
        <p:spPr>
          <a:xfrm>
            <a:off x="1207369" y="3093769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Interests of the different actors (appeal effect...)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7" name="Google Shape;357;p37"/>
          <p:cNvSpPr txBox="1"/>
          <p:nvPr/>
        </p:nvSpPr>
        <p:spPr>
          <a:xfrm>
            <a:off x="1207369" y="2636569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Technical considerations (electric grid, security…)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p37"/>
          <p:cNvSpPr txBox="1"/>
          <p:nvPr/>
        </p:nvSpPr>
        <p:spPr>
          <a:xfrm>
            <a:off x="5141850" y="3595950"/>
            <a:ext cx="295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Event capture (or tour-based)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9" name="Google Shape;359;p37"/>
          <p:cNvSpPr txBox="1"/>
          <p:nvPr/>
        </p:nvSpPr>
        <p:spPr>
          <a:xfrm>
            <a:off x="5141850" y="2362959"/>
            <a:ext cx="295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Flow capture (or path-based)</a:t>
            </a:r>
            <a:endParaRPr b="1" sz="9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0" name="Google Shape;360;p37"/>
          <p:cNvSpPr txBox="1"/>
          <p:nvPr/>
        </p:nvSpPr>
        <p:spPr>
          <a:xfrm>
            <a:off x="5141850" y="2948934"/>
            <a:ext cx="295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Land coverage (or node-based)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37"/>
          <p:cNvSpPr txBox="1"/>
          <p:nvPr/>
        </p:nvSpPr>
        <p:spPr>
          <a:xfrm>
            <a:off x="5721319" y="1997494"/>
            <a:ext cx="211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Different approaches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8"/>
          <p:cNvSpPr txBox="1"/>
          <p:nvPr>
            <p:ph type="title"/>
          </p:nvPr>
        </p:nvSpPr>
        <p:spPr>
          <a:xfrm>
            <a:off x="658763" y="468131"/>
            <a:ext cx="8193900" cy="4797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2"/>
                </a:solidFill>
              </a:rPr>
              <a:t>2.1.   Deploying a charging infrastructure : what does the literature says ? 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368" name="Google Shape;368;p38"/>
          <p:cNvPicPr preferRelativeResize="0"/>
          <p:nvPr/>
        </p:nvPicPr>
        <p:blipFill rotWithShape="1">
          <a:blip r:embed="rId3">
            <a:alphaModFix/>
          </a:blip>
          <a:srcRect b="29746" l="31334" r="31323" t="31078"/>
          <a:stretch/>
        </p:blipFill>
        <p:spPr>
          <a:xfrm>
            <a:off x="7004380" y="4731974"/>
            <a:ext cx="554659" cy="41152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8"/>
          <p:cNvSpPr txBox="1"/>
          <p:nvPr/>
        </p:nvSpPr>
        <p:spPr>
          <a:xfrm>
            <a:off x="1688738" y="1108519"/>
            <a:ext cx="5766600" cy="334500"/>
          </a:xfrm>
          <a:prstGeom prst="rect">
            <a:avLst/>
          </a:prstGeom>
          <a:solidFill>
            <a:srgbClr val="A2CA39">
              <a:alpha val="41080"/>
            </a:srgbClr>
          </a:solidFill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fr" sz="10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More precisely</a:t>
            </a:r>
            <a:endParaRPr b="1" sz="10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38"/>
          <p:cNvSpPr/>
          <p:nvPr/>
        </p:nvSpPr>
        <p:spPr>
          <a:xfrm rot="9301565">
            <a:off x="2686597" y="1656110"/>
            <a:ext cx="700607" cy="106097"/>
          </a:xfrm>
          <a:prstGeom prst="rightArrow">
            <a:avLst>
              <a:gd fmla="val 50000" name="adj1"/>
              <a:gd fmla="val 88276" name="adj2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1" name="Google Shape;371;p38"/>
          <p:cNvSpPr/>
          <p:nvPr/>
        </p:nvSpPr>
        <p:spPr>
          <a:xfrm flipH="1" rot="-9301565">
            <a:off x="5842165" y="1656110"/>
            <a:ext cx="700607" cy="106097"/>
          </a:xfrm>
          <a:prstGeom prst="rightArrow">
            <a:avLst>
              <a:gd fmla="val 50000" name="adj1"/>
              <a:gd fmla="val 88276" name="adj2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2" name="Google Shape;372;p38"/>
          <p:cNvSpPr/>
          <p:nvPr/>
        </p:nvSpPr>
        <p:spPr>
          <a:xfrm>
            <a:off x="1142119" y="1975369"/>
            <a:ext cx="3195600" cy="21078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p38"/>
          <p:cNvSpPr/>
          <p:nvPr/>
        </p:nvSpPr>
        <p:spPr>
          <a:xfrm>
            <a:off x="5019450" y="1975369"/>
            <a:ext cx="3195600" cy="2107800"/>
          </a:xfrm>
          <a:prstGeom prst="roundRect">
            <a:avLst>
              <a:gd fmla="val 9656" name="adj"/>
            </a:avLst>
          </a:prstGeom>
          <a:noFill/>
          <a:ln cap="flat" cmpd="sng" w="2857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fr" sz="1100">
                <a:solidFill>
                  <a:srgbClr val="575757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sz="900">
              <a:solidFill>
                <a:srgbClr val="57575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4" name="Google Shape;374;p38"/>
          <p:cNvPicPr preferRelativeResize="0"/>
          <p:nvPr/>
        </p:nvPicPr>
        <p:blipFill>
          <a:blip r:embed="rId4">
            <a:alphaModFix amt="31000"/>
          </a:blip>
          <a:stretch>
            <a:fillRect/>
          </a:stretch>
        </p:blipFill>
        <p:spPr>
          <a:xfrm>
            <a:off x="7633050" y="2904717"/>
            <a:ext cx="554663" cy="42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8"/>
          <p:cNvPicPr preferRelativeResize="0"/>
          <p:nvPr/>
        </p:nvPicPr>
        <p:blipFill>
          <a:blip r:embed="rId5">
            <a:alphaModFix amt="31000"/>
          </a:blip>
          <a:stretch>
            <a:fillRect/>
          </a:stretch>
        </p:blipFill>
        <p:spPr>
          <a:xfrm>
            <a:off x="7633050" y="2354794"/>
            <a:ext cx="554662" cy="4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9269" y="3463791"/>
            <a:ext cx="658444" cy="501486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8"/>
          <p:cNvSpPr txBox="1"/>
          <p:nvPr/>
        </p:nvSpPr>
        <p:spPr>
          <a:xfrm>
            <a:off x="1682006" y="1975369"/>
            <a:ext cx="211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Different goals</a:t>
            </a:r>
            <a:endParaRPr sz="11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8" name="Google Shape;378;p38"/>
          <p:cNvSpPr txBox="1"/>
          <p:nvPr/>
        </p:nvSpPr>
        <p:spPr>
          <a:xfrm>
            <a:off x="1202250" y="2236519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Economic considerations (cost, profitability...)</a:t>
            </a:r>
            <a:endParaRPr sz="11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9" name="Google Shape;379;p38"/>
          <p:cNvSpPr txBox="1"/>
          <p:nvPr/>
        </p:nvSpPr>
        <p:spPr>
          <a:xfrm>
            <a:off x="1207369" y="3550969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Users considerations (ease of use, lost time…)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0" name="Google Shape;380;p38"/>
          <p:cNvSpPr txBox="1"/>
          <p:nvPr/>
        </p:nvSpPr>
        <p:spPr>
          <a:xfrm>
            <a:off x="1207369" y="3093769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Interests of the different actors (appeal effect...)</a:t>
            </a:r>
            <a:endParaRPr sz="11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1" name="Google Shape;381;p38"/>
          <p:cNvSpPr txBox="1"/>
          <p:nvPr/>
        </p:nvSpPr>
        <p:spPr>
          <a:xfrm>
            <a:off x="1207369" y="2636569"/>
            <a:ext cx="295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Technical considerations (electric grid, security…)</a:t>
            </a:r>
            <a:endParaRPr sz="11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2" name="Google Shape;382;p38"/>
          <p:cNvSpPr txBox="1"/>
          <p:nvPr/>
        </p:nvSpPr>
        <p:spPr>
          <a:xfrm>
            <a:off x="5141850" y="3595950"/>
            <a:ext cx="295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Event capture (or tour-based)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3" name="Google Shape;383;p38"/>
          <p:cNvSpPr txBox="1"/>
          <p:nvPr/>
        </p:nvSpPr>
        <p:spPr>
          <a:xfrm>
            <a:off x="5141850" y="2362959"/>
            <a:ext cx="295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Flow capture (or path-based)</a:t>
            </a:r>
            <a:endParaRPr b="1" sz="9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4" name="Google Shape;384;p38"/>
          <p:cNvSpPr txBox="1"/>
          <p:nvPr/>
        </p:nvSpPr>
        <p:spPr>
          <a:xfrm>
            <a:off x="5141850" y="2948934"/>
            <a:ext cx="295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Char char="●"/>
            </a:pPr>
            <a:r>
              <a:rPr b="1" lang="fr" sz="9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Land coverage (or node-based)</a:t>
            </a:r>
            <a:endParaRPr sz="11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5" name="Google Shape;385;p38"/>
          <p:cNvSpPr txBox="1"/>
          <p:nvPr/>
        </p:nvSpPr>
        <p:spPr>
          <a:xfrm>
            <a:off x="5721319" y="1997494"/>
            <a:ext cx="211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rPr>
              <a:t>Different approaches</a:t>
            </a:r>
            <a:endParaRPr sz="1100">
              <a:solidFill>
                <a:schemeClr val="lt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6" name="Google Shape;386;p38"/>
          <p:cNvSpPr/>
          <p:nvPr/>
        </p:nvSpPr>
        <p:spPr>
          <a:xfrm>
            <a:off x="1248300" y="3463800"/>
            <a:ext cx="6939600" cy="545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med" p14:dur="6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VEDECOM Charte">
      <a:dk1>
        <a:srgbClr val="000000"/>
      </a:dk1>
      <a:lt1>
        <a:srgbClr val="FFFFFF"/>
      </a:lt1>
      <a:dk2>
        <a:srgbClr val="575757"/>
      </a:dk2>
      <a:lt2>
        <a:srgbClr val="D4DCDE"/>
      </a:lt2>
      <a:accent1>
        <a:srgbClr val="A2CA39"/>
      </a:accent1>
      <a:accent2>
        <a:srgbClr val="9D9D9D"/>
      </a:accent2>
      <a:accent3>
        <a:srgbClr val="006A35"/>
      </a:accent3>
      <a:accent4>
        <a:srgbClr val="575757"/>
      </a:accent4>
      <a:accent5>
        <a:srgbClr val="30AACF"/>
      </a:accent5>
      <a:accent6>
        <a:srgbClr val="7EAA2E"/>
      </a:accent6>
      <a:hlink>
        <a:srgbClr val="A2CA39"/>
      </a:hlink>
      <a:folHlink>
        <a:srgbClr val="7EAA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