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notesSlides/notesSlide18.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notesSlides/notesSlide19.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notesSlides/notesSlide25.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notesSlides/notesSlide26.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9.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0.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1.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34.xml" ContentType="application/vnd.openxmlformats-officedocument.presentationml.notesSlid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7"/>
  </p:notesMasterIdLst>
  <p:handoutMasterIdLst>
    <p:handoutMasterId r:id="rId38"/>
  </p:handoutMasterIdLst>
  <p:sldIdLst>
    <p:sldId id="690" r:id="rId2"/>
    <p:sldId id="1007" r:id="rId3"/>
    <p:sldId id="1009" r:id="rId4"/>
    <p:sldId id="1008" r:id="rId5"/>
    <p:sldId id="1006" r:id="rId6"/>
    <p:sldId id="1010" r:id="rId7"/>
    <p:sldId id="964" r:id="rId8"/>
    <p:sldId id="993" r:id="rId9"/>
    <p:sldId id="978" r:id="rId10"/>
    <p:sldId id="988" r:id="rId11"/>
    <p:sldId id="989" r:id="rId12"/>
    <p:sldId id="980" r:id="rId13"/>
    <p:sldId id="981" r:id="rId14"/>
    <p:sldId id="878" r:id="rId15"/>
    <p:sldId id="1011" r:id="rId16"/>
    <p:sldId id="939" r:id="rId17"/>
    <p:sldId id="999" r:id="rId18"/>
    <p:sldId id="1000" r:id="rId19"/>
    <p:sldId id="1001" r:id="rId20"/>
    <p:sldId id="997" r:id="rId21"/>
    <p:sldId id="938" r:id="rId22"/>
    <p:sldId id="936" r:id="rId23"/>
    <p:sldId id="937" r:id="rId24"/>
    <p:sldId id="949" r:id="rId25"/>
    <p:sldId id="950" r:id="rId26"/>
    <p:sldId id="968" r:id="rId27"/>
    <p:sldId id="969" r:id="rId28"/>
    <p:sldId id="970" r:id="rId29"/>
    <p:sldId id="971" r:id="rId30"/>
    <p:sldId id="902" r:id="rId31"/>
    <p:sldId id="925" r:id="rId32"/>
    <p:sldId id="973" r:id="rId33"/>
    <p:sldId id="761" r:id="rId34"/>
    <p:sldId id="930" r:id="rId35"/>
    <p:sldId id="931" r:id="rId3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FFFFF"/>
    <a:srgbClr val="0070C0"/>
    <a:srgbClr val="485177"/>
    <a:srgbClr val="E8549F"/>
    <a:srgbClr val="CB438D"/>
    <a:srgbClr val="4F81BD"/>
    <a:srgbClr val="FFFF66"/>
    <a:srgbClr val="007FDE"/>
    <a:srgbClr val="006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980" autoAdjust="0"/>
  </p:normalViewPr>
  <p:slideViewPr>
    <p:cSldViewPr>
      <p:cViewPr varScale="1">
        <p:scale>
          <a:sx n="85" d="100"/>
          <a:sy n="85" d="100"/>
        </p:scale>
        <p:origin x="978" y="60"/>
      </p:cViewPr>
      <p:guideLst>
        <p:guide orient="horz" pos="2160"/>
        <p:guide pos="3840"/>
      </p:guideLst>
    </p:cSldViewPr>
  </p:slideViewPr>
  <p:outlineViewPr>
    <p:cViewPr>
      <p:scale>
        <a:sx n="33" d="100"/>
        <a:sy n="33" d="100"/>
      </p:scale>
      <p:origin x="0" y="2650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chartUserShapes" Target="../drawings/drawing1.xml"/><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oleObject" Target="file:///C:\Users\Moi\Desktop\Th&#232;se%20-%20Production\Th&#232;se%20-%20Kaya%20pass&#233;%20en%20France\EMP%202019%20-%20Analyse%20FPerez\Analyse%20TableauxToutesDistancesAB.xlsx" TargetMode="External"/></Relationships>
</file>

<file path=ppt/charts/_rels/chart10.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image" Target="../media/image164.png"/><Relationship Id="rId21" Type="http://schemas.openxmlformats.org/officeDocument/2006/relationships/image" Target="../media/image182.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microsoft.com/office/2011/relationships/chartColorStyle" Target="colors9.xml"/><Relationship Id="rId16" Type="http://schemas.openxmlformats.org/officeDocument/2006/relationships/image" Target="../media/image177.png"/><Relationship Id="rId20" Type="http://schemas.openxmlformats.org/officeDocument/2006/relationships/image" Target="../media/image181.png"/><Relationship Id="rId1" Type="http://schemas.microsoft.com/office/2011/relationships/chartStyle" Target="style9.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10" Type="http://schemas.openxmlformats.org/officeDocument/2006/relationships/image" Target="../media/image171.png"/><Relationship Id="rId19" Type="http://schemas.openxmlformats.org/officeDocument/2006/relationships/image" Target="../media/image180.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 Id="rId22" Type="http://schemas.openxmlformats.org/officeDocument/2006/relationships/image" Target="../media/image183.png"/></Relationships>
</file>

<file path=ppt/charts/_rels/chart11.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microsoft.com/office/2011/relationships/chartColorStyle" Target="colors10.xml"/><Relationship Id="rId16" Type="http://schemas.openxmlformats.org/officeDocument/2006/relationships/image" Target="../media/image198.png"/><Relationship Id="rId20" Type="http://schemas.openxmlformats.org/officeDocument/2006/relationships/image" Target="../media/image202.png"/><Relationship Id="rId1" Type="http://schemas.microsoft.com/office/2011/relationships/chartStyle" Target="style10.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s>
</file>

<file path=ppt/charts/_rels/chart12.xml.rels><?xml version="1.0" encoding="UTF-8" standalone="yes"?>
<Relationships xmlns="http://schemas.openxmlformats.org/package/2006/relationships"><Relationship Id="rId13" Type="http://schemas.openxmlformats.org/officeDocument/2006/relationships/image" Target="../media/image229.png"/><Relationship Id="rId18" Type="http://schemas.openxmlformats.org/officeDocument/2006/relationships/image" Target="../media/image234.png"/><Relationship Id="rId26" Type="http://schemas.openxmlformats.org/officeDocument/2006/relationships/image" Target="../media/image242.png"/><Relationship Id="rId39" Type="http://schemas.openxmlformats.org/officeDocument/2006/relationships/image" Target="../media/image255.png"/><Relationship Id="rId21" Type="http://schemas.openxmlformats.org/officeDocument/2006/relationships/image" Target="../media/image237.png"/><Relationship Id="rId34" Type="http://schemas.openxmlformats.org/officeDocument/2006/relationships/image" Target="../media/image250.png"/><Relationship Id="rId42" Type="http://schemas.openxmlformats.org/officeDocument/2006/relationships/image" Target="../media/image258.png"/><Relationship Id="rId47" Type="http://schemas.openxmlformats.org/officeDocument/2006/relationships/image" Target="../media/image263.png"/><Relationship Id="rId50" Type="http://schemas.openxmlformats.org/officeDocument/2006/relationships/image" Target="../media/image266.png"/><Relationship Id="rId55" Type="http://schemas.openxmlformats.org/officeDocument/2006/relationships/image" Target="../media/image61.png"/><Relationship Id="rId7" Type="http://schemas.openxmlformats.org/officeDocument/2006/relationships/image" Target="../media/image223.png"/><Relationship Id="rId2" Type="http://schemas.microsoft.com/office/2011/relationships/chartColorStyle" Target="colors11.xml"/><Relationship Id="rId16" Type="http://schemas.openxmlformats.org/officeDocument/2006/relationships/image" Target="../media/image232.png"/><Relationship Id="rId29" Type="http://schemas.openxmlformats.org/officeDocument/2006/relationships/image" Target="../media/image245.png"/><Relationship Id="rId11" Type="http://schemas.openxmlformats.org/officeDocument/2006/relationships/image" Target="../media/image227.png"/><Relationship Id="rId24" Type="http://schemas.openxmlformats.org/officeDocument/2006/relationships/image" Target="../media/image240.png"/><Relationship Id="rId32" Type="http://schemas.openxmlformats.org/officeDocument/2006/relationships/image" Target="../media/image248.png"/><Relationship Id="rId37" Type="http://schemas.openxmlformats.org/officeDocument/2006/relationships/image" Target="../media/image253.png"/><Relationship Id="rId40" Type="http://schemas.openxmlformats.org/officeDocument/2006/relationships/image" Target="../media/image256.png"/><Relationship Id="rId45" Type="http://schemas.openxmlformats.org/officeDocument/2006/relationships/image" Target="../media/image261.png"/><Relationship Id="rId53" Type="http://schemas.openxmlformats.org/officeDocument/2006/relationships/image" Target="../media/image59.png"/><Relationship Id="rId58" Type="http://schemas.openxmlformats.org/officeDocument/2006/relationships/image" Target="../media/image64.png"/><Relationship Id="rId5" Type="http://schemas.openxmlformats.org/officeDocument/2006/relationships/image" Target="../media/image221.png"/><Relationship Id="rId61" Type="http://schemas.openxmlformats.org/officeDocument/2006/relationships/image" Target="../media/image67.png"/><Relationship Id="rId19" Type="http://schemas.openxmlformats.org/officeDocument/2006/relationships/image" Target="../media/image235.png"/><Relationship Id="rId14" Type="http://schemas.openxmlformats.org/officeDocument/2006/relationships/image" Target="../media/image230.png"/><Relationship Id="rId22" Type="http://schemas.openxmlformats.org/officeDocument/2006/relationships/image" Target="../media/image238.png"/><Relationship Id="rId27" Type="http://schemas.openxmlformats.org/officeDocument/2006/relationships/image" Target="../media/image243.png"/><Relationship Id="rId30" Type="http://schemas.openxmlformats.org/officeDocument/2006/relationships/image" Target="../media/image246.png"/><Relationship Id="rId35" Type="http://schemas.openxmlformats.org/officeDocument/2006/relationships/image" Target="../media/image251.png"/><Relationship Id="rId43" Type="http://schemas.openxmlformats.org/officeDocument/2006/relationships/image" Target="../media/image259.png"/><Relationship Id="rId48" Type="http://schemas.openxmlformats.org/officeDocument/2006/relationships/image" Target="../media/image264.png"/><Relationship Id="rId56" Type="http://schemas.openxmlformats.org/officeDocument/2006/relationships/image" Target="../media/image62.png"/><Relationship Id="rId8" Type="http://schemas.openxmlformats.org/officeDocument/2006/relationships/image" Target="../media/image224.png"/><Relationship Id="rId51" Type="http://schemas.openxmlformats.org/officeDocument/2006/relationships/image" Target="../media/image267.png"/><Relationship Id="rId3" Type="http://schemas.openxmlformats.org/officeDocument/2006/relationships/themeOverride" Target="../theme/themeOverride9.xml"/><Relationship Id="rId12" Type="http://schemas.openxmlformats.org/officeDocument/2006/relationships/image" Target="../media/image228.png"/><Relationship Id="rId17" Type="http://schemas.openxmlformats.org/officeDocument/2006/relationships/image" Target="../media/image233.png"/><Relationship Id="rId25" Type="http://schemas.openxmlformats.org/officeDocument/2006/relationships/image" Target="../media/image241.png"/><Relationship Id="rId33" Type="http://schemas.openxmlformats.org/officeDocument/2006/relationships/image" Target="../media/image249.png"/><Relationship Id="rId38" Type="http://schemas.openxmlformats.org/officeDocument/2006/relationships/image" Target="../media/image254.png"/><Relationship Id="rId46" Type="http://schemas.openxmlformats.org/officeDocument/2006/relationships/image" Target="../media/image262.png"/><Relationship Id="rId59" Type="http://schemas.openxmlformats.org/officeDocument/2006/relationships/image" Target="../media/image65.png"/><Relationship Id="rId20" Type="http://schemas.openxmlformats.org/officeDocument/2006/relationships/image" Target="../media/image236.png"/><Relationship Id="rId41" Type="http://schemas.openxmlformats.org/officeDocument/2006/relationships/image" Target="../media/image257.png"/><Relationship Id="rId54" Type="http://schemas.openxmlformats.org/officeDocument/2006/relationships/image" Target="../media/image60.png"/><Relationship Id="rId62" Type="http://schemas.openxmlformats.org/officeDocument/2006/relationships/oleObject" Target="file:///C:\Users\Moi\Desktop\Th&#232;se%20-%20Production\Th&#232;se%20-%20Kaya%20pass&#233;%20en%20France\EMP%202019%20-%20Analyse%20FPerez\Analyse%20Motifs%20TableauxToutesDistances.xlsx" TargetMode="External"/><Relationship Id="rId1" Type="http://schemas.microsoft.com/office/2011/relationships/chartStyle" Target="style11.xml"/><Relationship Id="rId6" Type="http://schemas.openxmlformats.org/officeDocument/2006/relationships/image" Target="../media/image222.png"/><Relationship Id="rId15" Type="http://schemas.openxmlformats.org/officeDocument/2006/relationships/image" Target="../media/image231.png"/><Relationship Id="rId23" Type="http://schemas.openxmlformats.org/officeDocument/2006/relationships/image" Target="../media/image239.png"/><Relationship Id="rId28" Type="http://schemas.openxmlformats.org/officeDocument/2006/relationships/image" Target="../media/image244.png"/><Relationship Id="rId36" Type="http://schemas.openxmlformats.org/officeDocument/2006/relationships/image" Target="../media/image252.png"/><Relationship Id="rId49" Type="http://schemas.openxmlformats.org/officeDocument/2006/relationships/image" Target="../media/image265.png"/><Relationship Id="rId57" Type="http://schemas.openxmlformats.org/officeDocument/2006/relationships/image" Target="../media/image63.png"/><Relationship Id="rId10" Type="http://schemas.openxmlformats.org/officeDocument/2006/relationships/image" Target="../media/image226.png"/><Relationship Id="rId31" Type="http://schemas.openxmlformats.org/officeDocument/2006/relationships/image" Target="../media/image247.png"/><Relationship Id="rId44" Type="http://schemas.openxmlformats.org/officeDocument/2006/relationships/image" Target="../media/image260.png"/><Relationship Id="rId52" Type="http://schemas.openxmlformats.org/officeDocument/2006/relationships/image" Target="../media/image58.png"/><Relationship Id="rId60" Type="http://schemas.openxmlformats.org/officeDocument/2006/relationships/image" Target="../media/image66.png"/><Relationship Id="rId4" Type="http://schemas.openxmlformats.org/officeDocument/2006/relationships/image" Target="../media/image220.png"/><Relationship Id="rId9" Type="http://schemas.openxmlformats.org/officeDocument/2006/relationships/image" Target="../media/image225.png"/></Relationships>
</file>

<file path=ppt/charts/_rels/chart13.xml.rels><?xml version="1.0" encoding="UTF-8" standalone="yes"?>
<Relationships xmlns="http://schemas.openxmlformats.org/package/2006/relationships"><Relationship Id="rId13" Type="http://schemas.openxmlformats.org/officeDocument/2006/relationships/image" Target="../media/image277.png"/><Relationship Id="rId18" Type="http://schemas.openxmlformats.org/officeDocument/2006/relationships/image" Target="../media/image282.png"/><Relationship Id="rId26" Type="http://schemas.openxmlformats.org/officeDocument/2006/relationships/image" Target="../media/image290.png"/><Relationship Id="rId39" Type="http://schemas.openxmlformats.org/officeDocument/2006/relationships/image" Target="../media/image303.png"/><Relationship Id="rId21" Type="http://schemas.openxmlformats.org/officeDocument/2006/relationships/image" Target="../media/image285.png"/><Relationship Id="rId34" Type="http://schemas.openxmlformats.org/officeDocument/2006/relationships/image" Target="../media/image298.png"/><Relationship Id="rId42" Type="http://schemas.openxmlformats.org/officeDocument/2006/relationships/image" Target="../media/image306.png"/><Relationship Id="rId47" Type="http://schemas.openxmlformats.org/officeDocument/2006/relationships/image" Target="../media/image311.png"/><Relationship Id="rId50" Type="http://schemas.openxmlformats.org/officeDocument/2006/relationships/image" Target="../media/image314.png"/><Relationship Id="rId55" Type="http://schemas.openxmlformats.org/officeDocument/2006/relationships/image" Target="../media/image69.png"/><Relationship Id="rId63" Type="http://schemas.openxmlformats.org/officeDocument/2006/relationships/image" Target="../media/image77.png"/><Relationship Id="rId7" Type="http://schemas.openxmlformats.org/officeDocument/2006/relationships/image" Target="../media/image271.png"/><Relationship Id="rId2" Type="http://schemas.microsoft.com/office/2011/relationships/chartColorStyle" Target="colors12.xml"/><Relationship Id="rId16" Type="http://schemas.openxmlformats.org/officeDocument/2006/relationships/image" Target="../media/image280.png"/><Relationship Id="rId29" Type="http://schemas.openxmlformats.org/officeDocument/2006/relationships/image" Target="../media/image293.png"/><Relationship Id="rId11" Type="http://schemas.openxmlformats.org/officeDocument/2006/relationships/image" Target="../media/image275.png"/><Relationship Id="rId24" Type="http://schemas.openxmlformats.org/officeDocument/2006/relationships/image" Target="../media/image288.png"/><Relationship Id="rId32" Type="http://schemas.openxmlformats.org/officeDocument/2006/relationships/image" Target="../media/image296.png"/><Relationship Id="rId37" Type="http://schemas.openxmlformats.org/officeDocument/2006/relationships/image" Target="../media/image301.png"/><Relationship Id="rId40" Type="http://schemas.openxmlformats.org/officeDocument/2006/relationships/image" Target="../media/image304.png"/><Relationship Id="rId45" Type="http://schemas.openxmlformats.org/officeDocument/2006/relationships/image" Target="../media/image309.png"/><Relationship Id="rId53" Type="http://schemas.openxmlformats.org/officeDocument/2006/relationships/image" Target="../media/image317.png"/><Relationship Id="rId58" Type="http://schemas.openxmlformats.org/officeDocument/2006/relationships/image" Target="../media/image72.png"/><Relationship Id="rId5" Type="http://schemas.openxmlformats.org/officeDocument/2006/relationships/image" Target="../media/image269.png"/><Relationship Id="rId61" Type="http://schemas.openxmlformats.org/officeDocument/2006/relationships/image" Target="../media/image75.png"/><Relationship Id="rId19" Type="http://schemas.openxmlformats.org/officeDocument/2006/relationships/image" Target="../media/image283.png"/><Relationship Id="rId14" Type="http://schemas.openxmlformats.org/officeDocument/2006/relationships/image" Target="../media/image278.png"/><Relationship Id="rId22" Type="http://schemas.openxmlformats.org/officeDocument/2006/relationships/image" Target="../media/image286.png"/><Relationship Id="rId27" Type="http://schemas.openxmlformats.org/officeDocument/2006/relationships/image" Target="../media/image291.png"/><Relationship Id="rId30" Type="http://schemas.openxmlformats.org/officeDocument/2006/relationships/image" Target="../media/image294.png"/><Relationship Id="rId35" Type="http://schemas.openxmlformats.org/officeDocument/2006/relationships/image" Target="../media/image299.png"/><Relationship Id="rId43" Type="http://schemas.openxmlformats.org/officeDocument/2006/relationships/image" Target="../media/image307.png"/><Relationship Id="rId48" Type="http://schemas.openxmlformats.org/officeDocument/2006/relationships/image" Target="../media/image312.png"/><Relationship Id="rId56" Type="http://schemas.openxmlformats.org/officeDocument/2006/relationships/image" Target="../media/image70.png"/><Relationship Id="rId64" Type="http://schemas.openxmlformats.org/officeDocument/2006/relationships/oleObject" Target="file:///C:\Users\Moi\Desktop\Th&#232;se%20-%20Production\Th&#232;se%20-%20Kaya%20pass&#233;%20en%20France\EMP%202019%20-%20Analyse%20FPerez\Analyse%20Motifs%20TableauxToutesDistances.xlsx" TargetMode="External"/><Relationship Id="rId8" Type="http://schemas.openxmlformats.org/officeDocument/2006/relationships/image" Target="../media/image272.png"/><Relationship Id="rId51" Type="http://schemas.openxmlformats.org/officeDocument/2006/relationships/image" Target="../media/image315.png"/><Relationship Id="rId3" Type="http://schemas.openxmlformats.org/officeDocument/2006/relationships/themeOverride" Target="../theme/themeOverride10.xml"/><Relationship Id="rId12" Type="http://schemas.openxmlformats.org/officeDocument/2006/relationships/image" Target="../media/image276.png"/><Relationship Id="rId17" Type="http://schemas.openxmlformats.org/officeDocument/2006/relationships/image" Target="../media/image281.png"/><Relationship Id="rId25" Type="http://schemas.openxmlformats.org/officeDocument/2006/relationships/image" Target="../media/image289.png"/><Relationship Id="rId33" Type="http://schemas.openxmlformats.org/officeDocument/2006/relationships/image" Target="../media/image297.png"/><Relationship Id="rId38" Type="http://schemas.openxmlformats.org/officeDocument/2006/relationships/image" Target="../media/image302.png"/><Relationship Id="rId46" Type="http://schemas.openxmlformats.org/officeDocument/2006/relationships/image" Target="../media/image310.png"/><Relationship Id="rId59" Type="http://schemas.openxmlformats.org/officeDocument/2006/relationships/image" Target="../media/image73.png"/><Relationship Id="rId20" Type="http://schemas.openxmlformats.org/officeDocument/2006/relationships/image" Target="../media/image284.png"/><Relationship Id="rId41" Type="http://schemas.openxmlformats.org/officeDocument/2006/relationships/image" Target="../media/image305.png"/><Relationship Id="rId54" Type="http://schemas.openxmlformats.org/officeDocument/2006/relationships/image" Target="../media/image68.png"/><Relationship Id="rId62" Type="http://schemas.openxmlformats.org/officeDocument/2006/relationships/image" Target="../media/image76.png"/><Relationship Id="rId1" Type="http://schemas.microsoft.com/office/2011/relationships/chartStyle" Target="style12.xml"/><Relationship Id="rId6" Type="http://schemas.openxmlformats.org/officeDocument/2006/relationships/image" Target="../media/image270.png"/><Relationship Id="rId15" Type="http://schemas.openxmlformats.org/officeDocument/2006/relationships/image" Target="../media/image279.png"/><Relationship Id="rId23" Type="http://schemas.openxmlformats.org/officeDocument/2006/relationships/image" Target="../media/image287.png"/><Relationship Id="rId28" Type="http://schemas.openxmlformats.org/officeDocument/2006/relationships/image" Target="../media/image292.png"/><Relationship Id="rId36" Type="http://schemas.openxmlformats.org/officeDocument/2006/relationships/image" Target="../media/image300.png"/><Relationship Id="rId49" Type="http://schemas.openxmlformats.org/officeDocument/2006/relationships/image" Target="../media/image313.png"/><Relationship Id="rId57" Type="http://schemas.openxmlformats.org/officeDocument/2006/relationships/image" Target="../media/image71.png"/><Relationship Id="rId10" Type="http://schemas.openxmlformats.org/officeDocument/2006/relationships/image" Target="../media/image274.png"/><Relationship Id="rId31" Type="http://schemas.openxmlformats.org/officeDocument/2006/relationships/image" Target="../media/image295.png"/><Relationship Id="rId44" Type="http://schemas.openxmlformats.org/officeDocument/2006/relationships/image" Target="../media/image308.png"/><Relationship Id="rId52" Type="http://schemas.openxmlformats.org/officeDocument/2006/relationships/image" Target="../media/image316.png"/><Relationship Id="rId60" Type="http://schemas.openxmlformats.org/officeDocument/2006/relationships/image" Target="../media/image74.png"/><Relationship Id="rId4" Type="http://schemas.openxmlformats.org/officeDocument/2006/relationships/image" Target="../media/image268.png"/><Relationship Id="rId9" Type="http://schemas.openxmlformats.org/officeDocument/2006/relationships/image" Target="../media/image273.png"/></Relationships>
</file>

<file path=ppt/charts/_rels/chart14.xml.rels><?xml version="1.0" encoding="UTF-8" standalone="yes"?>
<Relationships xmlns="http://schemas.openxmlformats.org/package/2006/relationships"><Relationship Id="rId13" Type="http://schemas.openxmlformats.org/officeDocument/2006/relationships/image" Target="../media/image327.png"/><Relationship Id="rId18" Type="http://schemas.openxmlformats.org/officeDocument/2006/relationships/image" Target="../media/image332.png"/><Relationship Id="rId26" Type="http://schemas.openxmlformats.org/officeDocument/2006/relationships/image" Target="../media/image340.png"/><Relationship Id="rId39" Type="http://schemas.openxmlformats.org/officeDocument/2006/relationships/image" Target="../media/image353.png"/><Relationship Id="rId21" Type="http://schemas.openxmlformats.org/officeDocument/2006/relationships/image" Target="../media/image335.png"/><Relationship Id="rId34" Type="http://schemas.openxmlformats.org/officeDocument/2006/relationships/image" Target="../media/image348.png"/><Relationship Id="rId42" Type="http://schemas.openxmlformats.org/officeDocument/2006/relationships/image" Target="../media/image356.png"/><Relationship Id="rId47" Type="http://schemas.openxmlformats.org/officeDocument/2006/relationships/image" Target="../media/image360.png"/><Relationship Id="rId50" Type="http://schemas.openxmlformats.org/officeDocument/2006/relationships/image" Target="../media/image363.png"/><Relationship Id="rId55" Type="http://schemas.openxmlformats.org/officeDocument/2006/relationships/image" Target="../media/image80.png"/><Relationship Id="rId63" Type="http://schemas.openxmlformats.org/officeDocument/2006/relationships/oleObject" Target="file:///C:\Users\Moi\Desktop\Th&#232;se%20-%20Production\Th&#232;se%20-%20Kaya%20pass&#233;%20en%20France\EMP%202019%20-%20Analyse%20FPerez\Analyse%20Motifs%20TableauxToutesDistances.xlsx" TargetMode="External"/><Relationship Id="rId7" Type="http://schemas.openxmlformats.org/officeDocument/2006/relationships/image" Target="../media/image321.png"/><Relationship Id="rId2" Type="http://schemas.microsoft.com/office/2011/relationships/chartColorStyle" Target="colors13.xml"/><Relationship Id="rId16" Type="http://schemas.openxmlformats.org/officeDocument/2006/relationships/image" Target="../media/image330.png"/><Relationship Id="rId29" Type="http://schemas.openxmlformats.org/officeDocument/2006/relationships/image" Target="../media/image343.png"/><Relationship Id="rId11" Type="http://schemas.openxmlformats.org/officeDocument/2006/relationships/image" Target="../media/image325.png"/><Relationship Id="rId24" Type="http://schemas.openxmlformats.org/officeDocument/2006/relationships/image" Target="../media/image338.png"/><Relationship Id="rId32" Type="http://schemas.openxmlformats.org/officeDocument/2006/relationships/image" Target="../media/image346.png"/><Relationship Id="rId37" Type="http://schemas.openxmlformats.org/officeDocument/2006/relationships/image" Target="../media/image351.png"/><Relationship Id="rId40" Type="http://schemas.openxmlformats.org/officeDocument/2006/relationships/image" Target="../media/image354.png"/><Relationship Id="rId45" Type="http://schemas.openxmlformats.org/officeDocument/2006/relationships/image" Target="../media/image310.png"/><Relationship Id="rId53" Type="http://schemas.openxmlformats.org/officeDocument/2006/relationships/image" Target="../media/image78.png"/><Relationship Id="rId58" Type="http://schemas.openxmlformats.org/officeDocument/2006/relationships/image" Target="../media/image83.png"/><Relationship Id="rId5" Type="http://schemas.openxmlformats.org/officeDocument/2006/relationships/image" Target="../media/image319.png"/><Relationship Id="rId61" Type="http://schemas.openxmlformats.org/officeDocument/2006/relationships/image" Target="../media/image86.png"/><Relationship Id="rId19" Type="http://schemas.openxmlformats.org/officeDocument/2006/relationships/image" Target="../media/image333.png"/><Relationship Id="rId14" Type="http://schemas.openxmlformats.org/officeDocument/2006/relationships/image" Target="../media/image328.png"/><Relationship Id="rId22" Type="http://schemas.openxmlformats.org/officeDocument/2006/relationships/image" Target="../media/image336.png"/><Relationship Id="rId27" Type="http://schemas.openxmlformats.org/officeDocument/2006/relationships/image" Target="../media/image341.png"/><Relationship Id="rId30" Type="http://schemas.openxmlformats.org/officeDocument/2006/relationships/image" Target="../media/image344.png"/><Relationship Id="rId35" Type="http://schemas.openxmlformats.org/officeDocument/2006/relationships/image" Target="../media/image349.png"/><Relationship Id="rId43" Type="http://schemas.openxmlformats.org/officeDocument/2006/relationships/image" Target="../media/image357.png"/><Relationship Id="rId48" Type="http://schemas.openxmlformats.org/officeDocument/2006/relationships/image" Target="../media/image361.png"/><Relationship Id="rId56" Type="http://schemas.openxmlformats.org/officeDocument/2006/relationships/image" Target="../media/image81.png"/><Relationship Id="rId8" Type="http://schemas.openxmlformats.org/officeDocument/2006/relationships/image" Target="../media/image322.png"/><Relationship Id="rId51" Type="http://schemas.openxmlformats.org/officeDocument/2006/relationships/image" Target="../media/image364.png"/><Relationship Id="rId3" Type="http://schemas.openxmlformats.org/officeDocument/2006/relationships/themeOverride" Target="../theme/themeOverride11.xml"/><Relationship Id="rId12" Type="http://schemas.openxmlformats.org/officeDocument/2006/relationships/image" Target="../media/image326.png"/><Relationship Id="rId17" Type="http://schemas.openxmlformats.org/officeDocument/2006/relationships/image" Target="../media/image331.png"/><Relationship Id="rId25" Type="http://schemas.openxmlformats.org/officeDocument/2006/relationships/image" Target="../media/image339.png"/><Relationship Id="rId33" Type="http://schemas.openxmlformats.org/officeDocument/2006/relationships/image" Target="../media/image347.png"/><Relationship Id="rId38" Type="http://schemas.openxmlformats.org/officeDocument/2006/relationships/image" Target="../media/image352.png"/><Relationship Id="rId46" Type="http://schemas.openxmlformats.org/officeDocument/2006/relationships/image" Target="../media/image359.png"/><Relationship Id="rId59" Type="http://schemas.openxmlformats.org/officeDocument/2006/relationships/image" Target="../media/image84.png"/><Relationship Id="rId20" Type="http://schemas.openxmlformats.org/officeDocument/2006/relationships/image" Target="../media/image334.png"/><Relationship Id="rId41" Type="http://schemas.openxmlformats.org/officeDocument/2006/relationships/image" Target="../media/image355.png"/><Relationship Id="rId54" Type="http://schemas.openxmlformats.org/officeDocument/2006/relationships/image" Target="../media/image79.png"/><Relationship Id="rId62" Type="http://schemas.openxmlformats.org/officeDocument/2006/relationships/image" Target="../media/image87.png"/><Relationship Id="rId1" Type="http://schemas.microsoft.com/office/2011/relationships/chartStyle" Target="style13.xml"/><Relationship Id="rId6" Type="http://schemas.openxmlformats.org/officeDocument/2006/relationships/image" Target="../media/image320.png"/><Relationship Id="rId15" Type="http://schemas.openxmlformats.org/officeDocument/2006/relationships/image" Target="../media/image329.png"/><Relationship Id="rId23" Type="http://schemas.openxmlformats.org/officeDocument/2006/relationships/image" Target="../media/image337.png"/><Relationship Id="rId28" Type="http://schemas.openxmlformats.org/officeDocument/2006/relationships/image" Target="../media/image342.png"/><Relationship Id="rId36" Type="http://schemas.openxmlformats.org/officeDocument/2006/relationships/image" Target="../media/image350.png"/><Relationship Id="rId49" Type="http://schemas.openxmlformats.org/officeDocument/2006/relationships/image" Target="../media/image362.png"/><Relationship Id="rId57" Type="http://schemas.openxmlformats.org/officeDocument/2006/relationships/image" Target="../media/image82.png"/><Relationship Id="rId10" Type="http://schemas.openxmlformats.org/officeDocument/2006/relationships/image" Target="../media/image324.png"/><Relationship Id="rId31" Type="http://schemas.openxmlformats.org/officeDocument/2006/relationships/image" Target="../media/image345.png"/><Relationship Id="rId44" Type="http://schemas.openxmlformats.org/officeDocument/2006/relationships/image" Target="../media/image358.png"/><Relationship Id="rId52" Type="http://schemas.openxmlformats.org/officeDocument/2006/relationships/image" Target="../media/image365.png"/><Relationship Id="rId60" Type="http://schemas.openxmlformats.org/officeDocument/2006/relationships/image" Target="../media/image85.png"/><Relationship Id="rId4" Type="http://schemas.openxmlformats.org/officeDocument/2006/relationships/image" Target="../media/image318.png"/><Relationship Id="rId9" Type="http://schemas.openxmlformats.org/officeDocument/2006/relationships/image" Target="../media/image323.png"/></Relationships>
</file>

<file path=ppt/charts/_rels/chart15.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18" Type="http://schemas.openxmlformats.org/officeDocument/2006/relationships/image" Target="../media/image150.png"/><Relationship Id="rId26" Type="http://schemas.openxmlformats.org/officeDocument/2006/relationships/image" Target="../media/image158.png"/><Relationship Id="rId3" Type="http://schemas.openxmlformats.org/officeDocument/2006/relationships/themeOverride" Target="../theme/themeOverride12.xml"/><Relationship Id="rId21" Type="http://schemas.openxmlformats.org/officeDocument/2006/relationships/image" Target="../media/image153.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5" Type="http://schemas.openxmlformats.org/officeDocument/2006/relationships/image" Target="../media/image157.png"/><Relationship Id="rId2" Type="http://schemas.microsoft.com/office/2011/relationships/chartColorStyle" Target="colors14.xml"/><Relationship Id="rId16" Type="http://schemas.openxmlformats.org/officeDocument/2006/relationships/image" Target="../media/image148.png"/><Relationship Id="rId20" Type="http://schemas.openxmlformats.org/officeDocument/2006/relationships/image" Target="../media/image152.png"/><Relationship Id="rId29" Type="http://schemas.openxmlformats.org/officeDocument/2006/relationships/image" Target="../media/image161.png"/><Relationship Id="rId1" Type="http://schemas.microsoft.com/office/2011/relationships/chartStyle" Target="style14.xml"/><Relationship Id="rId6" Type="http://schemas.openxmlformats.org/officeDocument/2006/relationships/image" Target="../media/image138.png"/><Relationship Id="rId11" Type="http://schemas.openxmlformats.org/officeDocument/2006/relationships/image" Target="../media/image143.png"/><Relationship Id="rId24" Type="http://schemas.openxmlformats.org/officeDocument/2006/relationships/image" Target="../media/image156.png"/><Relationship Id="rId32" Type="http://schemas.openxmlformats.org/officeDocument/2006/relationships/oleObject" Target="file:///C:\Users\Moi\Desktop\Th&#232;se%20-%20Production\Th&#232;se%20-%20Kaya%20pass&#233;%20en%20France\EMP%202019%20-%20Analyse%20FPerez\Analyse%20Quartiles%20TableauxToutesDistances.xlsx" TargetMode="External"/><Relationship Id="rId5" Type="http://schemas.openxmlformats.org/officeDocument/2006/relationships/image" Target="../media/image137.png"/><Relationship Id="rId15" Type="http://schemas.openxmlformats.org/officeDocument/2006/relationships/image" Target="../media/image147.png"/><Relationship Id="rId23" Type="http://schemas.openxmlformats.org/officeDocument/2006/relationships/image" Target="../media/image155.png"/><Relationship Id="rId28" Type="http://schemas.openxmlformats.org/officeDocument/2006/relationships/image" Target="../media/image160.png"/><Relationship Id="rId10" Type="http://schemas.openxmlformats.org/officeDocument/2006/relationships/image" Target="../media/image142.png"/><Relationship Id="rId19" Type="http://schemas.openxmlformats.org/officeDocument/2006/relationships/image" Target="../media/image151.png"/><Relationship Id="rId31" Type="http://schemas.openxmlformats.org/officeDocument/2006/relationships/image" Target="../media/image163.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 Id="rId22" Type="http://schemas.openxmlformats.org/officeDocument/2006/relationships/image" Target="../media/image154.png"/><Relationship Id="rId27" Type="http://schemas.openxmlformats.org/officeDocument/2006/relationships/image" Target="../media/image159.png"/><Relationship Id="rId30" Type="http://schemas.openxmlformats.org/officeDocument/2006/relationships/image" Target="../media/image162.png"/></Relationships>
</file>

<file path=ppt/charts/_rels/chart16.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375.png"/><Relationship Id="rId18" Type="http://schemas.openxmlformats.org/officeDocument/2006/relationships/image" Target="../media/image380.png"/><Relationship Id="rId26" Type="http://schemas.openxmlformats.org/officeDocument/2006/relationships/image" Target="../media/image388.png"/><Relationship Id="rId3" Type="http://schemas.openxmlformats.org/officeDocument/2006/relationships/themeOverride" Target="../theme/themeOverride13.xml"/><Relationship Id="rId21" Type="http://schemas.openxmlformats.org/officeDocument/2006/relationships/image" Target="../media/image383.png"/><Relationship Id="rId7" Type="http://schemas.openxmlformats.org/officeDocument/2006/relationships/image" Target="../media/image369.png"/><Relationship Id="rId12" Type="http://schemas.openxmlformats.org/officeDocument/2006/relationships/image" Target="../media/image374.png"/><Relationship Id="rId17" Type="http://schemas.openxmlformats.org/officeDocument/2006/relationships/image" Target="../media/image379.png"/><Relationship Id="rId25" Type="http://schemas.openxmlformats.org/officeDocument/2006/relationships/image" Target="../media/image387.png"/><Relationship Id="rId2" Type="http://schemas.microsoft.com/office/2011/relationships/chartColorStyle" Target="colors15.xml"/><Relationship Id="rId16" Type="http://schemas.openxmlformats.org/officeDocument/2006/relationships/image" Target="../media/image378.png"/><Relationship Id="rId20" Type="http://schemas.openxmlformats.org/officeDocument/2006/relationships/image" Target="../media/image382.png"/><Relationship Id="rId29" Type="http://schemas.openxmlformats.org/officeDocument/2006/relationships/image" Target="../media/image391.png"/><Relationship Id="rId1" Type="http://schemas.microsoft.com/office/2011/relationships/chartStyle" Target="style15.xml"/><Relationship Id="rId6" Type="http://schemas.openxmlformats.org/officeDocument/2006/relationships/image" Target="../media/image368.png"/><Relationship Id="rId11" Type="http://schemas.openxmlformats.org/officeDocument/2006/relationships/image" Target="../media/image373.png"/><Relationship Id="rId24" Type="http://schemas.openxmlformats.org/officeDocument/2006/relationships/image" Target="../media/image386.png"/><Relationship Id="rId32" Type="http://schemas.openxmlformats.org/officeDocument/2006/relationships/oleObject" Target="file:///C:\Users\Moi\Desktop\Th&#232;se%20-%20Production\Th&#232;se%20-%20Kaya%20pass&#233;%20en%20France\EMP%202019%20-%20Analyse%20FPerez\Analyse%20Quartiles%20TableauxToutesDistances.xlsx" TargetMode="External"/><Relationship Id="rId5" Type="http://schemas.openxmlformats.org/officeDocument/2006/relationships/image" Target="../media/image367.png"/><Relationship Id="rId15" Type="http://schemas.openxmlformats.org/officeDocument/2006/relationships/image" Target="../media/image377.png"/><Relationship Id="rId23" Type="http://schemas.openxmlformats.org/officeDocument/2006/relationships/image" Target="../media/image385.png"/><Relationship Id="rId28" Type="http://schemas.openxmlformats.org/officeDocument/2006/relationships/image" Target="../media/image390.png"/><Relationship Id="rId10" Type="http://schemas.openxmlformats.org/officeDocument/2006/relationships/image" Target="../media/image372.png"/><Relationship Id="rId19" Type="http://schemas.openxmlformats.org/officeDocument/2006/relationships/image" Target="../media/image381.png"/><Relationship Id="rId31" Type="http://schemas.openxmlformats.org/officeDocument/2006/relationships/image" Target="../media/image393.png"/><Relationship Id="rId4" Type="http://schemas.openxmlformats.org/officeDocument/2006/relationships/image" Target="../media/image366.png"/><Relationship Id="rId9" Type="http://schemas.openxmlformats.org/officeDocument/2006/relationships/image" Target="../media/image371.png"/><Relationship Id="rId14" Type="http://schemas.openxmlformats.org/officeDocument/2006/relationships/image" Target="../media/image376.png"/><Relationship Id="rId22" Type="http://schemas.openxmlformats.org/officeDocument/2006/relationships/image" Target="../media/image384.png"/><Relationship Id="rId27" Type="http://schemas.openxmlformats.org/officeDocument/2006/relationships/image" Target="../media/image389.png"/><Relationship Id="rId30" Type="http://schemas.openxmlformats.org/officeDocument/2006/relationships/image" Target="../media/image392.png"/></Relationships>
</file>

<file path=ppt/charts/_rels/chart17.xml.rels><?xml version="1.0" encoding="UTF-8" standalone="yes"?>
<Relationships xmlns="http://schemas.openxmlformats.org/package/2006/relationships"><Relationship Id="rId8" Type="http://schemas.openxmlformats.org/officeDocument/2006/relationships/image" Target="../media/image397.png"/><Relationship Id="rId13" Type="http://schemas.openxmlformats.org/officeDocument/2006/relationships/image" Target="../media/image402.png"/><Relationship Id="rId18" Type="http://schemas.openxmlformats.org/officeDocument/2006/relationships/image" Target="../media/image407.png"/><Relationship Id="rId3" Type="http://schemas.openxmlformats.org/officeDocument/2006/relationships/themeOverride" Target="../theme/themeOverride14.xml"/><Relationship Id="rId7" Type="http://schemas.openxmlformats.org/officeDocument/2006/relationships/image" Target="../media/image396.png"/><Relationship Id="rId12" Type="http://schemas.openxmlformats.org/officeDocument/2006/relationships/image" Target="../media/image401.png"/><Relationship Id="rId17" Type="http://schemas.openxmlformats.org/officeDocument/2006/relationships/image" Target="../media/image406.png"/><Relationship Id="rId2" Type="http://schemas.microsoft.com/office/2011/relationships/chartColorStyle" Target="colors16.xml"/><Relationship Id="rId16" Type="http://schemas.openxmlformats.org/officeDocument/2006/relationships/image" Target="../media/image405.png"/><Relationship Id="rId20" Type="http://schemas.openxmlformats.org/officeDocument/2006/relationships/oleObject" Target="file:///C:\Users\Moi\Desktop\Th&#232;se%20-%20Production\Th&#232;se%20-%20Kaya%20pass&#233;%20en%20France\EMP%202019%20-%20Analyse%20FPerez\Analyse%20TableauxToutesDistancesAB.xlsx" TargetMode="External"/><Relationship Id="rId1" Type="http://schemas.microsoft.com/office/2011/relationships/chartStyle" Target="style16.xml"/><Relationship Id="rId6" Type="http://schemas.openxmlformats.org/officeDocument/2006/relationships/image" Target="../media/image395.png"/><Relationship Id="rId11" Type="http://schemas.openxmlformats.org/officeDocument/2006/relationships/image" Target="../media/image400.png"/><Relationship Id="rId5" Type="http://schemas.openxmlformats.org/officeDocument/2006/relationships/image" Target="../media/image394.png"/><Relationship Id="rId15" Type="http://schemas.openxmlformats.org/officeDocument/2006/relationships/image" Target="../media/image404.png"/><Relationship Id="rId10" Type="http://schemas.openxmlformats.org/officeDocument/2006/relationships/image" Target="../media/image399.png"/><Relationship Id="rId19" Type="http://schemas.openxmlformats.org/officeDocument/2006/relationships/image" Target="../media/image408.png"/><Relationship Id="rId4" Type="http://schemas.openxmlformats.org/officeDocument/2006/relationships/image" Target="../media/image187.png"/><Relationship Id="rId9" Type="http://schemas.openxmlformats.org/officeDocument/2006/relationships/image" Target="../media/image398.png"/><Relationship Id="rId14" Type="http://schemas.openxmlformats.org/officeDocument/2006/relationships/image" Target="../media/image403.png"/></Relationships>
</file>

<file path=ppt/charts/_rels/chart18.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15.png"/><Relationship Id="rId18" Type="http://schemas.openxmlformats.org/officeDocument/2006/relationships/image" Target="../media/image420.png"/><Relationship Id="rId3" Type="http://schemas.openxmlformats.org/officeDocument/2006/relationships/themeOverride" Target="../theme/themeOverride15.xml"/><Relationship Id="rId7" Type="http://schemas.openxmlformats.org/officeDocument/2006/relationships/image" Target="../media/image409.png"/><Relationship Id="rId12" Type="http://schemas.openxmlformats.org/officeDocument/2006/relationships/image" Target="../media/image414.png"/><Relationship Id="rId17" Type="http://schemas.openxmlformats.org/officeDocument/2006/relationships/image" Target="../media/image419.png"/><Relationship Id="rId2" Type="http://schemas.microsoft.com/office/2011/relationships/chartColorStyle" Target="colors17.xml"/><Relationship Id="rId16" Type="http://schemas.openxmlformats.org/officeDocument/2006/relationships/image" Target="../media/image418.png"/><Relationship Id="rId1" Type="http://schemas.microsoft.com/office/2011/relationships/chartStyle" Target="style17.xml"/><Relationship Id="rId6" Type="http://schemas.openxmlformats.org/officeDocument/2006/relationships/image" Target="../media/image186.png"/><Relationship Id="rId11" Type="http://schemas.openxmlformats.org/officeDocument/2006/relationships/image" Target="../media/image413.png"/><Relationship Id="rId5" Type="http://schemas.openxmlformats.org/officeDocument/2006/relationships/image" Target="../media/image185.png"/><Relationship Id="rId15" Type="http://schemas.openxmlformats.org/officeDocument/2006/relationships/image" Target="../media/image417.png"/><Relationship Id="rId10" Type="http://schemas.openxmlformats.org/officeDocument/2006/relationships/image" Target="../media/image412.png"/><Relationship Id="rId19" Type="http://schemas.openxmlformats.org/officeDocument/2006/relationships/oleObject" Target="file:///C:\Users\Moi\Desktop\Th&#232;se%20-%20Production\Th&#232;se%20-%20Kaya%20pass&#233;%20en%20France\EMP%202019%20-%20Analyse%20FPerez\Analyse%20TableauxToutesDistancesAB.xlsx" TargetMode="External"/><Relationship Id="rId4" Type="http://schemas.openxmlformats.org/officeDocument/2006/relationships/image" Target="../media/image187.png"/><Relationship Id="rId9" Type="http://schemas.openxmlformats.org/officeDocument/2006/relationships/image" Target="../media/image411.png"/><Relationship Id="rId14" Type="http://schemas.openxmlformats.org/officeDocument/2006/relationships/image" Target="../media/image416.png"/></Relationships>
</file>

<file path=ppt/charts/_rels/chart19.xml.rels><?xml version="1.0" encoding="UTF-8" standalone="yes"?>
<Relationships xmlns="http://schemas.openxmlformats.org/package/2006/relationships"><Relationship Id="rId8" Type="http://schemas.openxmlformats.org/officeDocument/2006/relationships/image" Target="../media/image421.png"/><Relationship Id="rId13" Type="http://schemas.openxmlformats.org/officeDocument/2006/relationships/image" Target="../media/image426.png"/><Relationship Id="rId18" Type="http://schemas.openxmlformats.org/officeDocument/2006/relationships/image" Target="../media/image431.png"/><Relationship Id="rId3" Type="http://schemas.openxmlformats.org/officeDocument/2006/relationships/themeOverride" Target="../theme/themeOverride16.xml"/><Relationship Id="rId7" Type="http://schemas.openxmlformats.org/officeDocument/2006/relationships/image" Target="../media/image166.png"/><Relationship Id="rId12" Type="http://schemas.openxmlformats.org/officeDocument/2006/relationships/image" Target="../media/image425.png"/><Relationship Id="rId17" Type="http://schemas.openxmlformats.org/officeDocument/2006/relationships/image" Target="../media/image430.png"/><Relationship Id="rId2" Type="http://schemas.microsoft.com/office/2011/relationships/chartColorStyle" Target="colors18.xml"/><Relationship Id="rId16" Type="http://schemas.openxmlformats.org/officeDocument/2006/relationships/image" Target="../media/image429.png"/><Relationship Id="rId20" Type="http://schemas.openxmlformats.org/officeDocument/2006/relationships/oleObject" Target="file:///C:\Users\Moi\Desktop\Th&#232;se%20-%20Production\Th&#232;se%20-%20Kaya%20pass&#233;%20en%20France\EMP%202019%20-%20Analyse%20FPerez\Analyse%20TableauxToutesDistancesAB.xlsx" TargetMode="External"/><Relationship Id="rId1" Type="http://schemas.microsoft.com/office/2011/relationships/chartStyle" Target="style18.xml"/><Relationship Id="rId6" Type="http://schemas.openxmlformats.org/officeDocument/2006/relationships/image" Target="../media/image165.png"/><Relationship Id="rId11" Type="http://schemas.openxmlformats.org/officeDocument/2006/relationships/image" Target="../media/image424.png"/><Relationship Id="rId5" Type="http://schemas.openxmlformats.org/officeDocument/2006/relationships/image" Target="../media/image164.png"/><Relationship Id="rId15" Type="http://schemas.openxmlformats.org/officeDocument/2006/relationships/image" Target="../media/image428.png"/><Relationship Id="rId10" Type="http://schemas.openxmlformats.org/officeDocument/2006/relationships/image" Target="../media/image423.png"/><Relationship Id="rId19" Type="http://schemas.openxmlformats.org/officeDocument/2006/relationships/image" Target="../media/image432.png"/><Relationship Id="rId4" Type="http://schemas.openxmlformats.org/officeDocument/2006/relationships/image" Target="../media/image187.png"/><Relationship Id="rId9" Type="http://schemas.openxmlformats.org/officeDocument/2006/relationships/image" Target="../media/image422.png"/><Relationship Id="rId14" Type="http://schemas.openxmlformats.org/officeDocument/2006/relationships/image" Target="../media/image427.png"/></Relationships>
</file>

<file path=ppt/charts/_rels/chart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themeOverride" Target="../theme/themeOverride2.xml"/><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2" Type="http://schemas.microsoft.com/office/2011/relationships/chartColorStyle" Target="colors1.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oleObject" Target="file:///C:\Users\Moi\Desktop\Th&#232;se%20-%20Production\Th&#232;se%20-%20Kaya%20pass&#233;%20en%20France\EMP%202019%20-%20Analyse%20FPerez\Analyse%20TableauxToutesDistancesAB.xlsx" TargetMode="External"/><Relationship Id="rId1" Type="http://schemas.microsoft.com/office/2011/relationships/chartStyle" Target="style1.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s>
</file>

<file path=ppt/charts/_rels/chart20.xml.rels><?xml version="1.0" encoding="UTF-8" standalone="yes"?>
<Relationships xmlns="http://schemas.openxmlformats.org/package/2006/relationships"><Relationship Id="rId8" Type="http://schemas.openxmlformats.org/officeDocument/2006/relationships/image" Target="../media/image436.png"/><Relationship Id="rId13" Type="http://schemas.openxmlformats.org/officeDocument/2006/relationships/image" Target="../media/image441.png"/><Relationship Id="rId18" Type="http://schemas.openxmlformats.org/officeDocument/2006/relationships/image" Target="../media/image446.png"/><Relationship Id="rId3" Type="http://schemas.openxmlformats.org/officeDocument/2006/relationships/themeOverride" Target="../theme/themeOverride17.xml"/><Relationship Id="rId7" Type="http://schemas.openxmlformats.org/officeDocument/2006/relationships/image" Target="../media/image435.png"/><Relationship Id="rId12" Type="http://schemas.openxmlformats.org/officeDocument/2006/relationships/image" Target="../media/image440.png"/><Relationship Id="rId17" Type="http://schemas.openxmlformats.org/officeDocument/2006/relationships/image" Target="../media/image445.png"/><Relationship Id="rId2" Type="http://schemas.microsoft.com/office/2011/relationships/chartColorStyle" Target="colors19.xml"/><Relationship Id="rId16" Type="http://schemas.openxmlformats.org/officeDocument/2006/relationships/image" Target="../media/image444.png"/><Relationship Id="rId20" Type="http://schemas.openxmlformats.org/officeDocument/2006/relationships/oleObject" Target="file:///C:\Users\Moi\Desktop\Th&#232;se%20-%20Production\Th&#232;se%20-%20Kaya%20pass&#233;%20en%20France\EMP%202019%20-%20Analyse%20FPerez\Analyse%20TableauxToutesDistancesAB.xlsx" TargetMode="External"/><Relationship Id="rId1" Type="http://schemas.microsoft.com/office/2011/relationships/chartStyle" Target="style19.xml"/><Relationship Id="rId6" Type="http://schemas.openxmlformats.org/officeDocument/2006/relationships/image" Target="../media/image434.png"/><Relationship Id="rId11" Type="http://schemas.openxmlformats.org/officeDocument/2006/relationships/image" Target="../media/image439.png"/><Relationship Id="rId5" Type="http://schemas.openxmlformats.org/officeDocument/2006/relationships/image" Target="../media/image433.png"/><Relationship Id="rId15" Type="http://schemas.openxmlformats.org/officeDocument/2006/relationships/image" Target="../media/image443.png"/><Relationship Id="rId10" Type="http://schemas.openxmlformats.org/officeDocument/2006/relationships/image" Target="../media/image438.png"/><Relationship Id="rId19" Type="http://schemas.openxmlformats.org/officeDocument/2006/relationships/image" Target="../media/image447.png"/><Relationship Id="rId4" Type="http://schemas.openxmlformats.org/officeDocument/2006/relationships/image" Target="../media/image187.png"/><Relationship Id="rId9" Type="http://schemas.openxmlformats.org/officeDocument/2006/relationships/image" Target="../media/image437.png"/><Relationship Id="rId14" Type="http://schemas.openxmlformats.org/officeDocument/2006/relationships/image" Target="../media/image442.png"/></Relationships>
</file>

<file path=ppt/charts/_rels/chart21.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microsoft.com/office/2011/relationships/chartColorStyle" Target="colors20.xml"/><Relationship Id="rId16" Type="http://schemas.openxmlformats.org/officeDocument/2006/relationships/image" Target="../media/image198.png"/><Relationship Id="rId20" Type="http://schemas.openxmlformats.org/officeDocument/2006/relationships/image" Target="../media/image202.png"/><Relationship Id="rId1" Type="http://schemas.microsoft.com/office/2011/relationships/chartStyle" Target="style20.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s>
</file>

<file path=ppt/charts/_rels/chart22.xml.rels><?xml version="1.0" encoding="UTF-8" standalone="yes"?>
<Relationships xmlns="http://schemas.openxmlformats.org/package/2006/relationships"><Relationship Id="rId3" Type="http://schemas.openxmlformats.org/officeDocument/2006/relationships/oleObject" Target="file:///C:\Users\Moi\Desktop\Th&#232;se%20-%20Production\Th&#232;se%20-%20Kaya%20pass&#233;%20en%20France\EMP%202019%20-%20Analyse%20FPerez\Analyse%20TableauxToutesDistancesAB.xlsx" TargetMode="External"/><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microsoft.com/office/2011/relationships/chartColorStyle" Target="colors22.xml"/><Relationship Id="rId16" Type="http://schemas.openxmlformats.org/officeDocument/2006/relationships/image" Target="../media/image198.png"/><Relationship Id="rId20" Type="http://schemas.openxmlformats.org/officeDocument/2006/relationships/image" Target="../media/image202.png"/><Relationship Id="rId1" Type="http://schemas.microsoft.com/office/2011/relationships/chartStyle" Target="style22.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s>
</file>

<file path=ppt/charts/_rels/chart24.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455.png"/><Relationship Id="rId18" Type="http://schemas.openxmlformats.org/officeDocument/2006/relationships/image" Target="../media/image460.png"/><Relationship Id="rId3" Type="http://schemas.openxmlformats.org/officeDocument/2006/relationships/image" Target="../media/image394.png"/><Relationship Id="rId21" Type="http://schemas.openxmlformats.org/officeDocument/2006/relationships/image" Target="../media/image463.png"/><Relationship Id="rId7" Type="http://schemas.openxmlformats.org/officeDocument/2006/relationships/image" Target="../media/image449.png"/><Relationship Id="rId12" Type="http://schemas.openxmlformats.org/officeDocument/2006/relationships/image" Target="../media/image454.png"/><Relationship Id="rId17" Type="http://schemas.openxmlformats.org/officeDocument/2006/relationships/image" Target="../media/image459.png"/><Relationship Id="rId2" Type="http://schemas.microsoft.com/office/2011/relationships/chartColorStyle" Target="colors23.xml"/><Relationship Id="rId16" Type="http://schemas.openxmlformats.org/officeDocument/2006/relationships/image" Target="../media/image458.png"/><Relationship Id="rId20" Type="http://schemas.openxmlformats.org/officeDocument/2006/relationships/image" Target="../media/image462.png"/><Relationship Id="rId1" Type="http://schemas.microsoft.com/office/2011/relationships/chartStyle" Target="style23.xml"/><Relationship Id="rId6" Type="http://schemas.openxmlformats.org/officeDocument/2006/relationships/image" Target="../media/image448.png"/><Relationship Id="rId11" Type="http://schemas.openxmlformats.org/officeDocument/2006/relationships/image" Target="../media/image45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396.png"/><Relationship Id="rId15" Type="http://schemas.openxmlformats.org/officeDocument/2006/relationships/image" Target="../media/image457.png"/><Relationship Id="rId23" Type="http://schemas.openxmlformats.org/officeDocument/2006/relationships/image" Target="../media/image465.png"/><Relationship Id="rId10" Type="http://schemas.openxmlformats.org/officeDocument/2006/relationships/image" Target="../media/image452.png"/><Relationship Id="rId19" Type="http://schemas.openxmlformats.org/officeDocument/2006/relationships/image" Target="../media/image461.png"/><Relationship Id="rId4" Type="http://schemas.openxmlformats.org/officeDocument/2006/relationships/image" Target="../media/image395.png"/><Relationship Id="rId9" Type="http://schemas.openxmlformats.org/officeDocument/2006/relationships/image" Target="../media/image451.png"/><Relationship Id="rId14" Type="http://schemas.openxmlformats.org/officeDocument/2006/relationships/image" Target="../media/image456.png"/><Relationship Id="rId22" Type="http://schemas.openxmlformats.org/officeDocument/2006/relationships/image" Target="../media/image464.png"/></Relationships>
</file>

<file path=ppt/charts/_rels/chart25.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image" Target="../media/image164.png"/><Relationship Id="rId21" Type="http://schemas.openxmlformats.org/officeDocument/2006/relationships/image" Target="../media/image182.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microsoft.com/office/2011/relationships/chartColorStyle" Target="colors24.xml"/><Relationship Id="rId16" Type="http://schemas.openxmlformats.org/officeDocument/2006/relationships/image" Target="../media/image177.png"/><Relationship Id="rId20" Type="http://schemas.openxmlformats.org/officeDocument/2006/relationships/image" Target="../media/image181.png"/><Relationship Id="rId1" Type="http://schemas.microsoft.com/office/2011/relationships/chartStyle" Target="style24.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10" Type="http://schemas.openxmlformats.org/officeDocument/2006/relationships/image" Target="../media/image171.png"/><Relationship Id="rId19" Type="http://schemas.openxmlformats.org/officeDocument/2006/relationships/image" Target="../media/image180.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 Id="rId22" Type="http://schemas.openxmlformats.org/officeDocument/2006/relationships/image" Target="../media/image183.png"/></Relationships>
</file>

<file path=ppt/charts/_rels/chart26.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455.png"/><Relationship Id="rId18" Type="http://schemas.openxmlformats.org/officeDocument/2006/relationships/image" Target="../media/image460.png"/><Relationship Id="rId3" Type="http://schemas.openxmlformats.org/officeDocument/2006/relationships/image" Target="../media/image394.png"/><Relationship Id="rId21" Type="http://schemas.openxmlformats.org/officeDocument/2006/relationships/image" Target="../media/image463.png"/><Relationship Id="rId7" Type="http://schemas.openxmlformats.org/officeDocument/2006/relationships/image" Target="../media/image449.png"/><Relationship Id="rId12" Type="http://schemas.openxmlformats.org/officeDocument/2006/relationships/image" Target="../media/image454.png"/><Relationship Id="rId17" Type="http://schemas.openxmlformats.org/officeDocument/2006/relationships/image" Target="../media/image459.png"/><Relationship Id="rId2" Type="http://schemas.microsoft.com/office/2011/relationships/chartColorStyle" Target="colors25.xml"/><Relationship Id="rId16" Type="http://schemas.openxmlformats.org/officeDocument/2006/relationships/image" Target="../media/image458.png"/><Relationship Id="rId20" Type="http://schemas.openxmlformats.org/officeDocument/2006/relationships/image" Target="../media/image462.png"/><Relationship Id="rId1" Type="http://schemas.microsoft.com/office/2011/relationships/chartStyle" Target="style25.xml"/><Relationship Id="rId6" Type="http://schemas.openxmlformats.org/officeDocument/2006/relationships/image" Target="../media/image448.png"/><Relationship Id="rId11" Type="http://schemas.openxmlformats.org/officeDocument/2006/relationships/image" Target="../media/image45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396.png"/><Relationship Id="rId15" Type="http://schemas.openxmlformats.org/officeDocument/2006/relationships/image" Target="../media/image457.png"/><Relationship Id="rId23" Type="http://schemas.openxmlformats.org/officeDocument/2006/relationships/image" Target="../media/image465.png"/><Relationship Id="rId10" Type="http://schemas.openxmlformats.org/officeDocument/2006/relationships/image" Target="../media/image452.png"/><Relationship Id="rId19" Type="http://schemas.openxmlformats.org/officeDocument/2006/relationships/image" Target="../media/image461.png"/><Relationship Id="rId4" Type="http://schemas.openxmlformats.org/officeDocument/2006/relationships/image" Target="../media/image395.png"/><Relationship Id="rId9" Type="http://schemas.openxmlformats.org/officeDocument/2006/relationships/image" Target="../media/image451.png"/><Relationship Id="rId14" Type="http://schemas.openxmlformats.org/officeDocument/2006/relationships/image" Target="../media/image456.png"/><Relationship Id="rId22" Type="http://schemas.openxmlformats.org/officeDocument/2006/relationships/image" Target="../media/image464.png"/></Relationships>
</file>

<file path=ppt/charts/_rels/chart27.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467.png"/><Relationship Id="rId18" Type="http://schemas.openxmlformats.org/officeDocument/2006/relationships/image" Target="../media/image472.png"/><Relationship Id="rId3" Type="http://schemas.openxmlformats.org/officeDocument/2006/relationships/image" Target="../media/image164.png"/><Relationship Id="rId21" Type="http://schemas.openxmlformats.org/officeDocument/2006/relationships/image" Target="../media/image475.png"/><Relationship Id="rId7" Type="http://schemas.openxmlformats.org/officeDocument/2006/relationships/image" Target="../media/image168.png"/><Relationship Id="rId12" Type="http://schemas.openxmlformats.org/officeDocument/2006/relationships/image" Target="../media/image466.png"/><Relationship Id="rId17" Type="http://schemas.openxmlformats.org/officeDocument/2006/relationships/image" Target="../media/image471.png"/><Relationship Id="rId2" Type="http://schemas.microsoft.com/office/2011/relationships/chartColorStyle" Target="colors26.xml"/><Relationship Id="rId16" Type="http://schemas.openxmlformats.org/officeDocument/2006/relationships/image" Target="../media/image470.png"/><Relationship Id="rId20" Type="http://schemas.openxmlformats.org/officeDocument/2006/relationships/image" Target="../media/image474.png"/><Relationship Id="rId1" Type="http://schemas.microsoft.com/office/2011/relationships/chartStyle" Target="style26.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66.png"/><Relationship Id="rId15" Type="http://schemas.openxmlformats.org/officeDocument/2006/relationships/image" Target="../media/image469.png"/><Relationship Id="rId23" Type="http://schemas.openxmlformats.org/officeDocument/2006/relationships/image" Target="../media/image477.png"/><Relationship Id="rId10" Type="http://schemas.openxmlformats.org/officeDocument/2006/relationships/image" Target="../media/image171.png"/><Relationship Id="rId19" Type="http://schemas.openxmlformats.org/officeDocument/2006/relationships/image" Target="../media/image473.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468.png"/><Relationship Id="rId22" Type="http://schemas.openxmlformats.org/officeDocument/2006/relationships/image" Target="../media/image476.png"/></Relationships>
</file>

<file path=ppt/charts/_rels/chart28.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image" Target="../media/image164.png"/><Relationship Id="rId21" Type="http://schemas.openxmlformats.org/officeDocument/2006/relationships/image" Target="../media/image182.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microsoft.com/office/2011/relationships/chartColorStyle" Target="colors27.xml"/><Relationship Id="rId16" Type="http://schemas.openxmlformats.org/officeDocument/2006/relationships/image" Target="../media/image177.png"/><Relationship Id="rId20" Type="http://schemas.openxmlformats.org/officeDocument/2006/relationships/image" Target="../media/image181.png"/><Relationship Id="rId1" Type="http://schemas.microsoft.com/office/2011/relationships/chartStyle" Target="style27.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10" Type="http://schemas.openxmlformats.org/officeDocument/2006/relationships/image" Target="../media/image171.png"/><Relationship Id="rId19" Type="http://schemas.openxmlformats.org/officeDocument/2006/relationships/image" Target="../media/image180.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 Id="rId22" Type="http://schemas.openxmlformats.org/officeDocument/2006/relationships/image" Target="../media/image183.png"/></Relationships>
</file>

<file path=ppt/charts/_rels/chart29.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microsoft.com/office/2011/relationships/chartColorStyle" Target="colors28.xml"/><Relationship Id="rId16" Type="http://schemas.openxmlformats.org/officeDocument/2006/relationships/image" Target="../media/image198.png"/><Relationship Id="rId20" Type="http://schemas.openxmlformats.org/officeDocument/2006/relationships/image" Target="../media/image202.png"/><Relationship Id="rId1" Type="http://schemas.microsoft.com/office/2011/relationships/chartStyle" Target="style28.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oi\Desktop\Th&#232;se%20-%20Production\Th&#232;se%20-%20Kaya%20pass&#233;%20en%20France\EMP%202019%20-%20Analyse%20FPerez\Analyse%20TableauxToutesDistancesAB.xlsx" TargetMode="External"/></Relationships>
</file>

<file path=ppt/charts/_rels/chart30.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455.png"/><Relationship Id="rId18" Type="http://schemas.openxmlformats.org/officeDocument/2006/relationships/image" Target="../media/image460.png"/><Relationship Id="rId3" Type="http://schemas.openxmlformats.org/officeDocument/2006/relationships/image" Target="../media/image394.png"/><Relationship Id="rId21" Type="http://schemas.openxmlformats.org/officeDocument/2006/relationships/image" Target="../media/image463.png"/><Relationship Id="rId7" Type="http://schemas.openxmlformats.org/officeDocument/2006/relationships/image" Target="../media/image449.png"/><Relationship Id="rId12" Type="http://schemas.openxmlformats.org/officeDocument/2006/relationships/image" Target="../media/image454.png"/><Relationship Id="rId17" Type="http://schemas.openxmlformats.org/officeDocument/2006/relationships/image" Target="../media/image459.png"/><Relationship Id="rId2" Type="http://schemas.microsoft.com/office/2011/relationships/chartColorStyle" Target="colors29.xml"/><Relationship Id="rId16" Type="http://schemas.openxmlformats.org/officeDocument/2006/relationships/image" Target="../media/image458.png"/><Relationship Id="rId20" Type="http://schemas.openxmlformats.org/officeDocument/2006/relationships/image" Target="../media/image462.png"/><Relationship Id="rId1" Type="http://schemas.microsoft.com/office/2011/relationships/chartStyle" Target="style29.xml"/><Relationship Id="rId6" Type="http://schemas.openxmlformats.org/officeDocument/2006/relationships/image" Target="../media/image448.png"/><Relationship Id="rId11" Type="http://schemas.openxmlformats.org/officeDocument/2006/relationships/image" Target="../media/image45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396.png"/><Relationship Id="rId15" Type="http://schemas.openxmlformats.org/officeDocument/2006/relationships/image" Target="../media/image457.png"/><Relationship Id="rId23" Type="http://schemas.openxmlformats.org/officeDocument/2006/relationships/image" Target="../media/image465.png"/><Relationship Id="rId10" Type="http://schemas.openxmlformats.org/officeDocument/2006/relationships/image" Target="../media/image452.png"/><Relationship Id="rId19" Type="http://schemas.openxmlformats.org/officeDocument/2006/relationships/image" Target="../media/image461.png"/><Relationship Id="rId4" Type="http://schemas.openxmlformats.org/officeDocument/2006/relationships/image" Target="../media/image395.png"/><Relationship Id="rId9" Type="http://schemas.openxmlformats.org/officeDocument/2006/relationships/image" Target="../media/image451.png"/><Relationship Id="rId14" Type="http://schemas.openxmlformats.org/officeDocument/2006/relationships/image" Target="../media/image456.png"/><Relationship Id="rId22" Type="http://schemas.openxmlformats.org/officeDocument/2006/relationships/image" Target="../media/image464.png"/></Relationships>
</file>

<file path=ppt/charts/_rels/chart31.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image" Target="../media/image164.png"/><Relationship Id="rId21" Type="http://schemas.openxmlformats.org/officeDocument/2006/relationships/image" Target="../media/image182.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microsoft.com/office/2011/relationships/chartColorStyle" Target="colors30.xml"/><Relationship Id="rId16" Type="http://schemas.openxmlformats.org/officeDocument/2006/relationships/image" Target="../media/image177.png"/><Relationship Id="rId20" Type="http://schemas.openxmlformats.org/officeDocument/2006/relationships/image" Target="../media/image181.png"/><Relationship Id="rId1" Type="http://schemas.microsoft.com/office/2011/relationships/chartStyle" Target="style30.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10" Type="http://schemas.openxmlformats.org/officeDocument/2006/relationships/image" Target="../media/image171.png"/><Relationship Id="rId19" Type="http://schemas.openxmlformats.org/officeDocument/2006/relationships/image" Target="../media/image180.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 Id="rId22" Type="http://schemas.openxmlformats.org/officeDocument/2006/relationships/image" Target="../media/image183.png"/></Relationships>
</file>

<file path=ppt/charts/_rels/chart32.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18" Type="http://schemas.openxmlformats.org/officeDocument/2006/relationships/image" Target="../media/image179.png"/><Relationship Id="rId3" Type="http://schemas.openxmlformats.org/officeDocument/2006/relationships/image" Target="../media/image164.png"/><Relationship Id="rId21" Type="http://schemas.openxmlformats.org/officeDocument/2006/relationships/image" Target="../media/image182.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microsoft.com/office/2011/relationships/chartColorStyle" Target="colors31.xml"/><Relationship Id="rId16" Type="http://schemas.openxmlformats.org/officeDocument/2006/relationships/image" Target="../media/image177.png"/><Relationship Id="rId20" Type="http://schemas.openxmlformats.org/officeDocument/2006/relationships/image" Target="../media/image181.png"/><Relationship Id="rId1" Type="http://schemas.microsoft.com/office/2011/relationships/chartStyle" Target="style31.xml"/><Relationship Id="rId6" Type="http://schemas.openxmlformats.org/officeDocument/2006/relationships/image" Target="../media/image167.png"/><Relationship Id="rId11" Type="http://schemas.openxmlformats.org/officeDocument/2006/relationships/image" Target="../media/image172.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66.png"/><Relationship Id="rId15" Type="http://schemas.openxmlformats.org/officeDocument/2006/relationships/image" Target="../media/image176.png"/><Relationship Id="rId23" Type="http://schemas.openxmlformats.org/officeDocument/2006/relationships/image" Target="../media/image184.png"/><Relationship Id="rId10" Type="http://schemas.openxmlformats.org/officeDocument/2006/relationships/image" Target="../media/image171.png"/><Relationship Id="rId19" Type="http://schemas.openxmlformats.org/officeDocument/2006/relationships/image" Target="../media/image180.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 Id="rId22" Type="http://schemas.openxmlformats.org/officeDocument/2006/relationships/image" Target="../media/image183.png"/></Relationships>
</file>

<file path=ppt/charts/_rels/chart33.xml.rels><?xml version="1.0" encoding="UTF-8" standalone="yes"?>
<Relationships xmlns="http://schemas.openxmlformats.org/package/2006/relationships"><Relationship Id="rId8" Type="http://schemas.openxmlformats.org/officeDocument/2006/relationships/image" Target="../media/image483.png"/><Relationship Id="rId13" Type="http://schemas.openxmlformats.org/officeDocument/2006/relationships/image" Target="../media/image488.png"/><Relationship Id="rId18" Type="http://schemas.openxmlformats.org/officeDocument/2006/relationships/image" Target="../media/image493.png"/><Relationship Id="rId3" Type="http://schemas.openxmlformats.org/officeDocument/2006/relationships/image" Target="../media/image478.png"/><Relationship Id="rId21" Type="http://schemas.openxmlformats.org/officeDocument/2006/relationships/image" Target="../media/image496.png"/><Relationship Id="rId7" Type="http://schemas.openxmlformats.org/officeDocument/2006/relationships/image" Target="../media/image482.png"/><Relationship Id="rId12" Type="http://schemas.openxmlformats.org/officeDocument/2006/relationships/image" Target="../media/image487.png"/><Relationship Id="rId17" Type="http://schemas.openxmlformats.org/officeDocument/2006/relationships/image" Target="../media/image492.png"/><Relationship Id="rId2" Type="http://schemas.microsoft.com/office/2011/relationships/chartColorStyle" Target="colors32.xml"/><Relationship Id="rId16" Type="http://schemas.openxmlformats.org/officeDocument/2006/relationships/image" Target="../media/image491.png"/><Relationship Id="rId20" Type="http://schemas.openxmlformats.org/officeDocument/2006/relationships/image" Target="../media/image495.png"/><Relationship Id="rId1" Type="http://schemas.microsoft.com/office/2011/relationships/chartStyle" Target="style32.xml"/><Relationship Id="rId6" Type="http://schemas.openxmlformats.org/officeDocument/2006/relationships/image" Target="../media/image481.png"/><Relationship Id="rId11" Type="http://schemas.openxmlformats.org/officeDocument/2006/relationships/image" Target="../media/image486.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480.png"/><Relationship Id="rId15" Type="http://schemas.openxmlformats.org/officeDocument/2006/relationships/image" Target="../media/image490.png"/><Relationship Id="rId23" Type="http://schemas.openxmlformats.org/officeDocument/2006/relationships/image" Target="../media/image498.png"/><Relationship Id="rId10" Type="http://schemas.openxmlformats.org/officeDocument/2006/relationships/image" Target="../media/image485.png"/><Relationship Id="rId19" Type="http://schemas.openxmlformats.org/officeDocument/2006/relationships/image" Target="../media/image494.png"/><Relationship Id="rId4" Type="http://schemas.openxmlformats.org/officeDocument/2006/relationships/image" Target="../media/image479.png"/><Relationship Id="rId9" Type="http://schemas.openxmlformats.org/officeDocument/2006/relationships/image" Target="../media/image484.png"/><Relationship Id="rId14" Type="http://schemas.openxmlformats.org/officeDocument/2006/relationships/image" Target="../media/image489.png"/><Relationship Id="rId22" Type="http://schemas.openxmlformats.org/officeDocument/2006/relationships/image" Target="../media/image497.png"/></Relationships>
</file>

<file path=ppt/charts/_rels/chart34.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5.png"/><Relationship Id="rId18" Type="http://schemas.openxmlformats.org/officeDocument/2006/relationships/image" Target="../media/image200.png"/><Relationship Id="rId3" Type="http://schemas.openxmlformats.org/officeDocument/2006/relationships/image" Target="../media/image185.png"/><Relationship Id="rId21" Type="http://schemas.openxmlformats.org/officeDocument/2006/relationships/image" Target="../media/image203.png"/><Relationship Id="rId7" Type="http://schemas.openxmlformats.org/officeDocument/2006/relationships/image" Target="../media/image189.png"/><Relationship Id="rId12" Type="http://schemas.openxmlformats.org/officeDocument/2006/relationships/image" Target="../media/image194.png"/><Relationship Id="rId17" Type="http://schemas.openxmlformats.org/officeDocument/2006/relationships/image" Target="../media/image199.png"/><Relationship Id="rId2" Type="http://schemas.microsoft.com/office/2011/relationships/chartColorStyle" Target="colors33.xml"/><Relationship Id="rId16" Type="http://schemas.openxmlformats.org/officeDocument/2006/relationships/image" Target="../media/image198.png"/><Relationship Id="rId20" Type="http://schemas.openxmlformats.org/officeDocument/2006/relationships/image" Target="../media/image202.png"/><Relationship Id="rId1" Type="http://schemas.microsoft.com/office/2011/relationships/chartStyle" Target="style33.xml"/><Relationship Id="rId6" Type="http://schemas.openxmlformats.org/officeDocument/2006/relationships/image" Target="../media/image188.png"/><Relationship Id="rId11" Type="http://schemas.openxmlformats.org/officeDocument/2006/relationships/image" Target="../media/image19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187.png"/><Relationship Id="rId15" Type="http://schemas.openxmlformats.org/officeDocument/2006/relationships/image" Target="../media/image197.png"/><Relationship Id="rId23" Type="http://schemas.openxmlformats.org/officeDocument/2006/relationships/image" Target="../media/image205.png"/><Relationship Id="rId10" Type="http://schemas.openxmlformats.org/officeDocument/2006/relationships/image" Target="../media/image192.png"/><Relationship Id="rId19" Type="http://schemas.openxmlformats.org/officeDocument/2006/relationships/image" Target="../media/image201.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96.png"/><Relationship Id="rId22" Type="http://schemas.openxmlformats.org/officeDocument/2006/relationships/image" Target="../media/image204.png"/></Relationships>
</file>

<file path=ppt/charts/_rels/chart35.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455.png"/><Relationship Id="rId18" Type="http://schemas.openxmlformats.org/officeDocument/2006/relationships/image" Target="../media/image460.png"/><Relationship Id="rId3" Type="http://schemas.openxmlformats.org/officeDocument/2006/relationships/image" Target="../media/image394.png"/><Relationship Id="rId21" Type="http://schemas.openxmlformats.org/officeDocument/2006/relationships/image" Target="../media/image463.png"/><Relationship Id="rId7" Type="http://schemas.openxmlformats.org/officeDocument/2006/relationships/image" Target="../media/image449.png"/><Relationship Id="rId12" Type="http://schemas.openxmlformats.org/officeDocument/2006/relationships/image" Target="../media/image454.png"/><Relationship Id="rId17" Type="http://schemas.openxmlformats.org/officeDocument/2006/relationships/image" Target="../media/image459.png"/><Relationship Id="rId2" Type="http://schemas.microsoft.com/office/2011/relationships/chartColorStyle" Target="colors34.xml"/><Relationship Id="rId16" Type="http://schemas.openxmlformats.org/officeDocument/2006/relationships/image" Target="../media/image458.png"/><Relationship Id="rId20" Type="http://schemas.openxmlformats.org/officeDocument/2006/relationships/image" Target="../media/image462.png"/><Relationship Id="rId1" Type="http://schemas.microsoft.com/office/2011/relationships/chartStyle" Target="style34.xml"/><Relationship Id="rId6" Type="http://schemas.openxmlformats.org/officeDocument/2006/relationships/image" Target="../media/image448.png"/><Relationship Id="rId11" Type="http://schemas.openxmlformats.org/officeDocument/2006/relationships/image" Target="../media/image453.png"/><Relationship Id="rId24"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396.png"/><Relationship Id="rId15" Type="http://schemas.openxmlformats.org/officeDocument/2006/relationships/image" Target="../media/image457.png"/><Relationship Id="rId23" Type="http://schemas.openxmlformats.org/officeDocument/2006/relationships/image" Target="../media/image465.png"/><Relationship Id="rId10" Type="http://schemas.openxmlformats.org/officeDocument/2006/relationships/image" Target="../media/image452.png"/><Relationship Id="rId19" Type="http://schemas.openxmlformats.org/officeDocument/2006/relationships/image" Target="../media/image461.png"/><Relationship Id="rId4" Type="http://schemas.openxmlformats.org/officeDocument/2006/relationships/image" Target="../media/image395.png"/><Relationship Id="rId9" Type="http://schemas.openxmlformats.org/officeDocument/2006/relationships/image" Target="../media/image451.png"/><Relationship Id="rId14" Type="http://schemas.openxmlformats.org/officeDocument/2006/relationships/image" Target="../media/image456.png"/><Relationship Id="rId22" Type="http://schemas.openxmlformats.org/officeDocument/2006/relationships/image" Target="../media/image464.png"/></Relationships>
</file>

<file path=ppt/charts/_rels/chart36.xml.rels><?xml version="1.0" encoding="UTF-8" standalone="yes"?>
<Relationships xmlns="http://schemas.openxmlformats.org/package/2006/relationships"><Relationship Id="rId13" Type="http://schemas.openxmlformats.org/officeDocument/2006/relationships/image" Target="../media/image504.png"/><Relationship Id="rId18" Type="http://schemas.openxmlformats.org/officeDocument/2006/relationships/image" Target="../media/image509.png"/><Relationship Id="rId26" Type="http://schemas.openxmlformats.org/officeDocument/2006/relationships/image" Target="../media/image517.png"/><Relationship Id="rId21" Type="http://schemas.openxmlformats.org/officeDocument/2006/relationships/image" Target="../media/image512.png"/><Relationship Id="rId34" Type="http://schemas.openxmlformats.org/officeDocument/2006/relationships/image" Target="../media/image525.png"/><Relationship Id="rId7" Type="http://schemas.openxmlformats.org/officeDocument/2006/relationships/image" Target="../media/image36.png"/><Relationship Id="rId12" Type="http://schemas.openxmlformats.org/officeDocument/2006/relationships/image" Target="../media/image503.png"/><Relationship Id="rId17" Type="http://schemas.openxmlformats.org/officeDocument/2006/relationships/image" Target="../media/image508.png"/><Relationship Id="rId25" Type="http://schemas.openxmlformats.org/officeDocument/2006/relationships/image" Target="../media/image516.png"/><Relationship Id="rId33" Type="http://schemas.openxmlformats.org/officeDocument/2006/relationships/image" Target="../media/image524.png"/><Relationship Id="rId2" Type="http://schemas.microsoft.com/office/2011/relationships/chartColorStyle" Target="colors35.xml"/><Relationship Id="rId16" Type="http://schemas.openxmlformats.org/officeDocument/2006/relationships/image" Target="../media/image507.png"/><Relationship Id="rId20" Type="http://schemas.openxmlformats.org/officeDocument/2006/relationships/image" Target="../media/image511.png"/><Relationship Id="rId29" Type="http://schemas.openxmlformats.org/officeDocument/2006/relationships/image" Target="../media/image520.png"/><Relationship Id="rId1" Type="http://schemas.microsoft.com/office/2011/relationships/chartStyle" Target="style35.xml"/><Relationship Id="rId6" Type="http://schemas.openxmlformats.org/officeDocument/2006/relationships/image" Target="../media/image35.png"/><Relationship Id="rId11" Type="http://schemas.openxmlformats.org/officeDocument/2006/relationships/image" Target="../media/image502.png"/><Relationship Id="rId24" Type="http://schemas.openxmlformats.org/officeDocument/2006/relationships/image" Target="../media/image515.png"/><Relationship Id="rId32" Type="http://schemas.openxmlformats.org/officeDocument/2006/relationships/image" Target="../media/image523.png"/><Relationship Id="rId37"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34.png"/><Relationship Id="rId15" Type="http://schemas.openxmlformats.org/officeDocument/2006/relationships/image" Target="../media/image506.png"/><Relationship Id="rId23" Type="http://schemas.openxmlformats.org/officeDocument/2006/relationships/image" Target="../media/image514.png"/><Relationship Id="rId28" Type="http://schemas.openxmlformats.org/officeDocument/2006/relationships/image" Target="../media/image519.png"/><Relationship Id="rId36" Type="http://schemas.openxmlformats.org/officeDocument/2006/relationships/image" Target="../media/image527.png"/><Relationship Id="rId10" Type="http://schemas.openxmlformats.org/officeDocument/2006/relationships/image" Target="../media/image501.png"/><Relationship Id="rId19" Type="http://schemas.openxmlformats.org/officeDocument/2006/relationships/image" Target="../media/image510.png"/><Relationship Id="rId31" Type="http://schemas.openxmlformats.org/officeDocument/2006/relationships/image" Target="../media/image522.png"/><Relationship Id="rId4" Type="http://schemas.openxmlformats.org/officeDocument/2006/relationships/image" Target="../media/image33.png"/><Relationship Id="rId9" Type="http://schemas.openxmlformats.org/officeDocument/2006/relationships/image" Target="../media/image500.png"/><Relationship Id="rId14" Type="http://schemas.openxmlformats.org/officeDocument/2006/relationships/image" Target="../media/image505.png"/><Relationship Id="rId22" Type="http://schemas.openxmlformats.org/officeDocument/2006/relationships/image" Target="../media/image513.png"/><Relationship Id="rId27" Type="http://schemas.openxmlformats.org/officeDocument/2006/relationships/image" Target="../media/image518.png"/><Relationship Id="rId30" Type="http://schemas.openxmlformats.org/officeDocument/2006/relationships/image" Target="../media/image521.png"/><Relationship Id="rId35" Type="http://schemas.openxmlformats.org/officeDocument/2006/relationships/image" Target="../media/image526.png"/><Relationship Id="rId8" Type="http://schemas.openxmlformats.org/officeDocument/2006/relationships/image" Target="../media/image499.png"/><Relationship Id="rId3" Type="http://schemas.openxmlformats.org/officeDocument/2006/relationships/image" Target="../media/image32.png"/></Relationships>
</file>

<file path=ppt/charts/_rels/chart37.xml.rels><?xml version="1.0" encoding="UTF-8" standalone="yes"?>
<Relationships xmlns="http://schemas.openxmlformats.org/package/2006/relationships"><Relationship Id="rId13" Type="http://schemas.openxmlformats.org/officeDocument/2006/relationships/image" Target="../media/image504.png"/><Relationship Id="rId18" Type="http://schemas.openxmlformats.org/officeDocument/2006/relationships/image" Target="../media/image509.png"/><Relationship Id="rId26" Type="http://schemas.openxmlformats.org/officeDocument/2006/relationships/image" Target="../media/image517.png"/><Relationship Id="rId21" Type="http://schemas.openxmlformats.org/officeDocument/2006/relationships/image" Target="../media/image512.png"/><Relationship Id="rId34" Type="http://schemas.openxmlformats.org/officeDocument/2006/relationships/image" Target="../media/image525.png"/><Relationship Id="rId7" Type="http://schemas.openxmlformats.org/officeDocument/2006/relationships/image" Target="../media/image36.png"/><Relationship Id="rId12" Type="http://schemas.openxmlformats.org/officeDocument/2006/relationships/image" Target="../media/image503.png"/><Relationship Id="rId17" Type="http://schemas.openxmlformats.org/officeDocument/2006/relationships/image" Target="../media/image508.png"/><Relationship Id="rId25" Type="http://schemas.openxmlformats.org/officeDocument/2006/relationships/image" Target="../media/image516.png"/><Relationship Id="rId33" Type="http://schemas.openxmlformats.org/officeDocument/2006/relationships/image" Target="../media/image524.png"/><Relationship Id="rId2" Type="http://schemas.microsoft.com/office/2011/relationships/chartColorStyle" Target="colors36.xml"/><Relationship Id="rId16" Type="http://schemas.openxmlformats.org/officeDocument/2006/relationships/image" Target="../media/image507.png"/><Relationship Id="rId20" Type="http://schemas.openxmlformats.org/officeDocument/2006/relationships/image" Target="../media/image511.png"/><Relationship Id="rId29" Type="http://schemas.openxmlformats.org/officeDocument/2006/relationships/image" Target="../media/image520.png"/><Relationship Id="rId1" Type="http://schemas.microsoft.com/office/2011/relationships/chartStyle" Target="style36.xml"/><Relationship Id="rId6" Type="http://schemas.openxmlformats.org/officeDocument/2006/relationships/image" Target="../media/image35.png"/><Relationship Id="rId11" Type="http://schemas.openxmlformats.org/officeDocument/2006/relationships/image" Target="../media/image502.png"/><Relationship Id="rId24" Type="http://schemas.openxmlformats.org/officeDocument/2006/relationships/image" Target="../media/image515.png"/><Relationship Id="rId32" Type="http://schemas.openxmlformats.org/officeDocument/2006/relationships/image" Target="../media/image523.png"/><Relationship Id="rId37" Type="http://schemas.openxmlformats.org/officeDocument/2006/relationships/oleObject" Target="file:///C:\Users\Moi\Desktop\Th&#232;se%20-%20Production\Th&#232;se%20-%20Kaya%20pass&#233;%20en%20France\EMP%202019%20-%20Analyse%20FPerez\Analyse%20TableauxToutesDistancesAB.xlsx" TargetMode="External"/><Relationship Id="rId5" Type="http://schemas.openxmlformats.org/officeDocument/2006/relationships/image" Target="../media/image34.png"/><Relationship Id="rId15" Type="http://schemas.openxmlformats.org/officeDocument/2006/relationships/image" Target="../media/image506.png"/><Relationship Id="rId23" Type="http://schemas.openxmlformats.org/officeDocument/2006/relationships/image" Target="../media/image514.png"/><Relationship Id="rId28" Type="http://schemas.openxmlformats.org/officeDocument/2006/relationships/image" Target="../media/image519.png"/><Relationship Id="rId36" Type="http://schemas.openxmlformats.org/officeDocument/2006/relationships/image" Target="../media/image527.png"/><Relationship Id="rId10" Type="http://schemas.openxmlformats.org/officeDocument/2006/relationships/image" Target="../media/image501.png"/><Relationship Id="rId19" Type="http://schemas.openxmlformats.org/officeDocument/2006/relationships/image" Target="../media/image510.png"/><Relationship Id="rId31" Type="http://schemas.openxmlformats.org/officeDocument/2006/relationships/image" Target="../media/image522.png"/><Relationship Id="rId4" Type="http://schemas.openxmlformats.org/officeDocument/2006/relationships/image" Target="../media/image33.png"/><Relationship Id="rId9" Type="http://schemas.openxmlformats.org/officeDocument/2006/relationships/image" Target="../media/image500.png"/><Relationship Id="rId14" Type="http://schemas.openxmlformats.org/officeDocument/2006/relationships/image" Target="../media/image505.png"/><Relationship Id="rId22" Type="http://schemas.openxmlformats.org/officeDocument/2006/relationships/image" Target="../media/image513.png"/><Relationship Id="rId27" Type="http://schemas.openxmlformats.org/officeDocument/2006/relationships/image" Target="../media/image518.png"/><Relationship Id="rId30" Type="http://schemas.openxmlformats.org/officeDocument/2006/relationships/image" Target="../media/image521.png"/><Relationship Id="rId35" Type="http://schemas.openxmlformats.org/officeDocument/2006/relationships/image" Target="../media/image526.png"/><Relationship Id="rId8" Type="http://schemas.openxmlformats.org/officeDocument/2006/relationships/image" Target="../media/image499.png"/><Relationship Id="rId3" Type="http://schemas.openxmlformats.org/officeDocument/2006/relationships/image" Target="../media/image32.png"/></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C:\Users\Moi\Desktop\Th&#232;se%20-%20Production\Th&#232;se%20-%20Kaya%20pass&#233;%20en%20France\EMP%202019%20-%20Analyse%20FPerez\Analyse%20TableauxToutesDistancesAB.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oi\Desktop\Th&#232;se%20-%20Production\Th&#232;se%20-%20Kaya%20pass&#233;%20en%20France\EMP%202019%20-%20Analyse%20FPerez\Analyse%20TableauxToutesDistancesAB.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oi\Desktop\Th&#232;se%20-%20Production\Th&#232;se%20-%20Kaya%20pass&#233;%20en%20France\EMP%202019%20-%20Analyse%20FPerez\Analyse%20TableauxToutesDistancesAB.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oi\Desktop\Th&#232;se%20-%20Production\Th&#232;se%20-%20Kaya%20pass&#233;%20en%20France\EMP%202019%20-%20Analyse%20FPerez\Analyse%20TableauxToutesDistancesAB.xlsx" TargetMode="External"/></Relationships>
</file>

<file path=ppt/charts/_rels/chart7.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9" Type="http://schemas.openxmlformats.org/officeDocument/2006/relationships/image" Target="../media/image93.png"/><Relationship Id="rId21" Type="http://schemas.openxmlformats.org/officeDocument/2006/relationships/image" Target="../media/image75.png"/><Relationship Id="rId34" Type="http://schemas.openxmlformats.org/officeDocument/2006/relationships/image" Target="../media/image88.png"/><Relationship Id="rId42" Type="http://schemas.openxmlformats.org/officeDocument/2006/relationships/image" Target="../media/image96.png"/><Relationship Id="rId47" Type="http://schemas.openxmlformats.org/officeDocument/2006/relationships/image" Target="../media/image101.png"/><Relationship Id="rId50" Type="http://schemas.openxmlformats.org/officeDocument/2006/relationships/image" Target="../media/image104.png"/><Relationship Id="rId7" Type="http://schemas.openxmlformats.org/officeDocument/2006/relationships/image" Target="../media/image61.png"/><Relationship Id="rId2" Type="http://schemas.microsoft.com/office/2011/relationships/chartColorStyle" Target="colors6.xml"/><Relationship Id="rId16" Type="http://schemas.openxmlformats.org/officeDocument/2006/relationships/image" Target="../media/image70.png"/><Relationship Id="rId29" Type="http://schemas.openxmlformats.org/officeDocument/2006/relationships/image" Target="../media/image83.png"/><Relationship Id="rId11" Type="http://schemas.openxmlformats.org/officeDocument/2006/relationships/image" Target="../media/image65.png"/><Relationship Id="rId24" Type="http://schemas.openxmlformats.org/officeDocument/2006/relationships/image" Target="../media/image78.png"/><Relationship Id="rId32" Type="http://schemas.openxmlformats.org/officeDocument/2006/relationships/image" Target="../media/image86.png"/><Relationship Id="rId37" Type="http://schemas.openxmlformats.org/officeDocument/2006/relationships/image" Target="../media/image91.png"/><Relationship Id="rId40" Type="http://schemas.openxmlformats.org/officeDocument/2006/relationships/image" Target="../media/image94.png"/><Relationship Id="rId45" Type="http://schemas.openxmlformats.org/officeDocument/2006/relationships/image" Target="../media/image99.png"/><Relationship Id="rId53" Type="http://schemas.openxmlformats.org/officeDocument/2006/relationships/image" Target="../media/image107.png"/><Relationship Id="rId5" Type="http://schemas.openxmlformats.org/officeDocument/2006/relationships/image" Target="../media/image59.png"/><Relationship Id="rId10" Type="http://schemas.openxmlformats.org/officeDocument/2006/relationships/image" Target="../media/image64.png"/><Relationship Id="rId19" Type="http://schemas.openxmlformats.org/officeDocument/2006/relationships/image" Target="../media/image73.png"/><Relationship Id="rId31" Type="http://schemas.openxmlformats.org/officeDocument/2006/relationships/image" Target="../media/image85.png"/><Relationship Id="rId44" Type="http://schemas.openxmlformats.org/officeDocument/2006/relationships/image" Target="../media/image98.png"/><Relationship Id="rId52" Type="http://schemas.openxmlformats.org/officeDocument/2006/relationships/image" Target="../media/image106.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 Id="rId30" Type="http://schemas.openxmlformats.org/officeDocument/2006/relationships/image" Target="../media/image84.png"/><Relationship Id="rId35" Type="http://schemas.openxmlformats.org/officeDocument/2006/relationships/image" Target="../media/image89.png"/><Relationship Id="rId43" Type="http://schemas.openxmlformats.org/officeDocument/2006/relationships/image" Target="../media/image97.png"/><Relationship Id="rId48" Type="http://schemas.openxmlformats.org/officeDocument/2006/relationships/image" Target="../media/image102.png"/><Relationship Id="rId8" Type="http://schemas.openxmlformats.org/officeDocument/2006/relationships/image" Target="../media/image62.png"/><Relationship Id="rId51" Type="http://schemas.openxmlformats.org/officeDocument/2006/relationships/image" Target="../media/image105.png"/><Relationship Id="rId3" Type="http://schemas.openxmlformats.org/officeDocument/2006/relationships/themeOverride" Target="../theme/themeOverride7.xml"/><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33" Type="http://schemas.openxmlformats.org/officeDocument/2006/relationships/image" Target="../media/image87.png"/><Relationship Id="rId38" Type="http://schemas.openxmlformats.org/officeDocument/2006/relationships/image" Target="../media/image92.png"/><Relationship Id="rId46" Type="http://schemas.openxmlformats.org/officeDocument/2006/relationships/image" Target="../media/image100.png"/><Relationship Id="rId20" Type="http://schemas.openxmlformats.org/officeDocument/2006/relationships/image" Target="../media/image74.png"/><Relationship Id="rId41" Type="http://schemas.openxmlformats.org/officeDocument/2006/relationships/image" Target="../media/image95.png"/><Relationship Id="rId54" Type="http://schemas.openxmlformats.org/officeDocument/2006/relationships/oleObject" Target="file:///C:\Users\Moi\Desktop\Th&#232;se%20-%20Production\Th&#232;se%20-%20Kaya%20pass&#233;%20en%20France\EMP%202019%20-%20Analyse%20FPerez\Analyse%20Motifs%20TableauxToutesDistances.xlsx" TargetMode="External"/><Relationship Id="rId1" Type="http://schemas.microsoft.com/office/2011/relationships/chartStyle" Target="style6.xml"/><Relationship Id="rId6" Type="http://schemas.openxmlformats.org/officeDocument/2006/relationships/image" Target="../media/image60.png"/><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36" Type="http://schemas.openxmlformats.org/officeDocument/2006/relationships/image" Target="../media/image90.png"/><Relationship Id="rId49" Type="http://schemas.openxmlformats.org/officeDocument/2006/relationships/image" Target="../media/image103.png"/></Relationships>
</file>

<file path=ppt/charts/_rels/chart8.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8.png"/><Relationship Id="rId18" Type="http://schemas.openxmlformats.org/officeDocument/2006/relationships/image" Target="../media/image123.png"/><Relationship Id="rId26" Type="http://schemas.openxmlformats.org/officeDocument/2006/relationships/image" Target="../media/image131.png"/><Relationship Id="rId3" Type="http://schemas.openxmlformats.org/officeDocument/2006/relationships/image" Target="../media/image108.png"/><Relationship Id="rId21" Type="http://schemas.openxmlformats.org/officeDocument/2006/relationships/image" Target="../media/image126.png"/><Relationship Id="rId7" Type="http://schemas.openxmlformats.org/officeDocument/2006/relationships/image" Target="../media/image112.png"/><Relationship Id="rId12" Type="http://schemas.openxmlformats.org/officeDocument/2006/relationships/image" Target="../media/image117.png"/><Relationship Id="rId17" Type="http://schemas.openxmlformats.org/officeDocument/2006/relationships/image" Target="../media/image122.png"/><Relationship Id="rId25" Type="http://schemas.openxmlformats.org/officeDocument/2006/relationships/image" Target="../media/image130.png"/><Relationship Id="rId2" Type="http://schemas.microsoft.com/office/2011/relationships/chartColorStyle" Target="colors7.xml"/><Relationship Id="rId16" Type="http://schemas.openxmlformats.org/officeDocument/2006/relationships/image" Target="../media/image121.png"/><Relationship Id="rId20" Type="http://schemas.openxmlformats.org/officeDocument/2006/relationships/image" Target="../media/image125.png"/><Relationship Id="rId29" Type="http://schemas.openxmlformats.org/officeDocument/2006/relationships/image" Target="../media/image134.png"/><Relationship Id="rId1" Type="http://schemas.microsoft.com/office/2011/relationships/chartStyle" Target="style7.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9.png"/><Relationship Id="rId5" Type="http://schemas.openxmlformats.org/officeDocument/2006/relationships/image" Target="../media/image110.png"/><Relationship Id="rId15" Type="http://schemas.openxmlformats.org/officeDocument/2006/relationships/image" Target="../media/image120.png"/><Relationship Id="rId23" Type="http://schemas.openxmlformats.org/officeDocument/2006/relationships/image" Target="../media/image128.png"/><Relationship Id="rId28" Type="http://schemas.openxmlformats.org/officeDocument/2006/relationships/image" Target="../media/image133.png"/><Relationship Id="rId10" Type="http://schemas.openxmlformats.org/officeDocument/2006/relationships/image" Target="../media/image115.png"/><Relationship Id="rId19" Type="http://schemas.openxmlformats.org/officeDocument/2006/relationships/image" Target="../media/image124.png"/><Relationship Id="rId31" Type="http://schemas.openxmlformats.org/officeDocument/2006/relationships/oleObject" Target="file:///C:\Users\Moi\Desktop\Th&#232;se%20-%20Production\Th&#232;se%20-%20Kaya%20pass&#233;%20en%20France\EMP%202019%20-%20Analyse%20FPerez\Analyse%20Quartiles%20TableauxToutesDistances.xlsx" TargetMode="External"/><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9.png"/><Relationship Id="rId22" Type="http://schemas.openxmlformats.org/officeDocument/2006/relationships/image" Target="../media/image127.png"/><Relationship Id="rId27" Type="http://schemas.openxmlformats.org/officeDocument/2006/relationships/image" Target="../media/image132.png"/><Relationship Id="rId30" Type="http://schemas.openxmlformats.org/officeDocument/2006/relationships/image" Target="../media/image135.png"/></Relationships>
</file>

<file path=ppt/charts/_rels/chart9.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18" Type="http://schemas.openxmlformats.org/officeDocument/2006/relationships/image" Target="../media/image150.png"/><Relationship Id="rId26" Type="http://schemas.openxmlformats.org/officeDocument/2006/relationships/image" Target="../media/image158.png"/><Relationship Id="rId3" Type="http://schemas.openxmlformats.org/officeDocument/2006/relationships/themeOverride" Target="../theme/themeOverride8.xml"/><Relationship Id="rId21" Type="http://schemas.openxmlformats.org/officeDocument/2006/relationships/image" Target="../media/image153.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5" Type="http://schemas.openxmlformats.org/officeDocument/2006/relationships/image" Target="../media/image157.png"/><Relationship Id="rId2" Type="http://schemas.microsoft.com/office/2011/relationships/chartColorStyle" Target="colors8.xml"/><Relationship Id="rId16" Type="http://schemas.openxmlformats.org/officeDocument/2006/relationships/image" Target="../media/image148.png"/><Relationship Id="rId20" Type="http://schemas.openxmlformats.org/officeDocument/2006/relationships/image" Target="../media/image152.png"/><Relationship Id="rId29" Type="http://schemas.openxmlformats.org/officeDocument/2006/relationships/image" Target="../media/image161.png"/><Relationship Id="rId1" Type="http://schemas.microsoft.com/office/2011/relationships/chartStyle" Target="style8.xml"/><Relationship Id="rId6" Type="http://schemas.openxmlformats.org/officeDocument/2006/relationships/image" Target="../media/image138.png"/><Relationship Id="rId11" Type="http://schemas.openxmlformats.org/officeDocument/2006/relationships/image" Target="../media/image143.png"/><Relationship Id="rId24" Type="http://schemas.openxmlformats.org/officeDocument/2006/relationships/image" Target="../media/image156.png"/><Relationship Id="rId32" Type="http://schemas.openxmlformats.org/officeDocument/2006/relationships/oleObject" Target="file:///C:\Users\Moi\Desktop\Th&#232;se%20-%20Production\Th&#232;se%20-%20Kaya%20pass&#233;%20en%20France\EMP%202019%20-%20Analyse%20FPerez\Analyse%20Quartiles%20TableauxToutesDistances.xlsx" TargetMode="External"/><Relationship Id="rId5" Type="http://schemas.openxmlformats.org/officeDocument/2006/relationships/image" Target="../media/image137.png"/><Relationship Id="rId15" Type="http://schemas.openxmlformats.org/officeDocument/2006/relationships/image" Target="../media/image147.png"/><Relationship Id="rId23" Type="http://schemas.openxmlformats.org/officeDocument/2006/relationships/image" Target="../media/image155.png"/><Relationship Id="rId28" Type="http://schemas.openxmlformats.org/officeDocument/2006/relationships/image" Target="../media/image160.png"/><Relationship Id="rId10" Type="http://schemas.openxmlformats.org/officeDocument/2006/relationships/image" Target="../media/image142.png"/><Relationship Id="rId19" Type="http://schemas.openxmlformats.org/officeDocument/2006/relationships/image" Target="../media/image151.png"/><Relationship Id="rId31" Type="http://schemas.openxmlformats.org/officeDocument/2006/relationships/image" Target="../media/image163.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 Id="rId22" Type="http://schemas.openxmlformats.org/officeDocument/2006/relationships/image" Target="../media/image154.png"/><Relationship Id="rId27" Type="http://schemas.openxmlformats.org/officeDocument/2006/relationships/image" Target="../media/image159.png"/><Relationship Id="rId30" Type="http://schemas.openxmlformats.org/officeDocument/2006/relationships/image" Target="../media/image162.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latin typeface="Gill Sans MT" panose="020B0502020104020203" pitchFamily="34" charset="0"/>
              </a:rPr>
              <a:t>La mobilité des Français</a:t>
            </a:r>
          </a:p>
        </c:rich>
      </c:tx>
      <c:layout>
        <c:manualLayout>
          <c:xMode val="edge"/>
          <c:yMode val="edge"/>
          <c:x val="0.2998760649029325"/>
          <c:y val="1.7570901701319851E-3"/>
        </c:manualLayout>
      </c:layout>
      <c:overlay val="0"/>
    </c:title>
    <c:autoTitleDeleted val="0"/>
    <c:plotArea>
      <c:layout>
        <c:manualLayout>
          <c:layoutTarget val="inner"/>
          <c:xMode val="edge"/>
          <c:yMode val="edge"/>
          <c:x val="1.7922077922077922E-2"/>
          <c:y val="7.9202845545271433E-2"/>
          <c:w val="0.96415584415584421"/>
          <c:h val="0.88694356101855332"/>
        </c:manualLayout>
      </c:layout>
      <c:bubbleChart>
        <c:varyColors val="0"/>
        <c:ser>
          <c:idx val="0"/>
          <c:order val="0"/>
          <c:tx>
            <c:strRef>
              <c:f>Figures!$I$117</c:f>
              <c:strCache>
                <c:ptCount val="1"/>
                <c:pt idx="0">
                  <c:v>Motifs</c:v>
                </c:pt>
              </c:strCache>
            </c:strRef>
          </c:tx>
          <c:invertIfNegative val="0"/>
          <c:dPt>
            <c:idx val="0"/>
            <c:invertIfNegative val="0"/>
            <c:bubble3D val="0"/>
            <c:spPr>
              <a:blipFill>
                <a:blip xmlns:r="http://schemas.openxmlformats.org/officeDocument/2006/relationships" r:embed="rId2"/>
                <a:stretch>
                  <a:fillRect/>
                </a:stretch>
              </a:blipFill>
              <a:ln>
                <a:noFill/>
              </a:ln>
              <a:effectLst/>
            </c:spPr>
            <c:extLst>
              <c:ext xmlns:c16="http://schemas.microsoft.com/office/drawing/2014/chart" uri="{C3380CC4-5D6E-409C-BE32-E72D297353CC}">
                <c16:uniqueId val="{00000001-5B95-4650-B864-5434B150F874}"/>
              </c:ext>
            </c:extLst>
          </c:dPt>
          <c:dPt>
            <c:idx val="1"/>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3-5B95-4650-B864-5434B150F874}"/>
              </c:ext>
            </c:extLst>
          </c:dPt>
          <c:dPt>
            <c:idx val="2"/>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5-5B95-4650-B864-5434B150F874}"/>
              </c:ext>
            </c:extLst>
          </c:dPt>
          <c:dPt>
            <c:idx val="3"/>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7-5B95-4650-B864-5434B150F874}"/>
              </c:ext>
            </c:extLst>
          </c:dPt>
          <c:dPt>
            <c:idx val="4"/>
            <c:invertIfNegative val="0"/>
            <c:bubble3D val="0"/>
            <c:spPr>
              <a:blipFill>
                <a:blip xmlns:r="http://schemas.openxmlformats.org/officeDocument/2006/relationships" r:embed="rId6"/>
                <a:stretch>
                  <a:fillRect/>
                </a:stretch>
              </a:blipFill>
              <a:ln>
                <a:noFill/>
              </a:ln>
              <a:effectLst/>
            </c:spPr>
            <c:extLst>
              <c:ext xmlns:c16="http://schemas.microsoft.com/office/drawing/2014/chart" uri="{C3380CC4-5D6E-409C-BE32-E72D297353CC}">
                <c16:uniqueId val="{00000009-5B95-4650-B864-5434B150F874}"/>
              </c:ext>
            </c:extLst>
          </c:dPt>
          <c:xVal>
            <c:strRef>
              <c:f>Figures!$J$86:$N$86</c:f>
              <c:strCache>
                <c:ptCount val="5"/>
                <c:pt idx="0">
                  <c:v>Déplacements</c:v>
                </c:pt>
                <c:pt idx="1">
                  <c:v>Temps</c:v>
                </c:pt>
                <c:pt idx="2">
                  <c:v>Distances</c:v>
                </c:pt>
                <c:pt idx="3">
                  <c:v>Emissions 1</c:v>
                </c:pt>
                <c:pt idx="4">
                  <c:v>Emissions 2</c:v>
                </c:pt>
              </c:strCache>
            </c:strRef>
          </c:xVal>
          <c:yVal>
            <c:numRef>
              <c:f>Figures!$J$117:$N$117</c:f>
              <c:numCache>
                <c:formatCode>General</c:formatCode>
                <c:ptCount val="5"/>
                <c:pt idx="0">
                  <c:v>0.8</c:v>
                </c:pt>
                <c:pt idx="1">
                  <c:v>0.8</c:v>
                </c:pt>
                <c:pt idx="2">
                  <c:v>0.8</c:v>
                </c:pt>
                <c:pt idx="3">
                  <c:v>0.8</c:v>
                </c:pt>
                <c:pt idx="4">
                  <c:v>0.8</c:v>
                </c:pt>
              </c:numCache>
            </c:numRef>
          </c:yVal>
          <c:bubbleSize>
            <c:numRef>
              <c:f>Figures!$J$118:$N$118</c:f>
              <c:numCache>
                <c:formatCode>General</c:formatCode>
                <c:ptCount val="5"/>
                <c:pt idx="0">
                  <c:v>1</c:v>
                </c:pt>
                <c:pt idx="1">
                  <c:v>1</c:v>
                </c:pt>
                <c:pt idx="2">
                  <c:v>1</c:v>
                </c:pt>
                <c:pt idx="3">
                  <c:v>1</c:v>
                </c:pt>
                <c:pt idx="4">
                  <c:v>1</c:v>
                </c:pt>
              </c:numCache>
            </c:numRef>
          </c:bubbleSize>
          <c:bubble3D val="0"/>
          <c:extLst>
            <c:ext xmlns:c16="http://schemas.microsoft.com/office/drawing/2014/chart" uri="{C3380CC4-5D6E-409C-BE32-E72D297353CC}">
              <c16:uniqueId val="{0000000A-5B95-4650-B864-5434B150F874}"/>
            </c:ext>
          </c:extLst>
        </c:ser>
        <c:ser>
          <c:idx val="1"/>
          <c:order val="1"/>
          <c:tx>
            <c:strRef>
              <c:f>Figures!$I$119</c:f>
              <c:strCache>
                <c:ptCount val="1"/>
                <c:pt idx="0">
                  <c:v>Modes</c:v>
                </c:pt>
              </c:strCache>
            </c:strRef>
          </c:tx>
          <c:spPr>
            <a:ln w="25400"/>
          </c:spPr>
          <c:invertIfNegative val="0"/>
          <c:dPt>
            <c:idx val="0"/>
            <c:invertIfNegative val="0"/>
            <c:bubble3D val="0"/>
            <c:spPr>
              <a:blipFill dpi="0" rotWithShape="1">
                <a:blip xmlns:r="http://schemas.openxmlformats.org/officeDocument/2006/relationships" r:embed="rId7"/>
                <a:srcRect/>
                <a:stretch>
                  <a:fillRect/>
                </a:stretch>
              </a:blipFill>
              <a:ln w="25400">
                <a:noFill/>
              </a:ln>
              <a:effectLst/>
            </c:spPr>
            <c:extLst>
              <c:ext xmlns:c16="http://schemas.microsoft.com/office/drawing/2014/chart" uri="{C3380CC4-5D6E-409C-BE32-E72D297353CC}">
                <c16:uniqueId val="{0000000C-5B95-4650-B864-5434B150F874}"/>
              </c:ext>
            </c:extLst>
          </c:dPt>
          <c:dPt>
            <c:idx val="1"/>
            <c:invertIfNegative val="0"/>
            <c:bubble3D val="0"/>
            <c:spPr>
              <a:blipFill dpi="0" rotWithShape="1">
                <a:blip xmlns:r="http://schemas.openxmlformats.org/officeDocument/2006/relationships" r:embed="rId8"/>
                <a:srcRect/>
                <a:stretch>
                  <a:fillRect/>
                </a:stretch>
              </a:blipFill>
              <a:ln w="25400">
                <a:noFill/>
              </a:ln>
              <a:effectLst/>
            </c:spPr>
            <c:extLst>
              <c:ext xmlns:c16="http://schemas.microsoft.com/office/drawing/2014/chart" uri="{C3380CC4-5D6E-409C-BE32-E72D297353CC}">
                <c16:uniqueId val="{0000000E-5B95-4650-B864-5434B150F874}"/>
              </c:ext>
            </c:extLst>
          </c:dPt>
          <c:dPt>
            <c:idx val="2"/>
            <c:invertIfNegative val="0"/>
            <c:bubble3D val="0"/>
            <c:spPr>
              <a:blipFill dpi="0" rotWithShape="1">
                <a:blip xmlns:r="http://schemas.openxmlformats.org/officeDocument/2006/relationships" r:embed="rId9"/>
                <a:srcRect/>
                <a:stretch>
                  <a:fillRect/>
                </a:stretch>
              </a:blipFill>
              <a:ln w="25400">
                <a:noFill/>
              </a:ln>
              <a:effectLst/>
            </c:spPr>
            <c:extLst>
              <c:ext xmlns:c16="http://schemas.microsoft.com/office/drawing/2014/chart" uri="{C3380CC4-5D6E-409C-BE32-E72D297353CC}">
                <c16:uniqueId val="{00000010-5B95-4650-B864-5434B150F874}"/>
              </c:ext>
            </c:extLst>
          </c:dPt>
          <c:dPt>
            <c:idx val="3"/>
            <c:invertIfNegative val="0"/>
            <c:bubble3D val="0"/>
            <c:spPr>
              <a:blipFill dpi="0" rotWithShape="1">
                <a:blip xmlns:r="http://schemas.openxmlformats.org/officeDocument/2006/relationships" r:embed="rId10"/>
                <a:srcRect/>
                <a:stretch>
                  <a:fillRect/>
                </a:stretch>
              </a:blipFill>
              <a:ln w="25400">
                <a:noFill/>
              </a:ln>
              <a:effectLst/>
            </c:spPr>
            <c:extLst>
              <c:ext xmlns:c16="http://schemas.microsoft.com/office/drawing/2014/chart" uri="{C3380CC4-5D6E-409C-BE32-E72D297353CC}">
                <c16:uniqueId val="{00000012-5B95-4650-B864-5434B150F874}"/>
              </c:ext>
            </c:extLst>
          </c:dPt>
          <c:dPt>
            <c:idx val="4"/>
            <c:invertIfNegative val="0"/>
            <c:bubble3D val="0"/>
            <c:spPr>
              <a:blipFill dpi="0" rotWithShape="1">
                <a:blip xmlns:r="http://schemas.openxmlformats.org/officeDocument/2006/relationships" r:embed="rId11"/>
                <a:srcRect/>
                <a:stretch>
                  <a:fillRect/>
                </a:stretch>
              </a:blipFill>
              <a:ln w="25400">
                <a:noFill/>
              </a:ln>
              <a:effectLst/>
            </c:spPr>
            <c:extLst>
              <c:ext xmlns:c16="http://schemas.microsoft.com/office/drawing/2014/chart" uri="{C3380CC4-5D6E-409C-BE32-E72D297353CC}">
                <c16:uniqueId val="{00000014-5B95-4650-B864-5434B150F874}"/>
              </c:ext>
            </c:extLst>
          </c:dPt>
          <c:xVal>
            <c:strRef>
              <c:f>Figures!$J$86:$N$86</c:f>
              <c:strCache>
                <c:ptCount val="5"/>
                <c:pt idx="0">
                  <c:v>Déplacements</c:v>
                </c:pt>
                <c:pt idx="1">
                  <c:v>Temps</c:v>
                </c:pt>
                <c:pt idx="2">
                  <c:v>Distances</c:v>
                </c:pt>
                <c:pt idx="3">
                  <c:v>Emissions 1</c:v>
                </c:pt>
                <c:pt idx="4">
                  <c:v>Emissions 2</c:v>
                </c:pt>
              </c:strCache>
            </c:strRef>
          </c:xVal>
          <c:yVal>
            <c:numRef>
              <c:f>Figures!$J$119:$N$119</c:f>
              <c:numCache>
                <c:formatCode>General</c:formatCode>
                <c:ptCount val="5"/>
                <c:pt idx="0">
                  <c:v>0.6</c:v>
                </c:pt>
                <c:pt idx="1">
                  <c:v>0.6</c:v>
                </c:pt>
                <c:pt idx="2">
                  <c:v>0.6</c:v>
                </c:pt>
                <c:pt idx="3">
                  <c:v>0.6</c:v>
                </c:pt>
                <c:pt idx="4">
                  <c:v>0.6</c:v>
                </c:pt>
              </c:numCache>
            </c:numRef>
          </c:yVal>
          <c:bubbleSize>
            <c:numRef>
              <c:f>Figures!$J$120:$N$120</c:f>
              <c:numCache>
                <c:formatCode>General</c:formatCode>
                <c:ptCount val="5"/>
                <c:pt idx="0">
                  <c:v>0.95</c:v>
                </c:pt>
                <c:pt idx="1">
                  <c:v>0.95</c:v>
                </c:pt>
                <c:pt idx="2">
                  <c:v>0.95</c:v>
                </c:pt>
                <c:pt idx="3">
                  <c:v>0.95</c:v>
                </c:pt>
                <c:pt idx="4">
                  <c:v>0.95</c:v>
                </c:pt>
              </c:numCache>
            </c:numRef>
          </c:bubbleSize>
          <c:bubble3D val="0"/>
          <c:extLst>
            <c:ext xmlns:c16="http://schemas.microsoft.com/office/drawing/2014/chart" uri="{C3380CC4-5D6E-409C-BE32-E72D297353CC}">
              <c16:uniqueId val="{00000015-5B95-4650-B864-5434B150F874}"/>
            </c:ext>
          </c:extLst>
        </c:ser>
        <c:ser>
          <c:idx val="2"/>
          <c:order val="2"/>
          <c:tx>
            <c:strRef>
              <c:f>Figures!$I$121</c:f>
              <c:strCache>
                <c:ptCount val="1"/>
                <c:pt idx="0">
                  <c:v>Distances</c:v>
                </c:pt>
              </c:strCache>
            </c:strRef>
          </c:tx>
          <c:spPr>
            <a:ln w="25400"/>
          </c:spPr>
          <c:invertIfNegative val="0"/>
          <c:dPt>
            <c:idx val="0"/>
            <c:invertIfNegative val="0"/>
            <c:bubble3D val="0"/>
            <c:spPr>
              <a:blipFill>
                <a:blip xmlns:r="http://schemas.openxmlformats.org/officeDocument/2006/relationships" r:embed="rId12"/>
                <a:stretch>
                  <a:fillRect/>
                </a:stretch>
              </a:blipFill>
              <a:ln w="25400"/>
            </c:spPr>
            <c:extLst>
              <c:ext xmlns:c16="http://schemas.microsoft.com/office/drawing/2014/chart" uri="{C3380CC4-5D6E-409C-BE32-E72D297353CC}">
                <c16:uniqueId val="{00000017-5B95-4650-B864-5434B150F874}"/>
              </c:ext>
            </c:extLst>
          </c:dPt>
          <c:dPt>
            <c:idx val="1"/>
            <c:invertIfNegative val="0"/>
            <c:bubble3D val="0"/>
            <c:spPr>
              <a:blipFill>
                <a:blip xmlns:r="http://schemas.openxmlformats.org/officeDocument/2006/relationships" r:embed="rId13"/>
                <a:stretch>
                  <a:fillRect/>
                </a:stretch>
              </a:blipFill>
              <a:ln w="25400"/>
            </c:spPr>
            <c:extLst>
              <c:ext xmlns:c16="http://schemas.microsoft.com/office/drawing/2014/chart" uri="{C3380CC4-5D6E-409C-BE32-E72D297353CC}">
                <c16:uniqueId val="{00000019-5B95-4650-B864-5434B150F874}"/>
              </c:ext>
            </c:extLst>
          </c:dPt>
          <c:dPt>
            <c:idx val="2"/>
            <c:invertIfNegative val="0"/>
            <c:bubble3D val="0"/>
            <c:spPr>
              <a:blipFill>
                <a:blip xmlns:r="http://schemas.openxmlformats.org/officeDocument/2006/relationships" r:embed="rId14"/>
                <a:stretch>
                  <a:fillRect/>
                </a:stretch>
              </a:blipFill>
              <a:ln w="25400"/>
            </c:spPr>
            <c:extLst>
              <c:ext xmlns:c16="http://schemas.microsoft.com/office/drawing/2014/chart" uri="{C3380CC4-5D6E-409C-BE32-E72D297353CC}">
                <c16:uniqueId val="{0000001B-5B95-4650-B864-5434B150F874}"/>
              </c:ext>
            </c:extLst>
          </c:dPt>
          <c:dPt>
            <c:idx val="3"/>
            <c:invertIfNegative val="0"/>
            <c:bubble3D val="0"/>
            <c:spPr>
              <a:blipFill>
                <a:blip xmlns:r="http://schemas.openxmlformats.org/officeDocument/2006/relationships" r:embed="rId15"/>
                <a:stretch>
                  <a:fillRect/>
                </a:stretch>
              </a:blipFill>
              <a:ln w="25400"/>
            </c:spPr>
            <c:extLst>
              <c:ext xmlns:c16="http://schemas.microsoft.com/office/drawing/2014/chart" uri="{C3380CC4-5D6E-409C-BE32-E72D297353CC}">
                <c16:uniqueId val="{0000001D-5B95-4650-B864-5434B150F874}"/>
              </c:ext>
            </c:extLst>
          </c:dPt>
          <c:dPt>
            <c:idx val="4"/>
            <c:invertIfNegative val="0"/>
            <c:bubble3D val="0"/>
            <c:spPr>
              <a:blipFill>
                <a:blip xmlns:r="http://schemas.openxmlformats.org/officeDocument/2006/relationships" r:embed="rId16"/>
                <a:stretch>
                  <a:fillRect/>
                </a:stretch>
              </a:blipFill>
              <a:ln w="25400"/>
            </c:spPr>
            <c:extLst>
              <c:ext xmlns:c16="http://schemas.microsoft.com/office/drawing/2014/chart" uri="{C3380CC4-5D6E-409C-BE32-E72D297353CC}">
                <c16:uniqueId val="{0000001F-5B95-4650-B864-5434B150F874}"/>
              </c:ext>
            </c:extLst>
          </c:dPt>
          <c:xVal>
            <c:strRef>
              <c:f>Figures!$J$86:$N$86</c:f>
              <c:strCache>
                <c:ptCount val="5"/>
                <c:pt idx="0">
                  <c:v>Déplacements</c:v>
                </c:pt>
                <c:pt idx="1">
                  <c:v>Temps</c:v>
                </c:pt>
                <c:pt idx="2">
                  <c:v>Distances</c:v>
                </c:pt>
                <c:pt idx="3">
                  <c:v>Emissions 1</c:v>
                </c:pt>
                <c:pt idx="4">
                  <c:v>Emissions 2</c:v>
                </c:pt>
              </c:strCache>
            </c:strRef>
          </c:xVal>
          <c:yVal>
            <c:numRef>
              <c:f>Figures!$J$121:$N$121</c:f>
              <c:numCache>
                <c:formatCode>General</c:formatCode>
                <c:ptCount val="5"/>
                <c:pt idx="0">
                  <c:v>0.41499999999999998</c:v>
                </c:pt>
                <c:pt idx="1">
                  <c:v>0.41499999999999998</c:v>
                </c:pt>
                <c:pt idx="2">
                  <c:v>0.41499999999999998</c:v>
                </c:pt>
                <c:pt idx="3">
                  <c:v>0.41499999999999998</c:v>
                </c:pt>
                <c:pt idx="4">
                  <c:v>0.41499999999999998</c:v>
                </c:pt>
              </c:numCache>
            </c:numRef>
          </c:yVal>
          <c:bubbleSize>
            <c:numRef>
              <c:f>Figures!$J$122:$N$122</c:f>
              <c:numCache>
                <c:formatCode>General</c:formatCode>
                <c:ptCount val="5"/>
                <c:pt idx="0">
                  <c:v>0.8</c:v>
                </c:pt>
                <c:pt idx="1">
                  <c:v>0.8</c:v>
                </c:pt>
                <c:pt idx="2">
                  <c:v>0.8</c:v>
                </c:pt>
                <c:pt idx="3">
                  <c:v>0.8</c:v>
                </c:pt>
                <c:pt idx="4">
                  <c:v>0.8</c:v>
                </c:pt>
              </c:numCache>
            </c:numRef>
          </c:bubbleSize>
          <c:bubble3D val="0"/>
          <c:extLst>
            <c:ext xmlns:c16="http://schemas.microsoft.com/office/drawing/2014/chart" uri="{C3380CC4-5D6E-409C-BE32-E72D297353CC}">
              <c16:uniqueId val="{00000020-5B95-4650-B864-5434B150F874}"/>
            </c:ext>
          </c:extLst>
        </c:ser>
        <c:ser>
          <c:idx val="3"/>
          <c:order val="3"/>
          <c:tx>
            <c:strRef>
              <c:f>Figures!$I$123</c:f>
              <c:strCache>
                <c:ptCount val="1"/>
                <c:pt idx="0">
                  <c:v>Revenus</c:v>
                </c:pt>
              </c:strCache>
            </c:strRef>
          </c:tx>
          <c:spPr>
            <a:blipFill>
              <a:blip xmlns:r="http://schemas.openxmlformats.org/officeDocument/2006/relationships" r:embed="rId17"/>
              <a:stretch>
                <a:fillRect/>
              </a:stretch>
            </a:blipFill>
            <a:ln w="25400"/>
          </c:spPr>
          <c:invertIfNegative val="0"/>
          <c:dPt>
            <c:idx val="0"/>
            <c:invertIfNegative val="0"/>
            <c:bubble3D val="0"/>
            <c:spPr>
              <a:blipFill>
                <a:blip xmlns:r="http://schemas.openxmlformats.org/officeDocument/2006/relationships" r:embed="rId18"/>
                <a:stretch>
                  <a:fillRect/>
                </a:stretch>
              </a:blipFill>
              <a:ln w="25400"/>
            </c:spPr>
            <c:extLst>
              <c:ext xmlns:c16="http://schemas.microsoft.com/office/drawing/2014/chart" uri="{C3380CC4-5D6E-409C-BE32-E72D297353CC}">
                <c16:uniqueId val="{00000022-5B95-4650-B864-5434B150F874}"/>
              </c:ext>
            </c:extLst>
          </c:dPt>
          <c:dPt>
            <c:idx val="1"/>
            <c:invertIfNegative val="0"/>
            <c:bubble3D val="0"/>
            <c:spPr>
              <a:blipFill>
                <a:blip xmlns:r="http://schemas.openxmlformats.org/officeDocument/2006/relationships" r:embed="rId19"/>
                <a:stretch>
                  <a:fillRect/>
                </a:stretch>
              </a:blipFill>
              <a:ln w="25400"/>
            </c:spPr>
            <c:extLst>
              <c:ext xmlns:c16="http://schemas.microsoft.com/office/drawing/2014/chart" uri="{C3380CC4-5D6E-409C-BE32-E72D297353CC}">
                <c16:uniqueId val="{00000024-5B95-4650-B864-5434B150F874}"/>
              </c:ext>
            </c:extLst>
          </c:dPt>
          <c:dPt>
            <c:idx val="2"/>
            <c:invertIfNegative val="0"/>
            <c:bubble3D val="0"/>
            <c:spPr>
              <a:blipFill>
                <a:blip xmlns:r="http://schemas.openxmlformats.org/officeDocument/2006/relationships" r:embed="rId20"/>
                <a:stretch>
                  <a:fillRect/>
                </a:stretch>
              </a:blipFill>
              <a:ln w="25400"/>
            </c:spPr>
            <c:extLst>
              <c:ext xmlns:c16="http://schemas.microsoft.com/office/drawing/2014/chart" uri="{C3380CC4-5D6E-409C-BE32-E72D297353CC}">
                <c16:uniqueId val="{00000026-5B95-4650-B864-5434B150F874}"/>
              </c:ext>
            </c:extLst>
          </c:dPt>
          <c:dPt>
            <c:idx val="3"/>
            <c:invertIfNegative val="0"/>
            <c:bubble3D val="0"/>
            <c:spPr>
              <a:blipFill>
                <a:blip xmlns:r="http://schemas.openxmlformats.org/officeDocument/2006/relationships" r:embed="rId21"/>
                <a:stretch>
                  <a:fillRect/>
                </a:stretch>
              </a:blipFill>
              <a:ln w="25400"/>
            </c:spPr>
            <c:extLst>
              <c:ext xmlns:c16="http://schemas.microsoft.com/office/drawing/2014/chart" uri="{C3380CC4-5D6E-409C-BE32-E72D297353CC}">
                <c16:uniqueId val="{00000028-5B95-4650-B864-5434B150F874}"/>
              </c:ext>
            </c:extLst>
          </c:dPt>
          <c:dPt>
            <c:idx val="4"/>
            <c:invertIfNegative val="0"/>
            <c:bubble3D val="0"/>
            <c:spPr>
              <a:blipFill>
                <a:blip xmlns:r="http://schemas.openxmlformats.org/officeDocument/2006/relationships" r:embed="rId22"/>
                <a:stretch>
                  <a:fillRect/>
                </a:stretch>
              </a:blipFill>
              <a:ln w="25400"/>
            </c:spPr>
            <c:extLst>
              <c:ext xmlns:c16="http://schemas.microsoft.com/office/drawing/2014/chart" uri="{C3380CC4-5D6E-409C-BE32-E72D297353CC}">
                <c16:uniqueId val="{0000002A-5B95-4650-B864-5434B150F874}"/>
              </c:ext>
            </c:extLst>
          </c:dPt>
          <c:xVal>
            <c:strRef>
              <c:f>Figures!$J$86:$N$86</c:f>
              <c:strCache>
                <c:ptCount val="5"/>
                <c:pt idx="0">
                  <c:v>Déplacements</c:v>
                </c:pt>
                <c:pt idx="1">
                  <c:v>Temps</c:v>
                </c:pt>
                <c:pt idx="2">
                  <c:v>Distances</c:v>
                </c:pt>
                <c:pt idx="3">
                  <c:v>Emissions 1</c:v>
                </c:pt>
                <c:pt idx="4">
                  <c:v>Emissions 2</c:v>
                </c:pt>
              </c:strCache>
            </c:strRef>
          </c:xVal>
          <c:yVal>
            <c:numRef>
              <c:f>Figures!$J$123:$N$123</c:f>
              <c:numCache>
                <c:formatCode>General</c:formatCode>
                <c:ptCount val="5"/>
                <c:pt idx="0">
                  <c:v>0.25</c:v>
                </c:pt>
                <c:pt idx="1">
                  <c:v>0.25</c:v>
                </c:pt>
                <c:pt idx="2">
                  <c:v>0.25</c:v>
                </c:pt>
                <c:pt idx="3">
                  <c:v>0.25</c:v>
                </c:pt>
                <c:pt idx="4">
                  <c:v>0.25</c:v>
                </c:pt>
              </c:numCache>
            </c:numRef>
          </c:yVal>
          <c:bubbleSize>
            <c:numRef>
              <c:f>Figures!$J$124:$N$124</c:f>
              <c:numCache>
                <c:formatCode>General</c:formatCode>
                <c:ptCount val="5"/>
                <c:pt idx="0">
                  <c:v>0.6</c:v>
                </c:pt>
                <c:pt idx="1">
                  <c:v>0.6</c:v>
                </c:pt>
                <c:pt idx="2">
                  <c:v>0.6</c:v>
                </c:pt>
                <c:pt idx="3">
                  <c:v>0.6</c:v>
                </c:pt>
                <c:pt idx="4">
                  <c:v>0.6</c:v>
                </c:pt>
              </c:numCache>
            </c:numRef>
          </c:bubbleSize>
          <c:bubble3D val="0"/>
          <c:extLst>
            <c:ext xmlns:c16="http://schemas.microsoft.com/office/drawing/2014/chart" uri="{C3380CC4-5D6E-409C-BE32-E72D297353CC}">
              <c16:uniqueId val="{0000002B-5B95-4650-B864-5434B150F874}"/>
            </c:ext>
          </c:extLst>
        </c:ser>
        <c:ser>
          <c:idx val="4"/>
          <c:order val="4"/>
          <c:tx>
            <c:strRef>
              <c:f>Figures!$I$125</c:f>
              <c:strCache>
                <c:ptCount val="1"/>
                <c:pt idx="0">
                  <c:v>Densité</c:v>
                </c:pt>
              </c:strCache>
            </c:strRef>
          </c:tx>
          <c:spPr>
            <a:ln w="25400">
              <a:noFill/>
            </a:ln>
          </c:spPr>
          <c:invertIfNegative val="0"/>
          <c:dPt>
            <c:idx val="0"/>
            <c:invertIfNegative val="0"/>
            <c:bubble3D val="0"/>
            <c:spPr>
              <a:blipFill>
                <a:blip xmlns:r="http://schemas.openxmlformats.org/officeDocument/2006/relationships" r:embed="rId23"/>
                <a:stretch>
                  <a:fillRect/>
                </a:stretch>
              </a:blipFill>
              <a:ln w="25400">
                <a:noFill/>
              </a:ln>
            </c:spPr>
            <c:extLst>
              <c:ext xmlns:c16="http://schemas.microsoft.com/office/drawing/2014/chart" uri="{C3380CC4-5D6E-409C-BE32-E72D297353CC}">
                <c16:uniqueId val="{0000002D-5B95-4650-B864-5434B150F874}"/>
              </c:ext>
            </c:extLst>
          </c:dPt>
          <c:dPt>
            <c:idx val="1"/>
            <c:invertIfNegative val="0"/>
            <c:bubble3D val="0"/>
            <c:spPr>
              <a:blipFill>
                <a:blip xmlns:r="http://schemas.openxmlformats.org/officeDocument/2006/relationships" r:embed="rId24"/>
                <a:stretch>
                  <a:fillRect/>
                </a:stretch>
              </a:blipFill>
              <a:ln w="25400">
                <a:noFill/>
              </a:ln>
            </c:spPr>
            <c:extLst>
              <c:ext xmlns:c16="http://schemas.microsoft.com/office/drawing/2014/chart" uri="{C3380CC4-5D6E-409C-BE32-E72D297353CC}">
                <c16:uniqueId val="{0000002F-5B95-4650-B864-5434B150F874}"/>
              </c:ext>
            </c:extLst>
          </c:dPt>
          <c:dPt>
            <c:idx val="2"/>
            <c:invertIfNegative val="0"/>
            <c:bubble3D val="0"/>
            <c:spPr>
              <a:blipFill>
                <a:blip xmlns:r="http://schemas.openxmlformats.org/officeDocument/2006/relationships" r:embed="rId25"/>
                <a:stretch>
                  <a:fillRect/>
                </a:stretch>
              </a:blipFill>
              <a:ln w="25400">
                <a:noFill/>
              </a:ln>
            </c:spPr>
            <c:extLst>
              <c:ext xmlns:c16="http://schemas.microsoft.com/office/drawing/2014/chart" uri="{C3380CC4-5D6E-409C-BE32-E72D297353CC}">
                <c16:uniqueId val="{00000031-5B95-4650-B864-5434B150F874}"/>
              </c:ext>
            </c:extLst>
          </c:dPt>
          <c:dPt>
            <c:idx val="3"/>
            <c:invertIfNegative val="0"/>
            <c:bubble3D val="0"/>
            <c:spPr>
              <a:blipFill>
                <a:blip xmlns:r="http://schemas.openxmlformats.org/officeDocument/2006/relationships" r:embed="rId26"/>
                <a:stretch>
                  <a:fillRect/>
                </a:stretch>
              </a:blipFill>
              <a:ln w="25400">
                <a:noFill/>
              </a:ln>
            </c:spPr>
            <c:extLst>
              <c:ext xmlns:c16="http://schemas.microsoft.com/office/drawing/2014/chart" uri="{C3380CC4-5D6E-409C-BE32-E72D297353CC}">
                <c16:uniqueId val="{00000033-5B95-4650-B864-5434B150F874}"/>
              </c:ext>
            </c:extLst>
          </c:dPt>
          <c:dPt>
            <c:idx val="4"/>
            <c:invertIfNegative val="0"/>
            <c:bubble3D val="0"/>
            <c:spPr>
              <a:blipFill>
                <a:blip xmlns:r="http://schemas.openxmlformats.org/officeDocument/2006/relationships" r:embed="rId17"/>
                <a:stretch>
                  <a:fillRect/>
                </a:stretch>
              </a:blipFill>
              <a:ln w="25400">
                <a:noFill/>
              </a:ln>
            </c:spPr>
            <c:extLst>
              <c:ext xmlns:c16="http://schemas.microsoft.com/office/drawing/2014/chart" uri="{C3380CC4-5D6E-409C-BE32-E72D297353CC}">
                <c16:uniqueId val="{00000035-5B95-4650-B864-5434B150F874}"/>
              </c:ext>
            </c:extLst>
          </c:dPt>
          <c:xVal>
            <c:strRef>
              <c:f>Figures!$J$86:$N$86</c:f>
              <c:strCache>
                <c:ptCount val="5"/>
                <c:pt idx="0">
                  <c:v>Déplacements</c:v>
                </c:pt>
                <c:pt idx="1">
                  <c:v>Temps</c:v>
                </c:pt>
                <c:pt idx="2">
                  <c:v>Distances</c:v>
                </c:pt>
                <c:pt idx="3">
                  <c:v>Emissions 1</c:v>
                </c:pt>
                <c:pt idx="4">
                  <c:v>Emissions 2</c:v>
                </c:pt>
              </c:strCache>
            </c:strRef>
          </c:xVal>
          <c:yVal>
            <c:numRef>
              <c:f>Figures!$J$125:$N$125</c:f>
              <c:numCache>
                <c:formatCode>General</c:formatCode>
                <c:ptCount val="5"/>
                <c:pt idx="0">
                  <c:v>0.1</c:v>
                </c:pt>
                <c:pt idx="1">
                  <c:v>0.1</c:v>
                </c:pt>
                <c:pt idx="2">
                  <c:v>0.1</c:v>
                </c:pt>
                <c:pt idx="3">
                  <c:v>0.1</c:v>
                </c:pt>
                <c:pt idx="4">
                  <c:v>0.1</c:v>
                </c:pt>
              </c:numCache>
            </c:numRef>
          </c:yVal>
          <c:bubbleSize>
            <c:numRef>
              <c:f>Figures!$J$126:$N$126</c:f>
              <c:numCache>
                <c:formatCode>General</c:formatCode>
                <c:ptCount val="5"/>
                <c:pt idx="0">
                  <c:v>0.5</c:v>
                </c:pt>
                <c:pt idx="1">
                  <c:v>0.5</c:v>
                </c:pt>
                <c:pt idx="2">
                  <c:v>0.5</c:v>
                </c:pt>
                <c:pt idx="3">
                  <c:v>0.5</c:v>
                </c:pt>
                <c:pt idx="4">
                  <c:v>0.5</c:v>
                </c:pt>
              </c:numCache>
            </c:numRef>
          </c:bubbleSize>
          <c:bubble3D val="0"/>
          <c:extLst>
            <c:ext xmlns:c16="http://schemas.microsoft.com/office/drawing/2014/chart" uri="{C3380CC4-5D6E-409C-BE32-E72D297353CC}">
              <c16:uniqueId val="{00000036-5B95-4650-B864-5434B150F874}"/>
            </c:ext>
          </c:extLst>
        </c:ser>
        <c:dLbls>
          <c:showLegendKey val="0"/>
          <c:showVal val="0"/>
          <c:showCatName val="0"/>
          <c:showSerName val="0"/>
          <c:showPercent val="0"/>
          <c:showBubbleSize val="0"/>
        </c:dLbls>
        <c:bubbleScale val="60"/>
        <c:showNegBubbles val="0"/>
        <c:axId val="682318559"/>
        <c:axId val="682316159"/>
      </c:bubbleChart>
      <c:valAx>
        <c:axId val="682318559"/>
        <c:scaling>
          <c:orientation val="minMax"/>
          <c:max val="5.5"/>
          <c:min val="0.5"/>
        </c:scaling>
        <c:delete val="1"/>
        <c:axPos val="b"/>
        <c:majorGridlines>
          <c:spPr>
            <a:ln>
              <a:noFill/>
            </a:ln>
          </c:spPr>
        </c:majorGridlines>
        <c:majorTickMark val="none"/>
        <c:minorTickMark val="none"/>
        <c:tickLblPos val="nextTo"/>
        <c:crossAx val="682316159"/>
        <c:crosses val="autoZero"/>
        <c:crossBetween val="midCat"/>
      </c:valAx>
      <c:valAx>
        <c:axId val="682316159"/>
        <c:scaling>
          <c:orientation val="minMax"/>
          <c:max val="0.9"/>
          <c:min val="0"/>
        </c:scaling>
        <c:delete val="1"/>
        <c:axPos val="l"/>
        <c:majorGridlines>
          <c:spPr>
            <a:ln>
              <a:noFill/>
            </a:ln>
          </c:spPr>
        </c:majorGridlines>
        <c:numFmt formatCode="General" sourceLinked="1"/>
        <c:majorTickMark val="out"/>
        <c:minorTickMark val="none"/>
        <c:tickLblPos val="nextTo"/>
        <c:crossAx val="682318559"/>
        <c:crosses val="autoZero"/>
        <c:crossBetween val="midCat"/>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a:pPr>
      <a:endParaRPr lang="fr-FR"/>
    </a:p>
  </c:txPr>
  <c:externalData r:id="rId27">
    <c:autoUpdate val="0"/>
  </c:externalData>
  <c:userShapes r:id="rId28"/>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'4 CO2'!$K$58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7FB8-4BA2-B3B9-6F3444828F4F}"/>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7FB8-4BA2-B3B9-6F3444828F4F}"/>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7FB8-4BA2-B3B9-6F3444828F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CO2'!$L$58:$N$58</c:f>
              <c:numCache>
                <c:formatCode>0.0</c:formatCode>
                <c:ptCount val="3"/>
                <c:pt idx="0">
                  <c:v>0.39086503371292669</c:v>
                </c:pt>
                <c:pt idx="1">
                  <c:v>0.39086503371292669</c:v>
                </c:pt>
                <c:pt idx="2">
                  <c:v>0.39086503371292669</c:v>
                </c:pt>
              </c:numCache>
            </c:numRef>
          </c:yVal>
          <c:bubbleSize>
            <c:numRef>
              <c:f>'4 CO2'!$L$59:$N$59</c:f>
              <c:numCache>
                <c:formatCode>0.00%</c:formatCode>
                <c:ptCount val="3"/>
                <c:pt idx="0">
                  <c:v>7.5258000000000009E-4</c:v>
                </c:pt>
                <c:pt idx="1">
                  <c:v>4.0905E-4</c:v>
                </c:pt>
                <c:pt idx="2">
                  <c:v>3.7104E-4</c:v>
                </c:pt>
              </c:numCache>
            </c:numRef>
          </c:bubbleSize>
          <c:bubble3D val="0"/>
          <c:extLst>
            <c:ext xmlns:c16="http://schemas.microsoft.com/office/drawing/2014/chart" uri="{C3380CC4-5D6E-409C-BE32-E72D297353CC}">
              <c16:uniqueId val="{00000006-7FB8-4BA2-B3B9-6F3444828F4F}"/>
            </c:ext>
          </c:extLst>
        </c:ser>
        <c:ser>
          <c:idx val="1"/>
          <c:order val="1"/>
          <c:tx>
            <c:strRef>
              <c:f>'4 CO2'!$K$60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7FB8-4BA2-B3B9-6F3444828F4F}"/>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7FB8-4BA2-B3B9-6F3444828F4F}"/>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7FB8-4BA2-B3B9-6F3444828F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CO2'!$L$60:$N$60</c:f>
              <c:numCache>
                <c:formatCode>0.0</c:formatCode>
                <c:ptCount val="3"/>
                <c:pt idx="0">
                  <c:v>2.4853397382384474</c:v>
                </c:pt>
                <c:pt idx="1">
                  <c:v>2.4853397382384474</c:v>
                </c:pt>
                <c:pt idx="2">
                  <c:v>2.4853397382384474</c:v>
                </c:pt>
              </c:numCache>
            </c:numRef>
          </c:yVal>
          <c:bubbleSize>
            <c:numRef>
              <c:f>'4 CO2'!$L$61:$N$61</c:f>
              <c:numCache>
                <c:formatCode>0.0%</c:formatCode>
                <c:ptCount val="3"/>
                <c:pt idx="0">
                  <c:v>1.8020110000000002E-2</c:v>
                </c:pt>
                <c:pt idx="1">
                  <c:v>2.0834279999999997E-2</c:v>
                </c:pt>
                <c:pt idx="2">
                  <c:v>2.0994679999999998E-2</c:v>
                </c:pt>
              </c:numCache>
            </c:numRef>
          </c:bubbleSize>
          <c:bubble3D val="0"/>
          <c:extLst>
            <c:ext xmlns:c16="http://schemas.microsoft.com/office/drawing/2014/chart" uri="{C3380CC4-5D6E-409C-BE32-E72D297353CC}">
              <c16:uniqueId val="{0000000D-7FB8-4BA2-B3B9-6F3444828F4F}"/>
            </c:ext>
          </c:extLst>
        </c:ser>
        <c:ser>
          <c:idx val="2"/>
          <c:order val="2"/>
          <c:tx>
            <c:strRef>
              <c:f>'4 CO2'!$K$62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7FB8-4BA2-B3B9-6F3444828F4F}"/>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7FB8-4BA2-B3B9-6F3444828F4F}"/>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7FB8-4BA2-B3B9-6F3444828F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CO2'!$L$62:$N$62</c:f>
              <c:numCache>
                <c:formatCode>0.0</c:formatCode>
                <c:ptCount val="3"/>
                <c:pt idx="0">
                  <c:v>10.820212806667225</c:v>
                </c:pt>
                <c:pt idx="1">
                  <c:v>10.820212806667225</c:v>
                </c:pt>
                <c:pt idx="2">
                  <c:v>10.820212806667225</c:v>
                </c:pt>
              </c:numCache>
            </c:numRef>
          </c:yVal>
          <c:bubbleSize>
            <c:numRef>
              <c:f>'4 CO2'!$L$63:$N$63</c:f>
              <c:numCache>
                <c:formatCode>0.0%</c:formatCode>
                <c:ptCount val="3"/>
                <c:pt idx="0">
                  <c:v>0.10757713000000001</c:v>
                </c:pt>
                <c:pt idx="1">
                  <c:v>6.4793519999999993E-2</c:v>
                </c:pt>
                <c:pt idx="2">
                  <c:v>6.1778159999999999E-2</c:v>
                </c:pt>
              </c:numCache>
            </c:numRef>
          </c:bubbleSize>
          <c:bubble3D val="0"/>
          <c:extLst>
            <c:ext xmlns:c16="http://schemas.microsoft.com/office/drawing/2014/chart" uri="{C3380CC4-5D6E-409C-BE32-E72D297353CC}">
              <c16:uniqueId val="{00000014-7FB8-4BA2-B3B9-6F3444828F4F}"/>
            </c:ext>
          </c:extLst>
        </c:ser>
        <c:ser>
          <c:idx val="3"/>
          <c:order val="3"/>
          <c:tx>
            <c:strRef>
              <c:f>'4 CO2'!$K$64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7FB8-4BA2-B3B9-6F3444828F4F}"/>
              </c:ext>
            </c:extLst>
          </c:dPt>
          <c:dPt>
            <c:idx val="1"/>
            <c:invertIfNegative val="0"/>
            <c:bubble3D val="0"/>
            <c:spPr>
              <a:blipFill dpi="0" rotWithShape="1">
                <a:blip xmlns:r="http://schemas.openxmlformats.org/officeDocument/2006/relationships" r:embed="rId13">
                  <a:alphaModFix amt="60000"/>
                </a:blip>
                <a:srcRect/>
                <a:stretch>
                  <a:fillRect/>
                </a:stretch>
              </a:blipFill>
              <a:ln>
                <a:noFill/>
              </a:ln>
              <a:effectLst/>
            </c:spPr>
            <c:extLst>
              <c:ext xmlns:c16="http://schemas.microsoft.com/office/drawing/2014/chart" uri="{C3380CC4-5D6E-409C-BE32-E72D297353CC}">
                <c16:uniqueId val="{00000018-7FB8-4BA2-B3B9-6F3444828F4F}"/>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7FB8-4BA2-B3B9-6F3444828F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CO2'!$L$64:$N$64</c:f>
              <c:numCache>
                <c:formatCode>0</c:formatCode>
                <c:ptCount val="3"/>
                <c:pt idx="0">
                  <c:v>49.706794764768951</c:v>
                </c:pt>
                <c:pt idx="1">
                  <c:v>49.706794764768951</c:v>
                </c:pt>
                <c:pt idx="2">
                  <c:v>49.706794764768951</c:v>
                </c:pt>
              </c:numCache>
            </c:numRef>
          </c:yVal>
          <c:bubbleSize>
            <c:numRef>
              <c:f>'4 CO2'!$L$65:$N$65</c:f>
              <c:numCache>
                <c:formatCode>0.0%</c:formatCode>
                <c:ptCount val="3"/>
                <c:pt idx="0">
                  <c:v>0.17643820000000002</c:v>
                </c:pt>
                <c:pt idx="1">
                  <c:v>9.157266E-2</c:v>
                </c:pt>
                <c:pt idx="2">
                  <c:v>6.7962160000000008E-2</c:v>
                </c:pt>
              </c:numCache>
            </c:numRef>
          </c:bubbleSize>
          <c:bubble3D val="0"/>
          <c:extLst>
            <c:ext xmlns:c16="http://schemas.microsoft.com/office/drawing/2014/chart" uri="{C3380CC4-5D6E-409C-BE32-E72D297353CC}">
              <c16:uniqueId val="{0000001B-7FB8-4BA2-B3B9-6F3444828F4F}"/>
            </c:ext>
          </c:extLst>
        </c:ser>
        <c:ser>
          <c:idx val="4"/>
          <c:order val="4"/>
          <c:tx>
            <c:strRef>
              <c:f>'4 CO2'!$K$66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7FB8-4BA2-B3B9-6F3444828F4F}"/>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7FB8-4BA2-B3B9-6F3444828F4F}"/>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7FB8-4BA2-B3B9-6F3444828F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CO2'!$L$66:$N$66</c:f>
              <c:numCache>
                <c:formatCode>0</c:formatCode>
                <c:ptCount val="3"/>
                <c:pt idx="0">
                  <c:v>248.53397382384475</c:v>
                </c:pt>
                <c:pt idx="1">
                  <c:v>248.53397382384475</c:v>
                </c:pt>
                <c:pt idx="2">
                  <c:v>248.53397382384475</c:v>
                </c:pt>
              </c:numCache>
            </c:numRef>
          </c:yVal>
          <c:bubbleSize>
            <c:numRef>
              <c:f>'4 CO2'!$L$67:$N$67</c:f>
              <c:numCache>
                <c:formatCode>0.0%</c:formatCode>
                <c:ptCount val="3"/>
                <c:pt idx="0">
                  <c:v>4.3858690000000006E-2</c:v>
                </c:pt>
                <c:pt idx="1">
                  <c:v>3.5314649999999996E-2</c:v>
                </c:pt>
                <c:pt idx="2">
                  <c:v>3.9144720000000001E-2</c:v>
                </c:pt>
              </c:numCache>
            </c:numRef>
          </c:bubbleSize>
          <c:bubble3D val="0"/>
          <c:extLst>
            <c:ext xmlns:c16="http://schemas.microsoft.com/office/drawing/2014/chart" uri="{C3380CC4-5D6E-409C-BE32-E72D297353CC}">
              <c16:uniqueId val="{00000022-7FB8-4BA2-B3B9-6F3444828F4F}"/>
            </c:ext>
          </c:extLst>
        </c:ser>
        <c:ser>
          <c:idx val="5"/>
          <c:order val="5"/>
          <c:tx>
            <c:strRef>
              <c:f>'4 CO2'!$K$68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7FB8-4BA2-B3B9-6F3444828F4F}"/>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7FB8-4BA2-B3B9-6F3444828F4F}"/>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7FB8-4BA2-B3B9-6F3444828F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CO2'!$L$68:$N$68</c:f>
              <c:numCache>
                <c:formatCode>0</c:formatCode>
                <c:ptCount val="3"/>
                <c:pt idx="0">
                  <c:v>1082.0212806667225</c:v>
                </c:pt>
                <c:pt idx="1">
                  <c:v>1082.0212806667225</c:v>
                </c:pt>
                <c:pt idx="2">
                  <c:v>1082.0212806667225</c:v>
                </c:pt>
              </c:numCache>
            </c:numRef>
          </c:yVal>
          <c:bubbleSize>
            <c:numRef>
              <c:f>'4 CO2'!$L$69:$N$69</c:f>
              <c:numCache>
                <c:formatCode>0.0%</c:formatCode>
                <c:ptCount val="3"/>
                <c:pt idx="0">
                  <c:v>3.3907909999999999E-2</c:v>
                </c:pt>
                <c:pt idx="1">
                  <c:v>2.9887920000000002E-2</c:v>
                </c:pt>
                <c:pt idx="2">
                  <c:v>5.5284960000000008E-2</c:v>
                </c:pt>
              </c:numCache>
            </c:numRef>
          </c:bubbleSize>
          <c:bubble3D val="0"/>
          <c:extLst>
            <c:ext xmlns:c16="http://schemas.microsoft.com/office/drawing/2014/chart" uri="{C3380CC4-5D6E-409C-BE32-E72D297353CC}">
              <c16:uniqueId val="{00000029-7FB8-4BA2-B3B9-6F3444828F4F}"/>
            </c:ext>
          </c:extLst>
        </c:ser>
        <c:ser>
          <c:idx val="6"/>
          <c:order val="6"/>
          <c:tx>
            <c:strRef>
              <c:f>'4 CO2'!$K$70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7FB8-4BA2-B3B9-6F3444828F4F}"/>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7FB8-4BA2-B3B9-6F3444828F4F}"/>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7FB8-4BA2-B3B9-6F3444828F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CO2'!$L$70:$N$70</c:f>
              <c:numCache>
                <c:formatCode>0</c:formatCode>
                <c:ptCount val="3"/>
                <c:pt idx="0">
                  <c:v>4970.6794764768947</c:v>
                </c:pt>
                <c:pt idx="1">
                  <c:v>4970.6794764768947</c:v>
                </c:pt>
                <c:pt idx="2">
                  <c:v>4970.6794764768947</c:v>
                </c:pt>
              </c:numCache>
            </c:numRef>
          </c:yVal>
          <c:bubbleSize>
            <c:numRef>
              <c:f>'4 CO2'!$L$71:$N$71</c:f>
              <c:numCache>
                <c:formatCode>0.0%</c:formatCode>
                <c:ptCount val="3"/>
                <c:pt idx="0">
                  <c:v>3.7545380000000003E-2</c:v>
                </c:pt>
                <c:pt idx="1">
                  <c:v>2.9915189999999994E-2</c:v>
                </c:pt>
                <c:pt idx="2">
                  <c:v>6.3695199999999993E-2</c:v>
                </c:pt>
              </c:numCache>
            </c:numRef>
          </c:bubbleSize>
          <c:bubble3D val="0"/>
          <c:extLst>
            <c:ext xmlns:c16="http://schemas.microsoft.com/office/drawing/2014/chart" uri="{C3380CC4-5D6E-409C-BE32-E72D297353CC}">
              <c16:uniqueId val="{00000030-7FB8-4BA2-B3B9-6F3444828F4F}"/>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713353682419365E-2"/>
          <c:y val="1.3640740740740741E-2"/>
          <c:w val="0.89131678707532158"/>
          <c:h val="0.94058497942386832"/>
        </c:manualLayout>
      </c:layout>
      <c:bubbleChart>
        <c:varyColors val="0"/>
        <c:ser>
          <c:idx val="0"/>
          <c:order val="0"/>
          <c:tx>
            <c:strRef>
              <c:f>Déplac!$K$58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4236-4279-99D3-FEC44AF7CAE4}"/>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4236-4279-99D3-FEC44AF7CAE4}"/>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Déplac!$L$58:$N$58</c:f>
              <c:numCache>
                <c:formatCode>0.0</c:formatCode>
                <c:ptCount val="3"/>
                <c:pt idx="0">
                  <c:v>0.39086503371292669</c:v>
                </c:pt>
                <c:pt idx="1">
                  <c:v>0.39086503371292669</c:v>
                </c:pt>
                <c:pt idx="2">
                  <c:v>0.39086503371292669</c:v>
                </c:pt>
              </c:numCache>
            </c:numRef>
          </c:yVal>
          <c:bubbleSize>
            <c:numRef>
              <c:f>Déplac!$L$59:$N$59</c:f>
              <c:numCache>
                <c:formatCode>0.0%</c:formatCode>
                <c:ptCount val="3"/>
                <c:pt idx="0">
                  <c:v>4.330912E-2</c:v>
                </c:pt>
                <c:pt idx="1">
                  <c:v>4.2911320000000003E-2</c:v>
                </c:pt>
                <c:pt idx="2">
                  <c:v>8.6769479999999996E-2</c:v>
                </c:pt>
              </c:numCache>
            </c:numRef>
          </c:bubbleSize>
          <c:bubble3D val="0"/>
          <c:extLst>
            <c:ext xmlns:c16="http://schemas.microsoft.com/office/drawing/2014/chart" uri="{C3380CC4-5D6E-409C-BE32-E72D297353CC}">
              <c16:uniqueId val="{00000006-4236-4279-99D3-FEC44AF7CAE4}"/>
            </c:ext>
          </c:extLst>
        </c:ser>
        <c:ser>
          <c:idx val="1"/>
          <c:order val="1"/>
          <c:tx>
            <c:strRef>
              <c:f>Déplac!$K$60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4236-4279-99D3-FEC44AF7CAE4}"/>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4236-4279-99D3-FEC44AF7CAE4}"/>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Déplac!$L$60:$N$60</c:f>
              <c:numCache>
                <c:formatCode>0.0</c:formatCode>
                <c:ptCount val="3"/>
                <c:pt idx="0">
                  <c:v>2.4853397382384474</c:v>
                </c:pt>
                <c:pt idx="1">
                  <c:v>2.4853397382384474</c:v>
                </c:pt>
                <c:pt idx="2">
                  <c:v>2.4853397382384474</c:v>
                </c:pt>
              </c:numCache>
            </c:numRef>
          </c:yVal>
          <c:bubbleSize>
            <c:numRef>
              <c:f>Déplac!$L$61:$N$61</c:f>
              <c:numCache>
                <c:formatCode>0.0%</c:formatCode>
                <c:ptCount val="3"/>
                <c:pt idx="0">
                  <c:v>9.1437699999999997E-2</c:v>
                </c:pt>
                <c:pt idx="1">
                  <c:v>0.11579334000000001</c:v>
                </c:pt>
                <c:pt idx="2">
                  <c:v>0.16001289999999999</c:v>
                </c:pt>
              </c:numCache>
            </c:numRef>
          </c:bubbleSize>
          <c:bubble3D val="0"/>
          <c:extLst>
            <c:ext xmlns:c16="http://schemas.microsoft.com/office/drawing/2014/chart" uri="{C3380CC4-5D6E-409C-BE32-E72D297353CC}">
              <c16:uniqueId val="{0000000D-4236-4279-99D3-FEC44AF7CAE4}"/>
            </c:ext>
          </c:extLst>
        </c:ser>
        <c:ser>
          <c:idx val="2"/>
          <c:order val="2"/>
          <c:tx>
            <c:strRef>
              <c:f>Déplac!$K$62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4236-4279-99D3-FEC44AF7CAE4}"/>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4236-4279-99D3-FEC44AF7CAE4}"/>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Déplac!$L$62:$N$62</c:f>
              <c:numCache>
                <c:formatCode>0.0</c:formatCode>
                <c:ptCount val="3"/>
                <c:pt idx="0">
                  <c:v>10.820212806667225</c:v>
                </c:pt>
                <c:pt idx="1">
                  <c:v>10.820212806667225</c:v>
                </c:pt>
                <c:pt idx="2">
                  <c:v>10.820212806667225</c:v>
                </c:pt>
              </c:numCache>
            </c:numRef>
          </c:yVal>
          <c:bubbleSize>
            <c:numRef>
              <c:f>Déplac!$L$63:$N$63</c:f>
              <c:numCache>
                <c:formatCode>0.0%</c:formatCode>
                <c:ptCount val="3"/>
                <c:pt idx="0">
                  <c:v>0.12411759999999998</c:v>
                </c:pt>
                <c:pt idx="1">
                  <c:v>8.3049649999999989E-2</c:v>
                </c:pt>
                <c:pt idx="2">
                  <c:v>0.1060256</c:v>
                </c:pt>
              </c:numCache>
            </c:numRef>
          </c:bubbleSize>
          <c:bubble3D val="0"/>
          <c:extLst>
            <c:ext xmlns:c16="http://schemas.microsoft.com/office/drawing/2014/chart" uri="{C3380CC4-5D6E-409C-BE32-E72D297353CC}">
              <c16:uniqueId val="{00000014-4236-4279-99D3-FEC44AF7CAE4}"/>
            </c:ext>
          </c:extLst>
        </c:ser>
        <c:ser>
          <c:idx val="3"/>
          <c:order val="3"/>
          <c:tx>
            <c:strRef>
              <c:f>Déplac!$K$64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4236-4279-99D3-FEC44AF7CAE4}"/>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4236-4279-99D3-FEC44AF7CAE4}"/>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Déplac!$L$64:$N$64</c:f>
              <c:numCache>
                <c:formatCode>0</c:formatCode>
                <c:ptCount val="3"/>
                <c:pt idx="0">
                  <c:v>49.706794764768951</c:v>
                </c:pt>
                <c:pt idx="1">
                  <c:v>49.706794764768951</c:v>
                </c:pt>
                <c:pt idx="2">
                  <c:v>49.706794764768951</c:v>
                </c:pt>
              </c:numCache>
            </c:numRef>
          </c:yVal>
          <c:bubbleSize>
            <c:numRef>
              <c:f>Déplac!$L$65:$N$65</c:f>
              <c:numCache>
                <c:formatCode>0.0%</c:formatCode>
                <c:ptCount val="3"/>
                <c:pt idx="0">
                  <c:v>6.6284079999999995E-2</c:v>
                </c:pt>
                <c:pt idx="1">
                  <c:v>3.4004140000000002E-2</c:v>
                </c:pt>
                <c:pt idx="2">
                  <c:v>3.1339919999999993E-2</c:v>
                </c:pt>
              </c:numCache>
            </c:numRef>
          </c:bubbleSize>
          <c:bubble3D val="0"/>
          <c:extLst>
            <c:ext xmlns:c16="http://schemas.microsoft.com/office/drawing/2014/chart" uri="{C3380CC4-5D6E-409C-BE32-E72D297353CC}">
              <c16:uniqueId val="{0000001B-4236-4279-99D3-FEC44AF7CAE4}"/>
            </c:ext>
          </c:extLst>
        </c:ser>
        <c:ser>
          <c:idx val="4"/>
          <c:order val="4"/>
          <c:tx>
            <c:strRef>
              <c:f>Déplac!$K$66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4236-4279-99D3-FEC44AF7CAE4}"/>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4236-4279-99D3-FEC44AF7CAE4}"/>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Déplac!$L$66:$N$66</c:f>
              <c:numCache>
                <c:formatCode>0</c:formatCode>
                <c:ptCount val="3"/>
                <c:pt idx="0">
                  <c:v>248.53397382384475</c:v>
                </c:pt>
                <c:pt idx="1">
                  <c:v>248.53397382384475</c:v>
                </c:pt>
                <c:pt idx="2">
                  <c:v>248.53397382384475</c:v>
                </c:pt>
              </c:numCache>
            </c:numRef>
          </c:yVal>
          <c:bubbleSize>
            <c:numRef>
              <c:f>Déplac!$L$67:$N$67</c:f>
              <c:numCache>
                <c:formatCode>0.0%</c:formatCode>
                <c:ptCount val="3"/>
                <c:pt idx="0">
                  <c:v>3.9281899999999989E-3</c:v>
                </c:pt>
                <c:pt idx="1">
                  <c:v>3.3892099999999997E-3</c:v>
                </c:pt>
                <c:pt idx="2">
                  <c:v>3.8590199999999995E-3</c:v>
                </c:pt>
              </c:numCache>
            </c:numRef>
          </c:bubbleSize>
          <c:bubble3D val="0"/>
          <c:extLst>
            <c:ext xmlns:c16="http://schemas.microsoft.com/office/drawing/2014/chart" uri="{C3380CC4-5D6E-409C-BE32-E72D297353CC}">
              <c16:uniqueId val="{00000022-4236-4279-99D3-FEC44AF7CAE4}"/>
            </c:ext>
          </c:extLst>
        </c:ser>
        <c:ser>
          <c:idx val="5"/>
          <c:order val="5"/>
          <c:tx>
            <c:strRef>
              <c:f>Déplac!$K$68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4236-4279-99D3-FEC44AF7CAE4}"/>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4236-4279-99D3-FEC44AF7CAE4}"/>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Déplac!$L$68:$N$68</c:f>
              <c:numCache>
                <c:formatCode>0</c:formatCode>
                <c:ptCount val="3"/>
                <c:pt idx="0">
                  <c:v>1082.0212806667225</c:v>
                </c:pt>
                <c:pt idx="1">
                  <c:v>1082.0212806667225</c:v>
                </c:pt>
                <c:pt idx="2">
                  <c:v>1082.0212806667225</c:v>
                </c:pt>
              </c:numCache>
            </c:numRef>
          </c:yVal>
          <c:bubbleSize>
            <c:numRef>
              <c:f>Déplac!$L$69:$N$69</c:f>
              <c:numCache>
                <c:formatCode>0.00%</c:formatCode>
                <c:ptCount val="3"/>
                <c:pt idx="0">
                  <c:v>9.2428000000000009E-4</c:v>
                </c:pt>
                <c:pt idx="1">
                  <c:v>8.1229000000000013E-4</c:v>
                </c:pt>
                <c:pt idx="2">
                  <c:v>1.5981799999999998E-3</c:v>
                </c:pt>
              </c:numCache>
            </c:numRef>
          </c:bubbleSize>
          <c:bubble3D val="0"/>
          <c:extLst>
            <c:ext xmlns:c16="http://schemas.microsoft.com/office/drawing/2014/chart" uri="{C3380CC4-5D6E-409C-BE32-E72D297353CC}">
              <c16:uniqueId val="{00000029-4236-4279-99D3-FEC44AF7CAE4}"/>
            </c:ext>
          </c:extLst>
        </c:ser>
        <c:ser>
          <c:idx val="6"/>
          <c:order val="6"/>
          <c:tx>
            <c:strRef>
              <c:f>Déplac!$K$70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4236-4279-99D3-FEC44AF7CAE4}"/>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4236-4279-99D3-FEC44AF7CAE4}"/>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Déplac!$L$70:$N$70</c:f>
              <c:numCache>
                <c:formatCode>0</c:formatCode>
                <c:ptCount val="3"/>
                <c:pt idx="0">
                  <c:v>4970.6794764768947</c:v>
                </c:pt>
                <c:pt idx="1">
                  <c:v>4970.6794764768947</c:v>
                </c:pt>
                <c:pt idx="2">
                  <c:v>4970.6794764768947</c:v>
                </c:pt>
              </c:numCache>
            </c:numRef>
          </c:yVal>
          <c:bubbleSize>
            <c:numRef>
              <c:f>Déplac!$L$71:$N$71</c:f>
              <c:numCache>
                <c:formatCode>0.000%</c:formatCode>
                <c:ptCount val="3"/>
                <c:pt idx="0">
                  <c:v>1.3204000000000002E-4</c:v>
                </c:pt>
                <c:pt idx="1">
                  <c:v>1.1204E-4</c:v>
                </c:pt>
                <c:pt idx="2">
                  <c:v>1.9489999999999997E-4</c:v>
                </c:pt>
              </c:numCache>
            </c:numRef>
          </c:bubbleSize>
          <c:bubble3D val="0"/>
          <c:extLst>
            <c:ext xmlns:c16="http://schemas.microsoft.com/office/drawing/2014/chart" uri="{C3380CC4-5D6E-409C-BE32-E72D297353CC}">
              <c16:uniqueId val="{00000030-4236-4279-99D3-FEC44AF7CAE4}"/>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595959"/>
                </a:solidFill>
                <a:latin typeface="Gill Sans MT (Corps)"/>
                <a:ea typeface="+mn-ea"/>
                <a:cs typeface="+mn-cs"/>
              </a:defRPr>
            </a:pPr>
            <a:r>
              <a:rPr lang="fr-FR" sz="1600" dirty="0">
                <a:solidFill>
                  <a:srgbClr val="595959"/>
                </a:solidFill>
              </a:rPr>
              <a:t>Nombre de déplacements par motif</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Gill Sans MT (Corps)"/>
              <a:ea typeface="+mn-ea"/>
              <a:cs typeface="+mn-cs"/>
            </a:defRPr>
          </a:pPr>
          <a:endParaRPr lang="fr-FR"/>
        </a:p>
      </c:txPr>
    </c:title>
    <c:autoTitleDeleted val="0"/>
    <c:plotArea>
      <c:layout>
        <c:manualLayout>
          <c:layoutTarget val="inner"/>
          <c:xMode val="edge"/>
          <c:yMode val="edge"/>
          <c:x val="4.8656222769771003E-2"/>
          <c:y val="7.2990688570965037E-2"/>
          <c:w val="0.93207504376369932"/>
          <c:h val="0.85500436507936528"/>
        </c:manualLayout>
      </c:layout>
      <c:bubbleChart>
        <c:varyColors val="0"/>
        <c:ser>
          <c:idx val="0"/>
          <c:order val="0"/>
          <c:tx>
            <c:strRef>
              <c:f>'1 Déplac'!$A$117</c:f>
              <c:strCache>
                <c:ptCount val="1"/>
              </c:strCache>
            </c:strRef>
          </c:tx>
          <c:spPr>
            <a:no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Déplac'!$B$117:$K$117</c:f>
              <c:numCache>
                <c:formatCode>General</c:formatCode>
                <c:ptCount val="10"/>
                <c:pt idx="0">
                  <c:v>0.1</c:v>
                </c:pt>
                <c:pt idx="1">
                  <c:v>0.1</c:v>
                </c:pt>
                <c:pt idx="2">
                  <c:v>0.1</c:v>
                </c:pt>
                <c:pt idx="3">
                  <c:v>0.1</c:v>
                </c:pt>
                <c:pt idx="4">
                  <c:v>0.1</c:v>
                </c:pt>
                <c:pt idx="5">
                  <c:v>0.1</c:v>
                </c:pt>
                <c:pt idx="6">
                  <c:v>0.1</c:v>
                </c:pt>
                <c:pt idx="7">
                  <c:v>0.1</c:v>
                </c:pt>
                <c:pt idx="8">
                  <c:v>0.1</c:v>
                </c:pt>
                <c:pt idx="9">
                  <c:v>0.1</c:v>
                </c:pt>
              </c:numCache>
            </c:numRef>
          </c:yVal>
          <c:bubbleSize>
            <c:numRef>
              <c:f>'1 Déplac'!$B$118:$K$118</c:f>
              <c:numCache>
                <c:formatCode>0.0%</c:formatCode>
                <c:ptCount val="10"/>
                <c:pt idx="0">
                  <c:v>1E-3</c:v>
                </c:pt>
                <c:pt idx="1">
                  <c:v>1E-3</c:v>
                </c:pt>
                <c:pt idx="2">
                  <c:v>1E-3</c:v>
                </c:pt>
                <c:pt idx="3">
                  <c:v>1E-3</c:v>
                </c:pt>
                <c:pt idx="4">
                  <c:v>1E-3</c:v>
                </c:pt>
                <c:pt idx="5">
                  <c:v>1E-3</c:v>
                </c:pt>
                <c:pt idx="6">
                  <c:v>1E-3</c:v>
                </c:pt>
                <c:pt idx="7">
                  <c:v>1E-3</c:v>
                </c:pt>
                <c:pt idx="8">
                  <c:v>1E-3</c:v>
                </c:pt>
                <c:pt idx="9">
                  <c:v>1E-3</c:v>
                </c:pt>
              </c:numCache>
            </c:numRef>
          </c:bubbleSize>
          <c:bubble3D val="0"/>
          <c:extLst>
            <c:ext xmlns:c16="http://schemas.microsoft.com/office/drawing/2014/chart" uri="{C3380CC4-5D6E-409C-BE32-E72D297353CC}">
              <c16:uniqueId val="{00000000-0ADD-483B-BE43-46280AAC524B}"/>
            </c:ext>
          </c:extLst>
        </c:ser>
        <c:ser>
          <c:idx val="1"/>
          <c:order val="1"/>
          <c:tx>
            <c:strRef>
              <c:f>'1 Déplac'!$A$119</c:f>
              <c:strCache>
                <c:ptCount val="1"/>
                <c:pt idx="0">
                  <c:v>0-1 km</c:v>
                </c:pt>
              </c:strCache>
            </c:strRef>
          </c:tx>
          <c:spPr>
            <a:solidFill>
              <a:schemeClr val="accent1">
                <a:tint val="62000"/>
                <a:alpha val="75000"/>
              </a:schemeClr>
            </a:solidFill>
            <a:ln>
              <a:noFill/>
            </a:ln>
            <a:effectLst/>
          </c:spPr>
          <c:invertIfNegative val="0"/>
          <c:dPt>
            <c:idx val="0"/>
            <c:invertIfNegative val="0"/>
            <c:bubble3D val="0"/>
            <c:spPr>
              <a:blipFill dpi="0" rotWithShape="1">
                <a:blip xmlns:r="http://schemas.openxmlformats.org/officeDocument/2006/relationships" r:embed="rId4">
                  <a:alphaModFix amt="80000"/>
                </a:blip>
                <a:srcRect/>
                <a:stretch>
                  <a:fillRect/>
                </a:stretch>
              </a:blipFill>
              <a:ln>
                <a:noFill/>
              </a:ln>
              <a:effectLst/>
            </c:spPr>
            <c:extLst>
              <c:ext xmlns:c16="http://schemas.microsoft.com/office/drawing/2014/chart" uri="{C3380CC4-5D6E-409C-BE32-E72D297353CC}">
                <c16:uniqueId val="{00000002-0ADD-483B-BE43-46280AAC524B}"/>
              </c:ext>
            </c:extLst>
          </c:dPt>
          <c:dPt>
            <c:idx val="1"/>
            <c:invertIfNegative val="0"/>
            <c:bubble3D val="0"/>
            <c:spPr>
              <a:blipFill dpi="0" rotWithShape="1">
                <a:blip xmlns:r="http://schemas.openxmlformats.org/officeDocument/2006/relationships" r:embed="rId5">
                  <a:alphaModFix amt="80000"/>
                </a:blip>
                <a:srcRect/>
                <a:stretch>
                  <a:fillRect/>
                </a:stretch>
              </a:blipFill>
              <a:ln>
                <a:noFill/>
              </a:ln>
              <a:effectLst/>
            </c:spPr>
            <c:extLst>
              <c:ext xmlns:c16="http://schemas.microsoft.com/office/drawing/2014/chart" uri="{C3380CC4-5D6E-409C-BE32-E72D297353CC}">
                <c16:uniqueId val="{00000004-0ADD-483B-BE43-46280AAC524B}"/>
              </c:ext>
            </c:extLst>
          </c:dPt>
          <c:dPt>
            <c:idx val="2"/>
            <c:invertIfNegative val="0"/>
            <c:bubble3D val="0"/>
            <c:spPr>
              <a:blipFill>
                <a:blip xmlns:r="http://schemas.openxmlformats.org/officeDocument/2006/relationships" r:embed="rId6">
                  <a:alphaModFix amt="80000"/>
                </a:blip>
                <a:stretch>
                  <a:fillRect/>
                </a:stretch>
              </a:blipFill>
              <a:ln>
                <a:noFill/>
              </a:ln>
              <a:effectLst/>
            </c:spPr>
            <c:extLst>
              <c:ext xmlns:c16="http://schemas.microsoft.com/office/drawing/2014/chart" uri="{C3380CC4-5D6E-409C-BE32-E72D297353CC}">
                <c16:uniqueId val="{00000006-0ADD-483B-BE43-46280AAC524B}"/>
              </c:ext>
            </c:extLst>
          </c:dPt>
          <c:dPt>
            <c:idx val="3"/>
            <c:invertIfNegative val="0"/>
            <c:bubble3D val="0"/>
            <c:spPr>
              <a:blipFill>
                <a:blip xmlns:r="http://schemas.openxmlformats.org/officeDocument/2006/relationships" r:embed="rId7">
                  <a:alphaModFix amt="80000"/>
                </a:blip>
                <a:stretch>
                  <a:fillRect/>
                </a:stretch>
              </a:blipFill>
              <a:ln>
                <a:noFill/>
              </a:ln>
              <a:effectLst/>
            </c:spPr>
            <c:extLst>
              <c:ext xmlns:c16="http://schemas.microsoft.com/office/drawing/2014/chart" uri="{C3380CC4-5D6E-409C-BE32-E72D297353CC}">
                <c16:uniqueId val="{00000008-0ADD-483B-BE43-46280AAC524B}"/>
              </c:ext>
            </c:extLst>
          </c:dPt>
          <c:dPt>
            <c:idx val="4"/>
            <c:invertIfNegative val="0"/>
            <c:bubble3D val="0"/>
            <c:spPr>
              <a:blipFill>
                <a:blip xmlns:r="http://schemas.openxmlformats.org/officeDocument/2006/relationships" r:embed="rId8">
                  <a:alphaModFix amt="80000"/>
                </a:blip>
                <a:stretch>
                  <a:fillRect/>
                </a:stretch>
              </a:blipFill>
              <a:ln>
                <a:noFill/>
              </a:ln>
              <a:effectLst/>
            </c:spPr>
            <c:extLst>
              <c:ext xmlns:c16="http://schemas.microsoft.com/office/drawing/2014/chart" uri="{C3380CC4-5D6E-409C-BE32-E72D297353CC}">
                <c16:uniqueId val="{0000000A-0ADD-483B-BE43-46280AAC524B}"/>
              </c:ext>
            </c:extLst>
          </c:dPt>
          <c:dPt>
            <c:idx val="5"/>
            <c:invertIfNegative val="0"/>
            <c:bubble3D val="0"/>
            <c:spPr>
              <a:blipFill>
                <a:blip xmlns:r="http://schemas.openxmlformats.org/officeDocument/2006/relationships" r:embed="rId9">
                  <a:alphaModFix amt="80000"/>
                </a:blip>
                <a:stretch>
                  <a:fillRect/>
                </a:stretch>
              </a:blipFill>
              <a:ln>
                <a:noFill/>
              </a:ln>
              <a:effectLst/>
            </c:spPr>
            <c:extLst>
              <c:ext xmlns:c16="http://schemas.microsoft.com/office/drawing/2014/chart" uri="{C3380CC4-5D6E-409C-BE32-E72D297353CC}">
                <c16:uniqueId val="{0000000C-0ADD-483B-BE43-46280AAC524B}"/>
              </c:ext>
            </c:extLst>
          </c:dPt>
          <c:dPt>
            <c:idx val="6"/>
            <c:invertIfNegative val="0"/>
            <c:bubble3D val="0"/>
            <c:spPr>
              <a:blipFill>
                <a:blip xmlns:r="http://schemas.openxmlformats.org/officeDocument/2006/relationships" r:embed="rId10">
                  <a:alphaModFix amt="80000"/>
                </a:blip>
                <a:stretch>
                  <a:fillRect/>
                </a:stretch>
              </a:blipFill>
              <a:ln>
                <a:noFill/>
              </a:ln>
              <a:effectLst/>
            </c:spPr>
            <c:extLst>
              <c:ext xmlns:c16="http://schemas.microsoft.com/office/drawing/2014/chart" uri="{C3380CC4-5D6E-409C-BE32-E72D297353CC}">
                <c16:uniqueId val="{0000000E-0ADD-483B-BE43-46280AAC524B}"/>
              </c:ext>
            </c:extLst>
          </c:dPt>
          <c:dPt>
            <c:idx val="7"/>
            <c:invertIfNegative val="0"/>
            <c:bubble3D val="0"/>
            <c:spPr>
              <a:blipFill>
                <a:blip xmlns:r="http://schemas.openxmlformats.org/officeDocument/2006/relationships" r:embed="rId11">
                  <a:alphaModFix amt="80000"/>
                </a:blip>
                <a:stretch>
                  <a:fillRect/>
                </a:stretch>
              </a:blipFill>
              <a:ln>
                <a:noFill/>
              </a:ln>
              <a:effectLst/>
            </c:spPr>
            <c:extLst>
              <c:ext xmlns:c16="http://schemas.microsoft.com/office/drawing/2014/chart" uri="{C3380CC4-5D6E-409C-BE32-E72D297353CC}">
                <c16:uniqueId val="{00000010-0ADD-483B-BE43-46280AAC524B}"/>
              </c:ext>
            </c:extLst>
          </c:dPt>
          <c:dPt>
            <c:idx val="8"/>
            <c:invertIfNegative val="0"/>
            <c:bubble3D val="0"/>
            <c:spPr>
              <a:blipFill>
                <a:blip xmlns:r="http://schemas.openxmlformats.org/officeDocument/2006/relationships" r:embed="rId12">
                  <a:alphaModFix amt="80000"/>
                </a:blip>
                <a:stretch>
                  <a:fillRect/>
                </a:stretch>
              </a:blipFill>
              <a:ln>
                <a:noFill/>
              </a:ln>
              <a:effectLst/>
            </c:spPr>
            <c:extLst>
              <c:ext xmlns:c16="http://schemas.microsoft.com/office/drawing/2014/chart" uri="{C3380CC4-5D6E-409C-BE32-E72D297353CC}">
                <c16:uniqueId val="{00000012-0ADD-483B-BE43-46280AAC524B}"/>
              </c:ext>
            </c:extLst>
          </c:dPt>
          <c:dPt>
            <c:idx val="9"/>
            <c:invertIfNegative val="0"/>
            <c:bubble3D val="0"/>
            <c:spPr>
              <a:blipFill>
                <a:blip xmlns:r="http://schemas.openxmlformats.org/officeDocument/2006/relationships" r:embed="rId13">
                  <a:alphaModFix amt="80000"/>
                </a:blip>
                <a:stretch>
                  <a:fillRect/>
                </a:stretch>
              </a:blipFill>
              <a:ln>
                <a:noFill/>
              </a:ln>
              <a:effectLst/>
            </c:spPr>
            <c:extLst>
              <c:ext xmlns:c16="http://schemas.microsoft.com/office/drawing/2014/chart" uri="{C3380CC4-5D6E-409C-BE32-E72D297353CC}">
                <c16:uniqueId val="{00000014-0ADD-483B-BE43-46280AAC524B}"/>
              </c:ext>
            </c:extLst>
          </c:dPt>
          <c:dLbls>
            <c:dLbl>
              <c:idx val="8"/>
              <c:delete val="1"/>
              <c:extLst>
                <c:ext xmlns:c15="http://schemas.microsoft.com/office/drawing/2012/chart" uri="{CE6537A1-D6FC-4f65-9D91-7224C49458BB}"/>
                <c:ext xmlns:c16="http://schemas.microsoft.com/office/drawing/2014/chart" uri="{C3380CC4-5D6E-409C-BE32-E72D297353CC}">
                  <c16:uniqueId val="{00000012-0ADD-483B-BE43-46280AAC524B}"/>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4-0ADD-483B-BE43-46280AAC52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Déplac'!$B$119:$K$119</c:f>
              <c:numCache>
                <c:formatCode>0.0</c:formatCode>
                <c:ptCount val="10"/>
                <c:pt idx="0">
                  <c:v>0.32</c:v>
                </c:pt>
                <c:pt idx="1">
                  <c:v>0.32</c:v>
                </c:pt>
                <c:pt idx="2">
                  <c:v>0.32</c:v>
                </c:pt>
                <c:pt idx="3">
                  <c:v>0.32</c:v>
                </c:pt>
                <c:pt idx="4">
                  <c:v>0.32</c:v>
                </c:pt>
                <c:pt idx="5">
                  <c:v>0.32</c:v>
                </c:pt>
                <c:pt idx="6">
                  <c:v>0.32</c:v>
                </c:pt>
                <c:pt idx="7">
                  <c:v>0.32</c:v>
                </c:pt>
                <c:pt idx="8">
                  <c:v>0.32</c:v>
                </c:pt>
                <c:pt idx="9">
                  <c:v>0.32</c:v>
                </c:pt>
              </c:numCache>
            </c:numRef>
          </c:yVal>
          <c:bubbleSize>
            <c:numRef>
              <c:f>'1 Déplac'!$B$120:$K$120</c:f>
              <c:numCache>
                <c:formatCode>0.0%</c:formatCode>
                <c:ptCount val="10"/>
                <c:pt idx="0">
                  <c:v>2.5987099999999996E-2</c:v>
                </c:pt>
                <c:pt idx="1">
                  <c:v>1.8652080000000001E-2</c:v>
                </c:pt>
                <c:pt idx="2">
                  <c:v>4.5155890000000004E-2</c:v>
                </c:pt>
                <c:pt idx="3">
                  <c:v>8.4864999999999993E-3</c:v>
                </c:pt>
                <c:pt idx="4">
                  <c:v>1.83024E-2</c:v>
                </c:pt>
                <c:pt idx="5">
                  <c:v>1.5647240000000003E-2</c:v>
                </c:pt>
                <c:pt idx="6">
                  <c:v>2.242152E-2</c:v>
                </c:pt>
                <c:pt idx="7">
                  <c:v>1.6552839999999999E-2</c:v>
                </c:pt>
                <c:pt idx="8">
                  <c:v>4.6549999999999993E-5</c:v>
                </c:pt>
                <c:pt idx="9">
                  <c:v>1.7484000000000002E-3</c:v>
                </c:pt>
              </c:numCache>
            </c:numRef>
          </c:bubbleSize>
          <c:bubble3D val="0"/>
          <c:extLst>
            <c:ext xmlns:c16="http://schemas.microsoft.com/office/drawing/2014/chart" uri="{C3380CC4-5D6E-409C-BE32-E72D297353CC}">
              <c16:uniqueId val="{00000015-0ADD-483B-BE43-46280AAC524B}"/>
            </c:ext>
          </c:extLst>
        </c:ser>
        <c:ser>
          <c:idx val="2"/>
          <c:order val="2"/>
          <c:tx>
            <c:strRef>
              <c:f>'1 Déplac'!$A$121</c:f>
              <c:strCache>
                <c:ptCount val="1"/>
                <c:pt idx="0">
                  <c:v>1-10 km</c:v>
                </c:pt>
              </c:strCache>
            </c:strRef>
          </c:tx>
          <c:spPr>
            <a:solidFill>
              <a:schemeClr val="accent1">
                <a:tint val="77000"/>
                <a:alpha val="75000"/>
              </a:schemeClr>
            </a:solidFill>
            <a:ln>
              <a:noFill/>
            </a:ln>
            <a:effectLst/>
          </c:spPr>
          <c:invertIfNegative val="0"/>
          <c:dPt>
            <c:idx val="0"/>
            <c:invertIfNegative val="0"/>
            <c:bubble3D val="0"/>
            <c:spPr>
              <a:blipFill>
                <a:blip xmlns:r="http://schemas.openxmlformats.org/officeDocument/2006/relationships" r:embed="rId14">
                  <a:alphaModFix amt="80000"/>
                </a:blip>
                <a:stretch>
                  <a:fillRect/>
                </a:stretch>
              </a:blipFill>
              <a:ln>
                <a:noFill/>
              </a:ln>
              <a:effectLst/>
            </c:spPr>
            <c:extLst>
              <c:ext xmlns:c16="http://schemas.microsoft.com/office/drawing/2014/chart" uri="{C3380CC4-5D6E-409C-BE32-E72D297353CC}">
                <c16:uniqueId val="{00000017-0ADD-483B-BE43-46280AAC524B}"/>
              </c:ext>
            </c:extLst>
          </c:dPt>
          <c:dPt>
            <c:idx val="1"/>
            <c:invertIfNegative val="0"/>
            <c:bubble3D val="0"/>
            <c:spPr>
              <a:blipFill>
                <a:blip xmlns:r="http://schemas.openxmlformats.org/officeDocument/2006/relationships" r:embed="rId15">
                  <a:alphaModFix amt="80000"/>
                </a:blip>
                <a:stretch>
                  <a:fillRect/>
                </a:stretch>
              </a:blipFill>
              <a:ln>
                <a:noFill/>
              </a:ln>
              <a:effectLst/>
            </c:spPr>
            <c:extLst>
              <c:ext xmlns:c16="http://schemas.microsoft.com/office/drawing/2014/chart" uri="{C3380CC4-5D6E-409C-BE32-E72D297353CC}">
                <c16:uniqueId val="{00000019-0ADD-483B-BE43-46280AAC524B}"/>
              </c:ext>
            </c:extLst>
          </c:dPt>
          <c:dPt>
            <c:idx val="2"/>
            <c:invertIfNegative val="0"/>
            <c:bubble3D val="0"/>
            <c:spPr>
              <a:blipFill>
                <a:blip xmlns:r="http://schemas.openxmlformats.org/officeDocument/2006/relationships" r:embed="rId16">
                  <a:alphaModFix amt="80000"/>
                </a:blip>
                <a:stretch>
                  <a:fillRect/>
                </a:stretch>
              </a:blipFill>
              <a:ln>
                <a:noFill/>
              </a:ln>
              <a:effectLst/>
            </c:spPr>
            <c:extLst>
              <c:ext xmlns:c16="http://schemas.microsoft.com/office/drawing/2014/chart" uri="{C3380CC4-5D6E-409C-BE32-E72D297353CC}">
                <c16:uniqueId val="{0000001B-0ADD-483B-BE43-46280AAC524B}"/>
              </c:ext>
            </c:extLst>
          </c:dPt>
          <c:dPt>
            <c:idx val="3"/>
            <c:invertIfNegative val="0"/>
            <c:bubble3D val="0"/>
            <c:spPr>
              <a:blipFill>
                <a:blip xmlns:r="http://schemas.openxmlformats.org/officeDocument/2006/relationships" r:embed="rId17">
                  <a:alphaModFix amt="80000"/>
                </a:blip>
                <a:stretch>
                  <a:fillRect/>
                </a:stretch>
              </a:blipFill>
              <a:ln>
                <a:noFill/>
              </a:ln>
              <a:effectLst/>
            </c:spPr>
            <c:extLst>
              <c:ext xmlns:c16="http://schemas.microsoft.com/office/drawing/2014/chart" uri="{C3380CC4-5D6E-409C-BE32-E72D297353CC}">
                <c16:uniqueId val="{0000001D-0ADD-483B-BE43-46280AAC524B}"/>
              </c:ext>
            </c:extLst>
          </c:dPt>
          <c:dPt>
            <c:idx val="4"/>
            <c:invertIfNegative val="0"/>
            <c:bubble3D val="0"/>
            <c:spPr>
              <a:blipFill>
                <a:blip xmlns:r="http://schemas.openxmlformats.org/officeDocument/2006/relationships" r:embed="rId18">
                  <a:alphaModFix amt="80000"/>
                </a:blip>
                <a:stretch>
                  <a:fillRect/>
                </a:stretch>
              </a:blipFill>
              <a:ln>
                <a:noFill/>
              </a:ln>
              <a:effectLst/>
            </c:spPr>
            <c:extLst>
              <c:ext xmlns:c16="http://schemas.microsoft.com/office/drawing/2014/chart" uri="{C3380CC4-5D6E-409C-BE32-E72D297353CC}">
                <c16:uniqueId val="{0000001F-0ADD-483B-BE43-46280AAC524B}"/>
              </c:ext>
            </c:extLst>
          </c:dPt>
          <c:dPt>
            <c:idx val="5"/>
            <c:invertIfNegative val="0"/>
            <c:bubble3D val="0"/>
            <c:spPr>
              <a:blipFill>
                <a:blip xmlns:r="http://schemas.openxmlformats.org/officeDocument/2006/relationships" r:embed="rId19">
                  <a:alphaModFix amt="80000"/>
                </a:blip>
                <a:stretch>
                  <a:fillRect/>
                </a:stretch>
              </a:blipFill>
              <a:ln>
                <a:noFill/>
              </a:ln>
              <a:effectLst/>
            </c:spPr>
            <c:extLst>
              <c:ext xmlns:c16="http://schemas.microsoft.com/office/drawing/2014/chart" uri="{C3380CC4-5D6E-409C-BE32-E72D297353CC}">
                <c16:uniqueId val="{00000021-0ADD-483B-BE43-46280AAC524B}"/>
              </c:ext>
            </c:extLst>
          </c:dPt>
          <c:dPt>
            <c:idx val="6"/>
            <c:invertIfNegative val="0"/>
            <c:bubble3D val="0"/>
            <c:spPr>
              <a:blipFill>
                <a:blip xmlns:r="http://schemas.openxmlformats.org/officeDocument/2006/relationships" r:embed="rId20">
                  <a:alphaModFix amt="80000"/>
                </a:blip>
                <a:stretch>
                  <a:fillRect/>
                </a:stretch>
              </a:blipFill>
              <a:ln>
                <a:noFill/>
              </a:ln>
              <a:effectLst/>
            </c:spPr>
            <c:extLst>
              <c:ext xmlns:c16="http://schemas.microsoft.com/office/drawing/2014/chart" uri="{C3380CC4-5D6E-409C-BE32-E72D297353CC}">
                <c16:uniqueId val="{00000023-0ADD-483B-BE43-46280AAC524B}"/>
              </c:ext>
            </c:extLst>
          </c:dPt>
          <c:dPt>
            <c:idx val="7"/>
            <c:invertIfNegative val="0"/>
            <c:bubble3D val="0"/>
            <c:spPr>
              <a:blipFill>
                <a:blip xmlns:r="http://schemas.openxmlformats.org/officeDocument/2006/relationships" r:embed="rId21">
                  <a:alphaModFix amt="80000"/>
                </a:blip>
                <a:stretch>
                  <a:fillRect/>
                </a:stretch>
              </a:blipFill>
              <a:ln>
                <a:noFill/>
              </a:ln>
              <a:effectLst/>
            </c:spPr>
            <c:extLst>
              <c:ext xmlns:c16="http://schemas.microsoft.com/office/drawing/2014/chart" uri="{C3380CC4-5D6E-409C-BE32-E72D297353CC}">
                <c16:uniqueId val="{00000025-0ADD-483B-BE43-46280AAC524B}"/>
              </c:ext>
            </c:extLst>
          </c:dPt>
          <c:dPt>
            <c:idx val="8"/>
            <c:invertIfNegative val="0"/>
            <c:bubble3D val="0"/>
            <c:spPr>
              <a:blipFill>
                <a:blip xmlns:r="http://schemas.openxmlformats.org/officeDocument/2006/relationships" r:embed="rId22">
                  <a:alphaModFix amt="80000"/>
                </a:blip>
                <a:stretch>
                  <a:fillRect/>
                </a:stretch>
              </a:blipFill>
              <a:ln>
                <a:noFill/>
              </a:ln>
              <a:effectLst/>
            </c:spPr>
            <c:extLst>
              <c:ext xmlns:c16="http://schemas.microsoft.com/office/drawing/2014/chart" uri="{C3380CC4-5D6E-409C-BE32-E72D297353CC}">
                <c16:uniqueId val="{00000027-0ADD-483B-BE43-46280AAC524B}"/>
              </c:ext>
            </c:extLst>
          </c:dPt>
          <c:dPt>
            <c:idx val="9"/>
            <c:invertIfNegative val="0"/>
            <c:bubble3D val="0"/>
            <c:spPr>
              <a:blipFill>
                <a:blip xmlns:r="http://schemas.openxmlformats.org/officeDocument/2006/relationships" r:embed="rId23">
                  <a:alphaModFix amt="80000"/>
                </a:blip>
                <a:stretch>
                  <a:fillRect/>
                </a:stretch>
              </a:blipFill>
              <a:ln>
                <a:noFill/>
              </a:ln>
              <a:effectLst/>
            </c:spPr>
            <c:extLst>
              <c:ext xmlns:c16="http://schemas.microsoft.com/office/drawing/2014/chart" uri="{C3380CC4-5D6E-409C-BE32-E72D297353CC}">
                <c16:uniqueId val="{00000029-0ADD-483B-BE43-46280AAC524B}"/>
              </c:ext>
            </c:extLst>
          </c:dPt>
          <c:dLbls>
            <c:dLbl>
              <c:idx val="8"/>
              <c:delete val="1"/>
              <c:extLst>
                <c:ext xmlns:c15="http://schemas.microsoft.com/office/drawing/2012/chart" uri="{CE6537A1-D6FC-4f65-9D91-7224C49458BB}"/>
                <c:ext xmlns:c16="http://schemas.microsoft.com/office/drawing/2014/chart" uri="{C3380CC4-5D6E-409C-BE32-E72D297353CC}">
                  <c16:uniqueId val="{00000027-0ADD-483B-BE43-46280AAC524B}"/>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9-0ADD-483B-BE43-46280AAC52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Déplac'!$B$121:$K$121</c:f>
              <c:numCache>
                <c:formatCode>0.0</c:formatCode>
                <c:ptCount val="10"/>
                <c:pt idx="0">
                  <c:v>3.2</c:v>
                </c:pt>
                <c:pt idx="1">
                  <c:v>3.2</c:v>
                </c:pt>
                <c:pt idx="2">
                  <c:v>3.2</c:v>
                </c:pt>
                <c:pt idx="3">
                  <c:v>3.2</c:v>
                </c:pt>
                <c:pt idx="4">
                  <c:v>3.2</c:v>
                </c:pt>
                <c:pt idx="5">
                  <c:v>3.2</c:v>
                </c:pt>
                <c:pt idx="6">
                  <c:v>3.2</c:v>
                </c:pt>
                <c:pt idx="7">
                  <c:v>3.2</c:v>
                </c:pt>
                <c:pt idx="8">
                  <c:v>3.2</c:v>
                </c:pt>
                <c:pt idx="9">
                  <c:v>3.2</c:v>
                </c:pt>
              </c:numCache>
            </c:numRef>
          </c:yVal>
          <c:bubbleSize>
            <c:numRef>
              <c:f>'1 Déplac'!$B$122:$K$122</c:f>
              <c:numCache>
                <c:formatCode>0.0%</c:formatCode>
                <c:ptCount val="10"/>
                <c:pt idx="0">
                  <c:v>3.6670350000000004E-2</c:v>
                </c:pt>
                <c:pt idx="1">
                  <c:v>9.5934149999999996E-2</c:v>
                </c:pt>
                <c:pt idx="2">
                  <c:v>0.12694929000000002</c:v>
                </c:pt>
                <c:pt idx="3">
                  <c:v>2.9804499999999994E-2</c:v>
                </c:pt>
                <c:pt idx="4">
                  <c:v>5.8538159999999999E-2</c:v>
                </c:pt>
                <c:pt idx="5">
                  <c:v>5.6343839999999999E-2</c:v>
                </c:pt>
                <c:pt idx="6">
                  <c:v>7.8249600000000002E-2</c:v>
                </c:pt>
                <c:pt idx="7">
                  <c:v>4.9622200000000005E-2</c:v>
                </c:pt>
                <c:pt idx="8">
                  <c:v>3.6701000000000003E-4</c:v>
                </c:pt>
                <c:pt idx="9">
                  <c:v>4.9490999999999988E-3</c:v>
                </c:pt>
              </c:numCache>
            </c:numRef>
          </c:bubbleSize>
          <c:bubble3D val="0"/>
          <c:extLst>
            <c:ext xmlns:c16="http://schemas.microsoft.com/office/drawing/2014/chart" uri="{C3380CC4-5D6E-409C-BE32-E72D297353CC}">
              <c16:uniqueId val="{0000002A-0ADD-483B-BE43-46280AAC524B}"/>
            </c:ext>
          </c:extLst>
        </c:ser>
        <c:ser>
          <c:idx val="3"/>
          <c:order val="3"/>
          <c:tx>
            <c:strRef>
              <c:f>'1 Déplac'!$A$123</c:f>
              <c:strCache>
                <c:ptCount val="1"/>
                <c:pt idx="0">
                  <c:v>10-100 km</c:v>
                </c:pt>
              </c:strCache>
            </c:strRef>
          </c:tx>
          <c:spPr>
            <a:solidFill>
              <a:schemeClr val="accent1">
                <a:tint val="93000"/>
                <a:alpha val="75000"/>
              </a:schemeClr>
            </a:solidFill>
            <a:ln>
              <a:noFill/>
            </a:ln>
            <a:effectLst/>
          </c:spPr>
          <c:invertIfNegative val="0"/>
          <c:dPt>
            <c:idx val="0"/>
            <c:invertIfNegative val="0"/>
            <c:bubble3D val="0"/>
            <c:spPr>
              <a:blipFill>
                <a:blip xmlns:r="http://schemas.openxmlformats.org/officeDocument/2006/relationships" r:embed="rId24">
                  <a:alphaModFix amt="80000"/>
                </a:blip>
                <a:stretch>
                  <a:fillRect/>
                </a:stretch>
              </a:blipFill>
              <a:ln>
                <a:noFill/>
              </a:ln>
              <a:effectLst/>
            </c:spPr>
            <c:extLst>
              <c:ext xmlns:c16="http://schemas.microsoft.com/office/drawing/2014/chart" uri="{C3380CC4-5D6E-409C-BE32-E72D297353CC}">
                <c16:uniqueId val="{0000002C-0ADD-483B-BE43-46280AAC524B}"/>
              </c:ext>
            </c:extLst>
          </c:dPt>
          <c:dPt>
            <c:idx val="1"/>
            <c:invertIfNegative val="0"/>
            <c:bubble3D val="0"/>
            <c:spPr>
              <a:blipFill>
                <a:blip xmlns:r="http://schemas.openxmlformats.org/officeDocument/2006/relationships" r:embed="rId25">
                  <a:alphaModFix amt="80000"/>
                </a:blip>
                <a:stretch>
                  <a:fillRect/>
                </a:stretch>
              </a:blipFill>
              <a:ln>
                <a:noFill/>
              </a:ln>
              <a:effectLst/>
            </c:spPr>
            <c:extLst>
              <c:ext xmlns:c16="http://schemas.microsoft.com/office/drawing/2014/chart" uri="{C3380CC4-5D6E-409C-BE32-E72D297353CC}">
                <c16:uniqueId val="{0000002E-0ADD-483B-BE43-46280AAC524B}"/>
              </c:ext>
            </c:extLst>
          </c:dPt>
          <c:dPt>
            <c:idx val="2"/>
            <c:invertIfNegative val="0"/>
            <c:bubble3D val="0"/>
            <c:spPr>
              <a:blipFill>
                <a:blip xmlns:r="http://schemas.openxmlformats.org/officeDocument/2006/relationships" r:embed="rId26">
                  <a:alphaModFix amt="80000"/>
                </a:blip>
                <a:stretch>
                  <a:fillRect/>
                </a:stretch>
              </a:blipFill>
              <a:ln>
                <a:noFill/>
              </a:ln>
              <a:effectLst/>
            </c:spPr>
            <c:extLst>
              <c:ext xmlns:c16="http://schemas.microsoft.com/office/drawing/2014/chart" uri="{C3380CC4-5D6E-409C-BE32-E72D297353CC}">
                <c16:uniqueId val="{00000030-0ADD-483B-BE43-46280AAC524B}"/>
              </c:ext>
            </c:extLst>
          </c:dPt>
          <c:dPt>
            <c:idx val="3"/>
            <c:invertIfNegative val="0"/>
            <c:bubble3D val="0"/>
            <c:spPr>
              <a:blipFill>
                <a:blip xmlns:r="http://schemas.openxmlformats.org/officeDocument/2006/relationships" r:embed="rId27">
                  <a:alphaModFix amt="80000"/>
                </a:blip>
                <a:stretch>
                  <a:fillRect/>
                </a:stretch>
              </a:blipFill>
              <a:ln>
                <a:noFill/>
              </a:ln>
              <a:effectLst/>
            </c:spPr>
            <c:extLst>
              <c:ext xmlns:c16="http://schemas.microsoft.com/office/drawing/2014/chart" uri="{C3380CC4-5D6E-409C-BE32-E72D297353CC}">
                <c16:uniqueId val="{00000032-0ADD-483B-BE43-46280AAC524B}"/>
              </c:ext>
            </c:extLst>
          </c:dPt>
          <c:dPt>
            <c:idx val="4"/>
            <c:invertIfNegative val="0"/>
            <c:bubble3D val="0"/>
            <c:spPr>
              <a:blipFill>
                <a:blip xmlns:r="http://schemas.openxmlformats.org/officeDocument/2006/relationships" r:embed="rId28">
                  <a:alphaModFix amt="80000"/>
                </a:blip>
                <a:stretch>
                  <a:fillRect/>
                </a:stretch>
              </a:blipFill>
              <a:ln>
                <a:noFill/>
              </a:ln>
              <a:effectLst/>
            </c:spPr>
            <c:extLst>
              <c:ext xmlns:c16="http://schemas.microsoft.com/office/drawing/2014/chart" uri="{C3380CC4-5D6E-409C-BE32-E72D297353CC}">
                <c16:uniqueId val="{00000034-0ADD-483B-BE43-46280AAC524B}"/>
              </c:ext>
            </c:extLst>
          </c:dPt>
          <c:dPt>
            <c:idx val="5"/>
            <c:invertIfNegative val="0"/>
            <c:bubble3D val="0"/>
            <c:spPr>
              <a:blipFill>
                <a:blip xmlns:r="http://schemas.openxmlformats.org/officeDocument/2006/relationships" r:embed="rId29">
                  <a:alphaModFix amt="80000"/>
                </a:blip>
                <a:stretch>
                  <a:fillRect/>
                </a:stretch>
              </a:blipFill>
              <a:ln>
                <a:noFill/>
              </a:ln>
              <a:effectLst/>
            </c:spPr>
            <c:extLst>
              <c:ext xmlns:c16="http://schemas.microsoft.com/office/drawing/2014/chart" uri="{C3380CC4-5D6E-409C-BE32-E72D297353CC}">
                <c16:uniqueId val="{00000036-0ADD-483B-BE43-46280AAC524B}"/>
              </c:ext>
            </c:extLst>
          </c:dPt>
          <c:dPt>
            <c:idx val="6"/>
            <c:invertIfNegative val="0"/>
            <c:bubble3D val="0"/>
            <c:spPr>
              <a:blipFill>
                <a:blip xmlns:r="http://schemas.openxmlformats.org/officeDocument/2006/relationships" r:embed="rId30">
                  <a:alphaModFix amt="80000"/>
                </a:blip>
                <a:stretch>
                  <a:fillRect/>
                </a:stretch>
              </a:blipFill>
              <a:ln>
                <a:noFill/>
              </a:ln>
              <a:effectLst/>
            </c:spPr>
            <c:extLst>
              <c:ext xmlns:c16="http://schemas.microsoft.com/office/drawing/2014/chart" uri="{C3380CC4-5D6E-409C-BE32-E72D297353CC}">
                <c16:uniqueId val="{00000038-0ADD-483B-BE43-46280AAC524B}"/>
              </c:ext>
            </c:extLst>
          </c:dPt>
          <c:dPt>
            <c:idx val="7"/>
            <c:invertIfNegative val="0"/>
            <c:bubble3D val="0"/>
            <c:spPr>
              <a:blipFill>
                <a:blip xmlns:r="http://schemas.openxmlformats.org/officeDocument/2006/relationships" r:embed="rId31">
                  <a:alphaModFix amt="80000"/>
                </a:blip>
                <a:stretch>
                  <a:fillRect/>
                </a:stretch>
              </a:blipFill>
              <a:ln>
                <a:noFill/>
              </a:ln>
              <a:effectLst/>
            </c:spPr>
            <c:extLst>
              <c:ext xmlns:c16="http://schemas.microsoft.com/office/drawing/2014/chart" uri="{C3380CC4-5D6E-409C-BE32-E72D297353CC}">
                <c16:uniqueId val="{0000003A-0ADD-483B-BE43-46280AAC524B}"/>
              </c:ext>
            </c:extLst>
          </c:dPt>
          <c:dPt>
            <c:idx val="8"/>
            <c:invertIfNegative val="0"/>
            <c:bubble3D val="0"/>
            <c:spPr>
              <a:blipFill>
                <a:blip xmlns:r="http://schemas.openxmlformats.org/officeDocument/2006/relationships" r:embed="rId32">
                  <a:alphaModFix amt="80000"/>
                </a:blip>
                <a:stretch>
                  <a:fillRect/>
                </a:stretch>
              </a:blipFill>
              <a:ln>
                <a:noFill/>
              </a:ln>
              <a:effectLst/>
            </c:spPr>
            <c:extLst>
              <c:ext xmlns:c16="http://schemas.microsoft.com/office/drawing/2014/chart" uri="{C3380CC4-5D6E-409C-BE32-E72D297353CC}">
                <c16:uniqueId val="{0000003C-0ADD-483B-BE43-46280AAC524B}"/>
              </c:ext>
            </c:extLst>
          </c:dPt>
          <c:dPt>
            <c:idx val="9"/>
            <c:invertIfNegative val="0"/>
            <c:bubble3D val="0"/>
            <c:spPr>
              <a:blipFill>
                <a:blip xmlns:r="http://schemas.openxmlformats.org/officeDocument/2006/relationships" r:embed="rId33">
                  <a:alphaModFix amt="80000"/>
                </a:blip>
                <a:stretch>
                  <a:fillRect/>
                </a:stretch>
              </a:blipFill>
              <a:ln>
                <a:noFill/>
              </a:ln>
              <a:effectLst/>
            </c:spPr>
            <c:extLst>
              <c:ext xmlns:c16="http://schemas.microsoft.com/office/drawing/2014/chart" uri="{C3380CC4-5D6E-409C-BE32-E72D297353CC}">
                <c16:uniqueId val="{0000003E-0ADD-483B-BE43-46280AAC524B}"/>
              </c:ext>
            </c:extLst>
          </c:dPt>
          <c:dLbls>
            <c:dLbl>
              <c:idx val="8"/>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C-0ADD-483B-BE43-46280AAC524B}"/>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E-0ADD-483B-BE43-46280AAC52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Déplac'!$B$123:$K$123</c:f>
              <c:numCache>
                <c:formatCode>0.0</c:formatCode>
                <c:ptCount val="10"/>
                <c:pt idx="0">
                  <c:v>32</c:v>
                </c:pt>
                <c:pt idx="1">
                  <c:v>32</c:v>
                </c:pt>
                <c:pt idx="2">
                  <c:v>32</c:v>
                </c:pt>
                <c:pt idx="3">
                  <c:v>32</c:v>
                </c:pt>
                <c:pt idx="4">
                  <c:v>32</c:v>
                </c:pt>
                <c:pt idx="5">
                  <c:v>32</c:v>
                </c:pt>
                <c:pt idx="6">
                  <c:v>32</c:v>
                </c:pt>
                <c:pt idx="7">
                  <c:v>32</c:v>
                </c:pt>
                <c:pt idx="8">
                  <c:v>32</c:v>
                </c:pt>
                <c:pt idx="9">
                  <c:v>32</c:v>
                </c:pt>
              </c:numCache>
            </c:numRef>
          </c:yVal>
          <c:bubbleSize>
            <c:numRef>
              <c:f>'1 Déplac'!$B$124:$K$124</c:f>
              <c:numCache>
                <c:formatCode>0.0%</c:formatCode>
                <c:ptCount val="10"/>
                <c:pt idx="0">
                  <c:v>1.264625E-2</c:v>
                </c:pt>
                <c:pt idx="1">
                  <c:v>9.6297779999999986E-2</c:v>
                </c:pt>
                <c:pt idx="2">
                  <c:v>3.9519350000000009E-2</c:v>
                </c:pt>
                <c:pt idx="3">
                  <c:v>1.6368000000000001E-2</c:v>
                </c:pt>
                <c:pt idx="4">
                  <c:v>2.12052E-2</c:v>
                </c:pt>
                <c:pt idx="5">
                  <c:v>3.8389120000000013E-2</c:v>
                </c:pt>
                <c:pt idx="6">
                  <c:v>2.3700599999999995E-2</c:v>
                </c:pt>
                <c:pt idx="7">
                  <c:v>2.350812E-2</c:v>
                </c:pt>
                <c:pt idx="8">
                  <c:v>8.1780999999999998E-4</c:v>
                </c:pt>
                <c:pt idx="9">
                  <c:v>2.1413199999999995E-3</c:v>
                </c:pt>
              </c:numCache>
            </c:numRef>
          </c:bubbleSize>
          <c:bubble3D val="0"/>
          <c:extLst>
            <c:ext xmlns:c16="http://schemas.microsoft.com/office/drawing/2014/chart" uri="{C3380CC4-5D6E-409C-BE32-E72D297353CC}">
              <c16:uniqueId val="{0000003F-0ADD-483B-BE43-46280AAC524B}"/>
            </c:ext>
          </c:extLst>
        </c:ser>
        <c:ser>
          <c:idx val="4"/>
          <c:order val="4"/>
          <c:tx>
            <c:strRef>
              <c:f>'1 Déplac'!$A$125</c:f>
              <c:strCache>
                <c:ptCount val="1"/>
                <c:pt idx="0">
                  <c:v>100-1000 km</c:v>
                </c:pt>
              </c:strCache>
            </c:strRef>
          </c:tx>
          <c:spPr>
            <a:solidFill>
              <a:schemeClr val="accent1">
                <a:shade val="92000"/>
                <a:alpha val="75000"/>
              </a:schemeClr>
            </a:solidFill>
            <a:ln>
              <a:noFill/>
            </a:ln>
            <a:effectLst/>
          </c:spPr>
          <c:invertIfNegative val="0"/>
          <c:dPt>
            <c:idx val="0"/>
            <c:invertIfNegative val="0"/>
            <c:bubble3D val="0"/>
            <c:spPr>
              <a:blipFill>
                <a:blip xmlns:r="http://schemas.openxmlformats.org/officeDocument/2006/relationships" r:embed="rId34">
                  <a:alphaModFix amt="80000"/>
                </a:blip>
                <a:stretch>
                  <a:fillRect/>
                </a:stretch>
              </a:blipFill>
              <a:ln>
                <a:noFill/>
              </a:ln>
              <a:effectLst/>
            </c:spPr>
            <c:extLst>
              <c:ext xmlns:c16="http://schemas.microsoft.com/office/drawing/2014/chart" uri="{C3380CC4-5D6E-409C-BE32-E72D297353CC}">
                <c16:uniqueId val="{00000041-0ADD-483B-BE43-46280AAC524B}"/>
              </c:ext>
            </c:extLst>
          </c:dPt>
          <c:dPt>
            <c:idx val="1"/>
            <c:invertIfNegative val="0"/>
            <c:bubble3D val="0"/>
            <c:spPr>
              <a:blipFill>
                <a:blip xmlns:r="http://schemas.openxmlformats.org/officeDocument/2006/relationships" r:embed="rId35">
                  <a:alphaModFix amt="80000"/>
                </a:blip>
                <a:stretch>
                  <a:fillRect/>
                </a:stretch>
              </a:blipFill>
              <a:ln>
                <a:noFill/>
              </a:ln>
              <a:effectLst/>
            </c:spPr>
            <c:extLst>
              <c:ext xmlns:c16="http://schemas.microsoft.com/office/drawing/2014/chart" uri="{C3380CC4-5D6E-409C-BE32-E72D297353CC}">
                <c16:uniqueId val="{00000043-0ADD-483B-BE43-46280AAC524B}"/>
              </c:ext>
            </c:extLst>
          </c:dPt>
          <c:dPt>
            <c:idx val="2"/>
            <c:invertIfNegative val="0"/>
            <c:bubble3D val="0"/>
            <c:spPr>
              <a:blipFill>
                <a:blip xmlns:r="http://schemas.openxmlformats.org/officeDocument/2006/relationships" r:embed="rId36">
                  <a:alphaModFix amt="80000"/>
                </a:blip>
                <a:stretch>
                  <a:fillRect/>
                </a:stretch>
              </a:blipFill>
              <a:ln>
                <a:noFill/>
              </a:ln>
              <a:effectLst/>
            </c:spPr>
            <c:extLst>
              <c:ext xmlns:c16="http://schemas.microsoft.com/office/drawing/2014/chart" uri="{C3380CC4-5D6E-409C-BE32-E72D297353CC}">
                <c16:uniqueId val="{00000045-0ADD-483B-BE43-46280AAC524B}"/>
              </c:ext>
            </c:extLst>
          </c:dPt>
          <c:dPt>
            <c:idx val="3"/>
            <c:invertIfNegative val="0"/>
            <c:bubble3D val="0"/>
            <c:spPr>
              <a:blipFill>
                <a:blip xmlns:r="http://schemas.openxmlformats.org/officeDocument/2006/relationships" r:embed="rId37">
                  <a:alphaModFix amt="80000"/>
                </a:blip>
                <a:stretch>
                  <a:fillRect/>
                </a:stretch>
              </a:blipFill>
              <a:ln>
                <a:noFill/>
              </a:ln>
              <a:effectLst/>
            </c:spPr>
            <c:extLst>
              <c:ext xmlns:c16="http://schemas.microsoft.com/office/drawing/2014/chart" uri="{C3380CC4-5D6E-409C-BE32-E72D297353CC}">
                <c16:uniqueId val="{00000047-0ADD-483B-BE43-46280AAC524B}"/>
              </c:ext>
            </c:extLst>
          </c:dPt>
          <c:dPt>
            <c:idx val="4"/>
            <c:invertIfNegative val="0"/>
            <c:bubble3D val="0"/>
            <c:spPr>
              <a:blipFill>
                <a:blip xmlns:r="http://schemas.openxmlformats.org/officeDocument/2006/relationships" r:embed="rId38">
                  <a:alphaModFix amt="80000"/>
                </a:blip>
                <a:stretch>
                  <a:fillRect/>
                </a:stretch>
              </a:blipFill>
              <a:ln>
                <a:noFill/>
              </a:ln>
              <a:effectLst/>
            </c:spPr>
            <c:extLst>
              <c:ext xmlns:c16="http://schemas.microsoft.com/office/drawing/2014/chart" uri="{C3380CC4-5D6E-409C-BE32-E72D297353CC}">
                <c16:uniqueId val="{00000049-0ADD-483B-BE43-46280AAC524B}"/>
              </c:ext>
            </c:extLst>
          </c:dPt>
          <c:dPt>
            <c:idx val="5"/>
            <c:invertIfNegative val="0"/>
            <c:bubble3D val="0"/>
            <c:spPr>
              <a:blipFill>
                <a:blip xmlns:r="http://schemas.openxmlformats.org/officeDocument/2006/relationships" r:embed="rId39">
                  <a:alphaModFix amt="80000"/>
                </a:blip>
                <a:stretch>
                  <a:fillRect/>
                </a:stretch>
              </a:blipFill>
              <a:ln>
                <a:noFill/>
              </a:ln>
              <a:effectLst/>
            </c:spPr>
            <c:extLst>
              <c:ext xmlns:c16="http://schemas.microsoft.com/office/drawing/2014/chart" uri="{C3380CC4-5D6E-409C-BE32-E72D297353CC}">
                <c16:uniqueId val="{0000004B-0ADD-483B-BE43-46280AAC524B}"/>
              </c:ext>
            </c:extLst>
          </c:dPt>
          <c:dPt>
            <c:idx val="6"/>
            <c:invertIfNegative val="0"/>
            <c:bubble3D val="0"/>
            <c:spPr>
              <a:blipFill>
                <a:blip xmlns:r="http://schemas.openxmlformats.org/officeDocument/2006/relationships" r:embed="rId40">
                  <a:alphaModFix amt="80000"/>
                </a:blip>
                <a:stretch>
                  <a:fillRect/>
                </a:stretch>
              </a:blipFill>
              <a:ln>
                <a:noFill/>
              </a:ln>
              <a:effectLst/>
            </c:spPr>
            <c:extLst>
              <c:ext xmlns:c16="http://schemas.microsoft.com/office/drawing/2014/chart" uri="{C3380CC4-5D6E-409C-BE32-E72D297353CC}">
                <c16:uniqueId val="{0000004D-0ADD-483B-BE43-46280AAC524B}"/>
              </c:ext>
            </c:extLst>
          </c:dPt>
          <c:dPt>
            <c:idx val="7"/>
            <c:invertIfNegative val="0"/>
            <c:bubble3D val="0"/>
            <c:spPr>
              <a:blipFill>
                <a:blip xmlns:r="http://schemas.openxmlformats.org/officeDocument/2006/relationships" r:embed="rId41">
                  <a:alphaModFix amt="80000"/>
                </a:blip>
                <a:stretch>
                  <a:fillRect/>
                </a:stretch>
              </a:blipFill>
              <a:ln>
                <a:noFill/>
              </a:ln>
              <a:effectLst/>
            </c:spPr>
            <c:extLst>
              <c:ext xmlns:c16="http://schemas.microsoft.com/office/drawing/2014/chart" uri="{C3380CC4-5D6E-409C-BE32-E72D297353CC}">
                <c16:uniqueId val="{0000004F-0ADD-483B-BE43-46280AAC524B}"/>
              </c:ext>
            </c:extLst>
          </c:dPt>
          <c:dPt>
            <c:idx val="8"/>
            <c:invertIfNegative val="0"/>
            <c:bubble3D val="0"/>
            <c:spPr>
              <a:blipFill>
                <a:blip xmlns:r="http://schemas.openxmlformats.org/officeDocument/2006/relationships" r:embed="rId42">
                  <a:alphaModFix amt="80000"/>
                </a:blip>
                <a:stretch>
                  <a:fillRect/>
                </a:stretch>
              </a:blipFill>
              <a:ln>
                <a:noFill/>
              </a:ln>
              <a:effectLst/>
            </c:spPr>
            <c:extLst>
              <c:ext xmlns:c16="http://schemas.microsoft.com/office/drawing/2014/chart" uri="{C3380CC4-5D6E-409C-BE32-E72D297353CC}">
                <c16:uniqueId val="{00000051-0ADD-483B-BE43-46280AAC524B}"/>
              </c:ext>
            </c:extLst>
          </c:dPt>
          <c:dPt>
            <c:idx val="9"/>
            <c:invertIfNegative val="0"/>
            <c:bubble3D val="0"/>
            <c:spPr>
              <a:blipFill>
                <a:blip xmlns:r="http://schemas.openxmlformats.org/officeDocument/2006/relationships" r:embed="rId43">
                  <a:alphaModFix amt="80000"/>
                </a:blip>
                <a:stretch>
                  <a:fillRect/>
                </a:stretch>
              </a:blipFill>
              <a:ln>
                <a:noFill/>
              </a:ln>
              <a:effectLst/>
            </c:spPr>
            <c:extLst>
              <c:ext xmlns:c16="http://schemas.microsoft.com/office/drawing/2014/chart" uri="{C3380CC4-5D6E-409C-BE32-E72D297353CC}">
                <c16:uniqueId val="{00000053-0ADD-483B-BE43-46280AAC524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ll Sans MT (Corps)"/>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Déplac'!$B$125:$K$125</c:f>
              <c:numCache>
                <c:formatCode>0.0</c:formatCode>
                <c:ptCount val="10"/>
                <c:pt idx="0">
                  <c:v>320</c:v>
                </c:pt>
                <c:pt idx="1">
                  <c:v>320</c:v>
                </c:pt>
                <c:pt idx="2">
                  <c:v>320</c:v>
                </c:pt>
                <c:pt idx="3">
                  <c:v>320</c:v>
                </c:pt>
                <c:pt idx="4">
                  <c:v>320</c:v>
                </c:pt>
                <c:pt idx="5">
                  <c:v>320</c:v>
                </c:pt>
                <c:pt idx="6">
                  <c:v>320</c:v>
                </c:pt>
                <c:pt idx="7">
                  <c:v>320</c:v>
                </c:pt>
                <c:pt idx="8">
                  <c:v>320</c:v>
                </c:pt>
                <c:pt idx="9">
                  <c:v>320</c:v>
                </c:pt>
              </c:numCache>
            </c:numRef>
          </c:yVal>
          <c:bubbleSize>
            <c:numRef>
              <c:f>'1 Déplac'!$B$126:$K$126</c:f>
              <c:numCache>
                <c:formatCode>0.0%</c:formatCode>
                <c:ptCount val="10"/>
                <c:pt idx="0">
                  <c:v>1.8875000000000001E-4</c:v>
                </c:pt>
                <c:pt idx="1">
                  <c:v>2.9090399999999999E-3</c:v>
                </c:pt>
                <c:pt idx="2">
                  <c:v>2.7547000000000004E-4</c:v>
                </c:pt>
                <c:pt idx="3">
                  <c:v>3.3550000000000002E-4</c:v>
                </c:pt>
                <c:pt idx="4">
                  <c:v>3.5423999999999997E-4</c:v>
                </c:pt>
                <c:pt idx="5">
                  <c:v>4.22464E-3</c:v>
                </c:pt>
                <c:pt idx="6">
                  <c:v>1.01574E-3</c:v>
                </c:pt>
                <c:pt idx="7">
                  <c:v>1.06236E-3</c:v>
                </c:pt>
                <c:pt idx="8">
                  <c:v>2.98949E-3</c:v>
                </c:pt>
                <c:pt idx="9">
                  <c:v>5.0665999999999992E-4</c:v>
                </c:pt>
              </c:numCache>
            </c:numRef>
          </c:bubbleSize>
          <c:bubble3D val="0"/>
          <c:extLst>
            <c:ext xmlns:c16="http://schemas.microsoft.com/office/drawing/2014/chart" uri="{C3380CC4-5D6E-409C-BE32-E72D297353CC}">
              <c16:uniqueId val="{00000054-0ADD-483B-BE43-46280AAC524B}"/>
            </c:ext>
          </c:extLst>
        </c:ser>
        <c:ser>
          <c:idx val="5"/>
          <c:order val="5"/>
          <c:tx>
            <c:strRef>
              <c:f>'1 Déplac'!$A$127</c:f>
              <c:strCache>
                <c:ptCount val="1"/>
                <c:pt idx="0">
                  <c:v>1000 km+</c:v>
                </c:pt>
              </c:strCache>
            </c:strRef>
          </c:tx>
          <c:spPr>
            <a:solidFill>
              <a:schemeClr val="accent1">
                <a:shade val="76000"/>
                <a:alpha val="75000"/>
              </a:schemeClr>
            </a:solidFill>
            <a:ln>
              <a:noFill/>
            </a:ln>
            <a:effectLst/>
          </c:spPr>
          <c:invertIfNegative val="0"/>
          <c:dPt>
            <c:idx val="0"/>
            <c:invertIfNegative val="0"/>
            <c:bubble3D val="0"/>
            <c:spPr>
              <a:blipFill>
                <a:blip xmlns:r="http://schemas.openxmlformats.org/officeDocument/2006/relationships" r:embed="rId44">
                  <a:alphaModFix amt="80000"/>
                </a:blip>
                <a:stretch>
                  <a:fillRect/>
                </a:stretch>
              </a:blipFill>
              <a:ln>
                <a:noFill/>
              </a:ln>
              <a:effectLst/>
            </c:spPr>
            <c:extLst>
              <c:ext xmlns:c16="http://schemas.microsoft.com/office/drawing/2014/chart" uri="{C3380CC4-5D6E-409C-BE32-E72D297353CC}">
                <c16:uniqueId val="{00000056-0ADD-483B-BE43-46280AAC524B}"/>
              </c:ext>
            </c:extLst>
          </c:dPt>
          <c:dPt>
            <c:idx val="1"/>
            <c:invertIfNegative val="0"/>
            <c:bubble3D val="0"/>
            <c:spPr>
              <a:blipFill>
                <a:blip xmlns:r="http://schemas.openxmlformats.org/officeDocument/2006/relationships" r:embed="rId45">
                  <a:alphaModFix amt="80000"/>
                </a:blip>
                <a:stretch>
                  <a:fillRect/>
                </a:stretch>
              </a:blipFill>
              <a:ln>
                <a:noFill/>
              </a:ln>
              <a:effectLst/>
            </c:spPr>
            <c:extLst>
              <c:ext xmlns:c16="http://schemas.microsoft.com/office/drawing/2014/chart" uri="{C3380CC4-5D6E-409C-BE32-E72D297353CC}">
                <c16:uniqueId val="{00000058-0ADD-483B-BE43-46280AAC524B}"/>
              </c:ext>
            </c:extLst>
          </c:dPt>
          <c:dPt>
            <c:idx val="4"/>
            <c:invertIfNegative val="0"/>
            <c:bubble3D val="0"/>
            <c:spPr>
              <a:blipFill>
                <a:blip xmlns:r="http://schemas.openxmlformats.org/officeDocument/2006/relationships" r:embed="rId46">
                  <a:alphaModFix amt="80000"/>
                </a:blip>
                <a:stretch>
                  <a:fillRect/>
                </a:stretch>
              </a:blipFill>
              <a:ln>
                <a:noFill/>
              </a:ln>
              <a:effectLst/>
            </c:spPr>
            <c:extLst>
              <c:ext xmlns:c16="http://schemas.microsoft.com/office/drawing/2014/chart" uri="{C3380CC4-5D6E-409C-BE32-E72D297353CC}">
                <c16:uniqueId val="{0000005A-0ADD-483B-BE43-46280AAC524B}"/>
              </c:ext>
            </c:extLst>
          </c:dPt>
          <c:dPt>
            <c:idx val="5"/>
            <c:invertIfNegative val="0"/>
            <c:bubble3D val="0"/>
            <c:spPr>
              <a:blipFill>
                <a:blip xmlns:r="http://schemas.openxmlformats.org/officeDocument/2006/relationships" r:embed="rId47">
                  <a:alphaModFix amt="80000"/>
                </a:blip>
                <a:stretch>
                  <a:fillRect/>
                </a:stretch>
              </a:blipFill>
              <a:ln>
                <a:noFill/>
              </a:ln>
              <a:effectLst/>
            </c:spPr>
            <c:extLst>
              <c:ext xmlns:c16="http://schemas.microsoft.com/office/drawing/2014/chart" uri="{C3380CC4-5D6E-409C-BE32-E72D297353CC}">
                <c16:uniqueId val="{0000005C-0ADD-483B-BE43-46280AAC524B}"/>
              </c:ext>
            </c:extLst>
          </c:dPt>
          <c:dPt>
            <c:idx val="6"/>
            <c:invertIfNegative val="0"/>
            <c:bubble3D val="0"/>
            <c:spPr>
              <a:blipFill>
                <a:blip xmlns:r="http://schemas.openxmlformats.org/officeDocument/2006/relationships" r:embed="rId48">
                  <a:alphaModFix amt="80000"/>
                </a:blip>
                <a:stretch>
                  <a:fillRect/>
                </a:stretch>
              </a:blipFill>
              <a:ln>
                <a:noFill/>
              </a:ln>
              <a:effectLst/>
            </c:spPr>
            <c:extLst>
              <c:ext xmlns:c16="http://schemas.microsoft.com/office/drawing/2014/chart" uri="{C3380CC4-5D6E-409C-BE32-E72D297353CC}">
                <c16:uniqueId val="{0000005E-0ADD-483B-BE43-46280AAC524B}"/>
              </c:ext>
            </c:extLst>
          </c:dPt>
          <c:dPt>
            <c:idx val="7"/>
            <c:invertIfNegative val="0"/>
            <c:bubble3D val="0"/>
            <c:spPr>
              <a:blipFill>
                <a:blip xmlns:r="http://schemas.openxmlformats.org/officeDocument/2006/relationships" r:embed="rId49">
                  <a:alphaModFix amt="80000"/>
                </a:blip>
                <a:stretch>
                  <a:fillRect/>
                </a:stretch>
              </a:blipFill>
              <a:ln>
                <a:noFill/>
              </a:ln>
              <a:effectLst/>
            </c:spPr>
            <c:extLst>
              <c:ext xmlns:c16="http://schemas.microsoft.com/office/drawing/2014/chart" uri="{C3380CC4-5D6E-409C-BE32-E72D297353CC}">
                <c16:uniqueId val="{00000060-0ADD-483B-BE43-46280AAC524B}"/>
              </c:ext>
            </c:extLst>
          </c:dPt>
          <c:dPt>
            <c:idx val="8"/>
            <c:invertIfNegative val="0"/>
            <c:bubble3D val="0"/>
            <c:spPr>
              <a:blipFill>
                <a:blip xmlns:r="http://schemas.openxmlformats.org/officeDocument/2006/relationships" r:embed="rId50">
                  <a:alphaModFix amt="80000"/>
                </a:blip>
                <a:stretch>
                  <a:fillRect/>
                </a:stretch>
              </a:blipFill>
              <a:ln>
                <a:noFill/>
              </a:ln>
              <a:effectLst/>
            </c:spPr>
            <c:extLst>
              <c:ext xmlns:c16="http://schemas.microsoft.com/office/drawing/2014/chart" uri="{C3380CC4-5D6E-409C-BE32-E72D297353CC}">
                <c16:uniqueId val="{00000062-0ADD-483B-BE43-46280AAC524B}"/>
              </c:ext>
            </c:extLst>
          </c:dPt>
          <c:dPt>
            <c:idx val="9"/>
            <c:invertIfNegative val="0"/>
            <c:bubble3D val="0"/>
            <c:spPr>
              <a:blipFill>
                <a:blip xmlns:r="http://schemas.openxmlformats.org/officeDocument/2006/relationships" r:embed="rId51">
                  <a:alphaModFix amt="80000"/>
                </a:blip>
                <a:stretch>
                  <a:fillRect/>
                </a:stretch>
              </a:blipFill>
              <a:ln>
                <a:noFill/>
              </a:ln>
              <a:effectLst/>
            </c:spPr>
            <c:extLst>
              <c:ext xmlns:c16="http://schemas.microsoft.com/office/drawing/2014/chart" uri="{C3380CC4-5D6E-409C-BE32-E72D297353CC}">
                <c16:uniqueId val="{00000064-0ADD-483B-BE43-46280AAC524B}"/>
              </c:ext>
            </c:extLst>
          </c:dPt>
          <c:dLbls>
            <c:dLbl>
              <c:idx val="0"/>
              <c:delete val="1"/>
              <c:extLst>
                <c:ext xmlns:c15="http://schemas.microsoft.com/office/drawing/2012/chart" uri="{CE6537A1-D6FC-4f65-9D91-7224C49458BB}"/>
                <c:ext xmlns:c16="http://schemas.microsoft.com/office/drawing/2014/chart" uri="{C3380CC4-5D6E-409C-BE32-E72D297353CC}">
                  <c16:uniqueId val="{00000056-0ADD-483B-BE43-46280AAC524B}"/>
                </c:ext>
              </c:extLst>
            </c:dLbl>
            <c:dLbl>
              <c:idx val="1"/>
              <c:delete val="1"/>
              <c:extLst>
                <c:ext xmlns:c15="http://schemas.microsoft.com/office/drawing/2012/chart" uri="{CE6537A1-D6FC-4f65-9D91-7224C49458BB}"/>
                <c:ext xmlns:c16="http://schemas.microsoft.com/office/drawing/2014/chart" uri="{C3380CC4-5D6E-409C-BE32-E72D297353CC}">
                  <c16:uniqueId val="{00000058-0ADD-483B-BE43-46280AAC524B}"/>
                </c:ext>
              </c:extLst>
            </c:dLbl>
            <c:dLbl>
              <c:idx val="4"/>
              <c:delete val="1"/>
              <c:extLst>
                <c:ext xmlns:c15="http://schemas.microsoft.com/office/drawing/2012/chart" uri="{CE6537A1-D6FC-4f65-9D91-7224C49458BB}"/>
                <c:ext xmlns:c16="http://schemas.microsoft.com/office/drawing/2014/chart" uri="{C3380CC4-5D6E-409C-BE32-E72D297353CC}">
                  <c16:uniqueId val="{0000005A-0ADD-483B-BE43-46280AAC524B}"/>
                </c:ext>
              </c:extLst>
            </c:dLbl>
            <c:dLbl>
              <c:idx val="6"/>
              <c:delete val="1"/>
              <c:extLst>
                <c:ext xmlns:c15="http://schemas.microsoft.com/office/drawing/2012/chart" uri="{CE6537A1-D6FC-4f65-9D91-7224C49458BB}"/>
                <c:ext xmlns:c16="http://schemas.microsoft.com/office/drawing/2014/chart" uri="{C3380CC4-5D6E-409C-BE32-E72D297353CC}">
                  <c16:uniqueId val="{0000005E-0ADD-483B-BE43-46280AAC52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ll Sans MT (Corps)"/>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Déplac'!$B$127:$K$127</c:f>
              <c:numCache>
                <c:formatCode>0.0</c:formatCode>
                <c:ptCount val="10"/>
                <c:pt idx="0">
                  <c:v>3200</c:v>
                </c:pt>
                <c:pt idx="1">
                  <c:v>3200</c:v>
                </c:pt>
                <c:pt idx="2">
                  <c:v>3200</c:v>
                </c:pt>
                <c:pt idx="3">
                  <c:v>3200</c:v>
                </c:pt>
                <c:pt idx="4">
                  <c:v>3200</c:v>
                </c:pt>
                <c:pt idx="5">
                  <c:v>3200</c:v>
                </c:pt>
                <c:pt idx="6">
                  <c:v>3200</c:v>
                </c:pt>
                <c:pt idx="7">
                  <c:v>3200</c:v>
                </c:pt>
                <c:pt idx="8">
                  <c:v>3200</c:v>
                </c:pt>
                <c:pt idx="9">
                  <c:v>3200</c:v>
                </c:pt>
              </c:numCache>
            </c:numRef>
          </c:yVal>
          <c:bubbleSize>
            <c:numRef>
              <c:f>'1 Déplac'!$B$128:$K$128</c:f>
              <c:numCache>
                <c:formatCode>0.00%</c:formatCode>
                <c:ptCount val="10"/>
                <c:pt idx="0">
                  <c:v>7.5500000000000006E-6</c:v>
                </c:pt>
                <c:pt idx="1">
                  <c:v>4.2780000000000007E-5</c:v>
                </c:pt>
                <c:pt idx="2">
                  <c:v>0</c:v>
                </c:pt>
                <c:pt idx="3">
                  <c:v>0</c:v>
                </c:pt>
                <c:pt idx="4">
                  <c:v>9.8400000000000007E-6</c:v>
                </c:pt>
                <c:pt idx="5">
                  <c:v>1.8367999999999998E-4</c:v>
                </c:pt>
                <c:pt idx="6">
                  <c:v>1.2539999999999999E-5</c:v>
                </c:pt>
                <c:pt idx="7">
                  <c:v>6.3560000000000008E-5</c:v>
                </c:pt>
                <c:pt idx="8">
                  <c:v>6.7913999999999984E-4</c:v>
                </c:pt>
                <c:pt idx="9">
                  <c:v>5.452E-5</c:v>
                </c:pt>
              </c:numCache>
            </c:numRef>
          </c:bubbleSize>
          <c:bubble3D val="0"/>
          <c:extLst>
            <c:ext xmlns:c16="http://schemas.microsoft.com/office/drawing/2014/chart" uri="{C3380CC4-5D6E-409C-BE32-E72D297353CC}">
              <c16:uniqueId val="{00000065-0ADD-483B-BE43-46280AAC524B}"/>
            </c:ext>
          </c:extLst>
        </c:ser>
        <c:ser>
          <c:idx val="6"/>
          <c:order val="6"/>
          <c:tx>
            <c:strRef>
              <c:f>'1 Déplac'!$A$129</c:f>
              <c:strCache>
                <c:ptCount val="1"/>
                <c:pt idx="0">
                  <c:v>TOTAL par motif</c:v>
                </c:pt>
              </c:strCache>
            </c:strRef>
          </c:tx>
          <c:spPr>
            <a:solidFill>
              <a:schemeClr val="accent1">
                <a:shade val="61000"/>
                <a:alpha val="75000"/>
              </a:schemeClr>
            </a:solidFill>
            <a:ln w="25400">
              <a:noFill/>
            </a:ln>
            <a:effectLst/>
          </c:spPr>
          <c:invertIfNegative val="0"/>
          <c:dPt>
            <c:idx val="0"/>
            <c:invertIfNegative val="0"/>
            <c:bubble3D val="0"/>
            <c:spPr>
              <a:blipFill>
                <a:blip xmlns:r="http://schemas.openxmlformats.org/officeDocument/2006/relationships" r:embed="rId52">
                  <a:alphaModFix amt="80000"/>
                </a:blip>
                <a:stretch>
                  <a:fillRect/>
                </a:stretch>
              </a:blipFill>
              <a:ln w="25400">
                <a:noFill/>
              </a:ln>
              <a:effectLst/>
            </c:spPr>
            <c:extLst>
              <c:ext xmlns:c16="http://schemas.microsoft.com/office/drawing/2014/chart" uri="{C3380CC4-5D6E-409C-BE32-E72D297353CC}">
                <c16:uniqueId val="{00000067-0ADD-483B-BE43-46280AAC524B}"/>
              </c:ext>
            </c:extLst>
          </c:dPt>
          <c:dPt>
            <c:idx val="1"/>
            <c:invertIfNegative val="0"/>
            <c:bubble3D val="0"/>
            <c:spPr>
              <a:blipFill>
                <a:blip xmlns:r="http://schemas.openxmlformats.org/officeDocument/2006/relationships" r:embed="rId53">
                  <a:alphaModFix amt="80000"/>
                </a:blip>
                <a:stretch>
                  <a:fillRect/>
                </a:stretch>
              </a:blipFill>
              <a:ln w="25400">
                <a:noFill/>
              </a:ln>
              <a:effectLst/>
            </c:spPr>
            <c:extLst>
              <c:ext xmlns:c16="http://schemas.microsoft.com/office/drawing/2014/chart" uri="{C3380CC4-5D6E-409C-BE32-E72D297353CC}">
                <c16:uniqueId val="{00000069-0ADD-483B-BE43-46280AAC524B}"/>
              </c:ext>
            </c:extLst>
          </c:dPt>
          <c:dPt>
            <c:idx val="2"/>
            <c:invertIfNegative val="0"/>
            <c:bubble3D val="0"/>
            <c:spPr>
              <a:blipFill>
                <a:blip xmlns:r="http://schemas.openxmlformats.org/officeDocument/2006/relationships" r:embed="rId54">
                  <a:alphaModFix amt="80000"/>
                </a:blip>
                <a:stretch>
                  <a:fillRect/>
                </a:stretch>
              </a:blipFill>
              <a:ln w="25400">
                <a:noFill/>
              </a:ln>
              <a:effectLst/>
            </c:spPr>
            <c:extLst>
              <c:ext xmlns:c16="http://schemas.microsoft.com/office/drawing/2014/chart" uri="{C3380CC4-5D6E-409C-BE32-E72D297353CC}">
                <c16:uniqueId val="{0000006B-0ADD-483B-BE43-46280AAC524B}"/>
              </c:ext>
            </c:extLst>
          </c:dPt>
          <c:dPt>
            <c:idx val="3"/>
            <c:invertIfNegative val="0"/>
            <c:bubble3D val="0"/>
            <c:spPr>
              <a:blipFill>
                <a:blip xmlns:r="http://schemas.openxmlformats.org/officeDocument/2006/relationships" r:embed="rId55">
                  <a:alphaModFix amt="80000"/>
                </a:blip>
                <a:stretch>
                  <a:fillRect/>
                </a:stretch>
              </a:blipFill>
              <a:ln w="25400">
                <a:noFill/>
              </a:ln>
              <a:effectLst/>
            </c:spPr>
            <c:extLst>
              <c:ext xmlns:c16="http://schemas.microsoft.com/office/drawing/2014/chart" uri="{C3380CC4-5D6E-409C-BE32-E72D297353CC}">
                <c16:uniqueId val="{0000006D-0ADD-483B-BE43-46280AAC524B}"/>
              </c:ext>
            </c:extLst>
          </c:dPt>
          <c:dPt>
            <c:idx val="4"/>
            <c:invertIfNegative val="0"/>
            <c:bubble3D val="0"/>
            <c:spPr>
              <a:blipFill>
                <a:blip xmlns:r="http://schemas.openxmlformats.org/officeDocument/2006/relationships" r:embed="rId56">
                  <a:alphaModFix amt="80000"/>
                </a:blip>
                <a:stretch>
                  <a:fillRect/>
                </a:stretch>
              </a:blipFill>
              <a:ln w="25400">
                <a:noFill/>
              </a:ln>
              <a:effectLst/>
            </c:spPr>
            <c:extLst>
              <c:ext xmlns:c16="http://schemas.microsoft.com/office/drawing/2014/chart" uri="{C3380CC4-5D6E-409C-BE32-E72D297353CC}">
                <c16:uniqueId val="{0000006F-0ADD-483B-BE43-46280AAC524B}"/>
              </c:ext>
            </c:extLst>
          </c:dPt>
          <c:dPt>
            <c:idx val="5"/>
            <c:invertIfNegative val="0"/>
            <c:bubble3D val="0"/>
            <c:spPr>
              <a:blipFill>
                <a:blip xmlns:r="http://schemas.openxmlformats.org/officeDocument/2006/relationships" r:embed="rId57">
                  <a:alphaModFix amt="80000"/>
                </a:blip>
                <a:stretch>
                  <a:fillRect/>
                </a:stretch>
              </a:blipFill>
              <a:ln w="25400">
                <a:noFill/>
              </a:ln>
              <a:effectLst/>
            </c:spPr>
            <c:extLst>
              <c:ext xmlns:c16="http://schemas.microsoft.com/office/drawing/2014/chart" uri="{C3380CC4-5D6E-409C-BE32-E72D297353CC}">
                <c16:uniqueId val="{00000071-0ADD-483B-BE43-46280AAC524B}"/>
              </c:ext>
            </c:extLst>
          </c:dPt>
          <c:dPt>
            <c:idx val="6"/>
            <c:invertIfNegative val="0"/>
            <c:bubble3D val="0"/>
            <c:spPr>
              <a:blipFill>
                <a:blip xmlns:r="http://schemas.openxmlformats.org/officeDocument/2006/relationships" r:embed="rId58">
                  <a:alphaModFix amt="80000"/>
                </a:blip>
                <a:stretch>
                  <a:fillRect/>
                </a:stretch>
              </a:blipFill>
              <a:ln w="25400">
                <a:noFill/>
              </a:ln>
              <a:effectLst/>
            </c:spPr>
            <c:extLst>
              <c:ext xmlns:c16="http://schemas.microsoft.com/office/drawing/2014/chart" uri="{C3380CC4-5D6E-409C-BE32-E72D297353CC}">
                <c16:uniqueId val="{00000073-0ADD-483B-BE43-46280AAC524B}"/>
              </c:ext>
            </c:extLst>
          </c:dPt>
          <c:dPt>
            <c:idx val="7"/>
            <c:invertIfNegative val="0"/>
            <c:bubble3D val="0"/>
            <c:spPr>
              <a:blipFill>
                <a:blip xmlns:r="http://schemas.openxmlformats.org/officeDocument/2006/relationships" r:embed="rId59">
                  <a:alphaModFix amt="80000"/>
                </a:blip>
                <a:stretch>
                  <a:fillRect/>
                </a:stretch>
              </a:blipFill>
              <a:ln w="25400">
                <a:noFill/>
              </a:ln>
              <a:effectLst/>
            </c:spPr>
            <c:extLst>
              <c:ext xmlns:c16="http://schemas.microsoft.com/office/drawing/2014/chart" uri="{C3380CC4-5D6E-409C-BE32-E72D297353CC}">
                <c16:uniqueId val="{00000075-0ADD-483B-BE43-46280AAC524B}"/>
              </c:ext>
            </c:extLst>
          </c:dPt>
          <c:dPt>
            <c:idx val="8"/>
            <c:invertIfNegative val="0"/>
            <c:bubble3D val="0"/>
            <c:spPr>
              <a:blipFill>
                <a:blip xmlns:r="http://schemas.openxmlformats.org/officeDocument/2006/relationships" r:embed="rId60">
                  <a:alphaModFix amt="80000"/>
                </a:blip>
                <a:stretch>
                  <a:fillRect/>
                </a:stretch>
              </a:blipFill>
              <a:ln w="25400">
                <a:noFill/>
              </a:ln>
              <a:effectLst/>
            </c:spPr>
            <c:extLst>
              <c:ext xmlns:c16="http://schemas.microsoft.com/office/drawing/2014/chart" uri="{C3380CC4-5D6E-409C-BE32-E72D297353CC}">
                <c16:uniqueId val="{00000077-0ADD-483B-BE43-46280AAC524B}"/>
              </c:ext>
            </c:extLst>
          </c:dPt>
          <c:dPt>
            <c:idx val="9"/>
            <c:invertIfNegative val="0"/>
            <c:bubble3D val="0"/>
            <c:spPr>
              <a:blipFill>
                <a:blip xmlns:r="http://schemas.openxmlformats.org/officeDocument/2006/relationships" r:embed="rId61">
                  <a:alphaModFix amt="80000"/>
                </a:blip>
                <a:stretch>
                  <a:fillRect/>
                </a:stretch>
              </a:blipFill>
              <a:ln w="25400">
                <a:noFill/>
              </a:ln>
              <a:effectLst/>
            </c:spPr>
            <c:extLst>
              <c:ext xmlns:c16="http://schemas.microsoft.com/office/drawing/2014/chart" uri="{C3380CC4-5D6E-409C-BE32-E72D297353CC}">
                <c16:uniqueId val="{00000079-0ADD-483B-BE43-46280AAC524B}"/>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Déplac'!$B$129:$K$129</c:f>
              <c:numCache>
                <c:formatCode>General</c:formatCode>
                <c:ptCount val="10"/>
                <c:pt idx="0">
                  <c:v>1000000</c:v>
                </c:pt>
                <c:pt idx="1">
                  <c:v>1000000</c:v>
                </c:pt>
                <c:pt idx="2">
                  <c:v>1000000</c:v>
                </c:pt>
                <c:pt idx="3">
                  <c:v>1000000</c:v>
                </c:pt>
                <c:pt idx="4">
                  <c:v>1000000</c:v>
                </c:pt>
                <c:pt idx="5">
                  <c:v>1000000</c:v>
                </c:pt>
                <c:pt idx="6">
                  <c:v>1000000</c:v>
                </c:pt>
                <c:pt idx="7">
                  <c:v>1000000</c:v>
                </c:pt>
                <c:pt idx="8">
                  <c:v>1000000</c:v>
                </c:pt>
                <c:pt idx="9">
                  <c:v>1000000</c:v>
                </c:pt>
              </c:numCache>
            </c:numRef>
          </c:yVal>
          <c:bubbleSize>
            <c:numRef>
              <c:f>'1 Déplac'!$B$130:$K$130</c:f>
              <c:numCache>
                <c:formatCode>0.0%</c:formatCode>
                <c:ptCount val="10"/>
                <c:pt idx="0">
                  <c:v>7.5499999999999998E-2</c:v>
                </c:pt>
                <c:pt idx="1">
                  <c:v>0.21390000000000001</c:v>
                </c:pt>
                <c:pt idx="2">
                  <c:v>0.21190000000000001</c:v>
                </c:pt>
                <c:pt idx="3">
                  <c:v>5.5E-2</c:v>
                </c:pt>
                <c:pt idx="4">
                  <c:v>9.8400000000000001E-2</c:v>
                </c:pt>
                <c:pt idx="5">
                  <c:v>0.1148</c:v>
                </c:pt>
                <c:pt idx="6">
                  <c:v>0.12539999999999998</c:v>
                </c:pt>
                <c:pt idx="7">
                  <c:v>9.0800000000000006E-2</c:v>
                </c:pt>
                <c:pt idx="8">
                  <c:v>4.8999999999999998E-3</c:v>
                </c:pt>
                <c:pt idx="9">
                  <c:v>9.3999999999999986E-3</c:v>
                </c:pt>
              </c:numCache>
            </c:numRef>
          </c:bubbleSize>
          <c:bubble3D val="0"/>
          <c:extLst>
            <c:ext xmlns:c16="http://schemas.microsoft.com/office/drawing/2014/chart" uri="{C3380CC4-5D6E-409C-BE32-E72D297353CC}">
              <c16:uniqueId val="{0000007A-0ADD-483B-BE43-46280AAC524B}"/>
            </c:ext>
          </c:extLst>
        </c:ser>
        <c:ser>
          <c:idx val="7"/>
          <c:order val="7"/>
          <c:tx>
            <c:strRef>
              <c:f>'1 Déplac'!$A$131</c:f>
              <c:strCache>
                <c:ptCount val="1"/>
                <c:pt idx="0">
                  <c:v>Légende haute</c:v>
                </c:pt>
              </c:strCache>
            </c:strRef>
          </c:tx>
          <c:spPr>
            <a:noFill/>
            <a:ln w="25400">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'1 Déplac'!$B$131:$K$131</c:f>
              <c:numCache>
                <c:formatCode>General</c:formatCode>
                <c:ptCount val="10"/>
                <c:pt idx="0">
                  <c:v>80000</c:v>
                </c:pt>
                <c:pt idx="1">
                  <c:v>80000</c:v>
                </c:pt>
                <c:pt idx="2">
                  <c:v>80000</c:v>
                </c:pt>
                <c:pt idx="3">
                  <c:v>80000</c:v>
                </c:pt>
                <c:pt idx="4">
                  <c:v>80000</c:v>
                </c:pt>
                <c:pt idx="5">
                  <c:v>80000</c:v>
                </c:pt>
                <c:pt idx="6">
                  <c:v>80000</c:v>
                </c:pt>
                <c:pt idx="7">
                  <c:v>80000</c:v>
                </c:pt>
                <c:pt idx="8">
                  <c:v>80000</c:v>
                </c:pt>
                <c:pt idx="9">
                  <c:v>80000</c:v>
                </c:pt>
              </c:numCache>
            </c:numRef>
          </c:yVal>
          <c:bubbleSize>
            <c:numRef>
              <c:f>'1 Déplac'!$B$132:$K$132</c:f>
              <c:numCache>
                <c:formatCode>0.0%</c:formatCode>
                <c:ptCount val="10"/>
                <c:pt idx="0">
                  <c:v>1E-3</c:v>
                </c:pt>
                <c:pt idx="1">
                  <c:v>1E-3</c:v>
                </c:pt>
                <c:pt idx="2">
                  <c:v>1E-3</c:v>
                </c:pt>
                <c:pt idx="3">
                  <c:v>1E-3</c:v>
                </c:pt>
                <c:pt idx="4">
                  <c:v>1E-3</c:v>
                </c:pt>
                <c:pt idx="5">
                  <c:v>1E-3</c:v>
                </c:pt>
                <c:pt idx="6">
                  <c:v>1E-3</c:v>
                </c:pt>
                <c:pt idx="7">
                  <c:v>1E-3</c:v>
                </c:pt>
                <c:pt idx="8">
                  <c:v>1E-3</c:v>
                </c:pt>
                <c:pt idx="9">
                  <c:v>1E-3</c:v>
                </c:pt>
              </c:numCache>
            </c:numRef>
          </c:bubbleSize>
          <c:bubble3D val="0"/>
          <c:extLst>
            <c:ext xmlns:c16="http://schemas.microsoft.com/office/drawing/2014/chart" uri="{C3380CC4-5D6E-409C-BE32-E72D297353CC}">
              <c16:uniqueId val="{00000074-1C7B-42B0-9A4F-EECD2C2BD1DB}"/>
            </c:ext>
          </c:extLst>
        </c:ser>
        <c:dLbls>
          <c:dLblPos val="ctr"/>
          <c:showLegendKey val="0"/>
          <c:showVal val="1"/>
          <c:showCatName val="0"/>
          <c:showSerName val="0"/>
          <c:showPercent val="0"/>
          <c:showBubbleSize val="0"/>
        </c:dLbls>
        <c:bubbleScale val="100"/>
        <c:showNegBubbles val="0"/>
        <c:axId val="2063323439"/>
        <c:axId val="2057890303"/>
      </c:bubbleChart>
      <c:valAx>
        <c:axId val="2063323439"/>
        <c:scaling>
          <c:orientation val="minMax"/>
          <c:max val="11"/>
          <c:min val="0"/>
        </c:scaling>
        <c:delete val="0"/>
        <c:axPos val="b"/>
        <c:majorGridlines>
          <c:spPr>
            <a:ln w="9525" cap="flat" cmpd="sng" algn="ctr">
              <a:noFill/>
              <a:round/>
            </a:ln>
            <a:effectLst/>
          </c:spPr>
        </c:majorGridlines>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Gill Sans MT (Corps)"/>
                <a:ea typeface="+mn-ea"/>
                <a:cs typeface="+mn-cs"/>
              </a:defRPr>
            </a:pPr>
            <a:endParaRPr lang="fr-FR"/>
          </a:p>
        </c:txPr>
        <c:crossAx val="2057890303"/>
        <c:crosses val="autoZero"/>
        <c:crossBetween val="midCat"/>
      </c:valAx>
      <c:valAx>
        <c:axId val="2057890303"/>
        <c:scaling>
          <c:logBase val="10"/>
          <c:orientation val="minMax"/>
          <c:max val="10000000"/>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Gill Sans MT (Corps)"/>
                    <a:ea typeface="+mn-ea"/>
                    <a:cs typeface="+mn-cs"/>
                  </a:defRPr>
                </a:pPr>
                <a:r>
                  <a:rPr lang="en-US" sz="1100">
                    <a:solidFill>
                      <a:schemeClr val="tx1"/>
                    </a:solidFill>
                  </a:rPr>
                  <a:t>Distance (km)</a:t>
                </a:r>
              </a:p>
            </c:rich>
          </c:tx>
          <c:layout>
            <c:manualLayout>
              <c:xMode val="edge"/>
              <c:yMode val="edge"/>
              <c:x val="0"/>
              <c:y val="0.5343091269841269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Gill Sans MT (Corps)"/>
                  <a:ea typeface="+mn-ea"/>
                  <a:cs typeface="+mn-cs"/>
                </a:defRPr>
              </a:pPr>
              <a:endParaRPr lang="fr-FR"/>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MT (Corps)"/>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Gill Sans MT (Corps)"/>
        </a:defRPr>
      </a:pPr>
      <a:endParaRPr lang="fr-FR"/>
    </a:p>
  </c:txPr>
  <c:externalData r:id="rId6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595959"/>
                </a:solidFill>
                <a:latin typeface="Gill Sans MT" panose="020B0502020104020203" pitchFamily="34" charset="0"/>
                <a:ea typeface="+mn-ea"/>
                <a:cs typeface="+mn-cs"/>
              </a:defRPr>
            </a:pPr>
            <a:r>
              <a:rPr lang="fr-FR" sz="1600" b="1" dirty="0">
                <a:solidFill>
                  <a:srgbClr val="595959"/>
                </a:solidFill>
              </a:rPr>
              <a:t>Temps de déplacements par motif</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Gill Sans MT" panose="020B0502020104020203" pitchFamily="34" charset="0"/>
              <a:ea typeface="+mn-ea"/>
              <a:cs typeface="+mn-cs"/>
            </a:defRPr>
          </a:pPr>
          <a:endParaRPr lang="fr-FR"/>
        </a:p>
      </c:txPr>
    </c:title>
    <c:autoTitleDeleted val="0"/>
    <c:plotArea>
      <c:layout>
        <c:manualLayout>
          <c:layoutTarget val="inner"/>
          <c:xMode val="edge"/>
          <c:yMode val="edge"/>
          <c:x val="7.0065616025981714E-2"/>
          <c:y val="7.2990688570965037E-2"/>
          <c:w val="0.87486695432541994"/>
          <c:h val="0.85500436507936528"/>
        </c:manualLayout>
      </c:layout>
      <c:bubbleChart>
        <c:varyColors val="0"/>
        <c:ser>
          <c:idx val="0"/>
          <c:order val="0"/>
          <c:tx>
            <c:strRef>
              <c:f>'2 Temps'!$A$117</c:f>
              <c:strCache>
                <c:ptCount val="1"/>
              </c:strCache>
            </c:strRef>
          </c:tx>
          <c:spPr>
            <a:no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Temps'!$B$117:$K$117</c:f>
              <c:numCache>
                <c:formatCode>General</c:formatCode>
                <c:ptCount val="10"/>
                <c:pt idx="0">
                  <c:v>0.1</c:v>
                </c:pt>
                <c:pt idx="1">
                  <c:v>0.1</c:v>
                </c:pt>
                <c:pt idx="2">
                  <c:v>0.1</c:v>
                </c:pt>
                <c:pt idx="3">
                  <c:v>0.1</c:v>
                </c:pt>
                <c:pt idx="4">
                  <c:v>0.1</c:v>
                </c:pt>
                <c:pt idx="5">
                  <c:v>0.1</c:v>
                </c:pt>
                <c:pt idx="6">
                  <c:v>0.1</c:v>
                </c:pt>
                <c:pt idx="7">
                  <c:v>0.1</c:v>
                </c:pt>
                <c:pt idx="8">
                  <c:v>0.1</c:v>
                </c:pt>
                <c:pt idx="9">
                  <c:v>0.1</c:v>
                </c:pt>
              </c:numCache>
            </c:numRef>
          </c:yVal>
          <c:bubbleSize>
            <c:numRef>
              <c:f>'2 Temps'!$B$118:$K$118</c:f>
              <c:numCache>
                <c:formatCode>General</c:formatCode>
                <c:ptCount val="10"/>
                <c:pt idx="0">
                  <c:v>1E-3</c:v>
                </c:pt>
                <c:pt idx="1">
                  <c:v>1E-3</c:v>
                </c:pt>
                <c:pt idx="2">
                  <c:v>1E-3</c:v>
                </c:pt>
                <c:pt idx="3">
                  <c:v>1E-3</c:v>
                </c:pt>
                <c:pt idx="4">
                  <c:v>1E-3</c:v>
                </c:pt>
                <c:pt idx="5">
                  <c:v>1E-3</c:v>
                </c:pt>
                <c:pt idx="6">
                  <c:v>1E-3</c:v>
                </c:pt>
                <c:pt idx="7">
                  <c:v>1E-3</c:v>
                </c:pt>
                <c:pt idx="8">
                  <c:v>1E-3</c:v>
                </c:pt>
                <c:pt idx="9">
                  <c:v>1E-3</c:v>
                </c:pt>
              </c:numCache>
            </c:numRef>
          </c:bubbleSize>
          <c:bubble3D val="0"/>
          <c:extLst>
            <c:ext xmlns:c16="http://schemas.microsoft.com/office/drawing/2014/chart" uri="{C3380CC4-5D6E-409C-BE32-E72D297353CC}">
              <c16:uniqueId val="{00000000-15FD-4877-B675-C2D77D8697FA}"/>
            </c:ext>
          </c:extLst>
        </c:ser>
        <c:ser>
          <c:idx val="1"/>
          <c:order val="1"/>
          <c:tx>
            <c:strRef>
              <c:f>'2 Temps'!$A$119</c:f>
              <c:strCache>
                <c:ptCount val="1"/>
                <c:pt idx="0">
                  <c:v>0-1 km</c:v>
                </c:pt>
              </c:strCache>
            </c:strRef>
          </c:tx>
          <c:spPr>
            <a:solidFill>
              <a:schemeClr val="accent1">
                <a:tint val="62000"/>
                <a:alpha val="75000"/>
              </a:schemeClr>
            </a:solidFill>
            <a:ln>
              <a:noFill/>
            </a:ln>
            <a:effectLst/>
          </c:spPr>
          <c:invertIfNegative val="0"/>
          <c:dPt>
            <c:idx val="0"/>
            <c:invertIfNegative val="0"/>
            <c:bubble3D val="0"/>
            <c:spPr>
              <a:blipFill dpi="0" rotWithShape="1">
                <a:blip xmlns:r="http://schemas.openxmlformats.org/officeDocument/2006/relationships" r:embed="rId4">
                  <a:alphaModFix amt="80000"/>
                </a:blip>
                <a:srcRect/>
                <a:stretch>
                  <a:fillRect/>
                </a:stretch>
              </a:blipFill>
              <a:ln>
                <a:noFill/>
              </a:ln>
              <a:effectLst/>
            </c:spPr>
            <c:extLst>
              <c:ext xmlns:c16="http://schemas.microsoft.com/office/drawing/2014/chart" uri="{C3380CC4-5D6E-409C-BE32-E72D297353CC}">
                <c16:uniqueId val="{00000002-15FD-4877-B675-C2D77D8697FA}"/>
              </c:ext>
            </c:extLst>
          </c:dPt>
          <c:dPt>
            <c:idx val="1"/>
            <c:invertIfNegative val="0"/>
            <c:bubble3D val="0"/>
            <c:spPr>
              <a:blipFill>
                <a:blip xmlns:r="http://schemas.openxmlformats.org/officeDocument/2006/relationships" r:embed="rId5">
                  <a:alphaModFix amt="80000"/>
                </a:blip>
                <a:stretch>
                  <a:fillRect/>
                </a:stretch>
              </a:blipFill>
              <a:ln>
                <a:noFill/>
              </a:ln>
              <a:effectLst/>
            </c:spPr>
            <c:extLst>
              <c:ext xmlns:c16="http://schemas.microsoft.com/office/drawing/2014/chart" uri="{C3380CC4-5D6E-409C-BE32-E72D297353CC}">
                <c16:uniqueId val="{00000004-15FD-4877-B675-C2D77D8697FA}"/>
              </c:ext>
            </c:extLst>
          </c:dPt>
          <c:dPt>
            <c:idx val="2"/>
            <c:invertIfNegative val="0"/>
            <c:bubble3D val="0"/>
            <c:spPr>
              <a:blipFill>
                <a:blip xmlns:r="http://schemas.openxmlformats.org/officeDocument/2006/relationships" r:embed="rId6">
                  <a:alphaModFix amt="80000"/>
                </a:blip>
                <a:stretch>
                  <a:fillRect/>
                </a:stretch>
              </a:blipFill>
              <a:ln>
                <a:noFill/>
              </a:ln>
              <a:effectLst/>
            </c:spPr>
            <c:extLst>
              <c:ext xmlns:c16="http://schemas.microsoft.com/office/drawing/2014/chart" uri="{C3380CC4-5D6E-409C-BE32-E72D297353CC}">
                <c16:uniqueId val="{00000006-15FD-4877-B675-C2D77D8697FA}"/>
              </c:ext>
            </c:extLst>
          </c:dPt>
          <c:dPt>
            <c:idx val="3"/>
            <c:invertIfNegative val="0"/>
            <c:bubble3D val="0"/>
            <c:spPr>
              <a:blipFill>
                <a:blip xmlns:r="http://schemas.openxmlformats.org/officeDocument/2006/relationships" r:embed="rId7">
                  <a:alphaModFix amt="80000"/>
                </a:blip>
                <a:stretch>
                  <a:fillRect/>
                </a:stretch>
              </a:blipFill>
              <a:ln>
                <a:noFill/>
              </a:ln>
              <a:effectLst/>
            </c:spPr>
            <c:extLst>
              <c:ext xmlns:c16="http://schemas.microsoft.com/office/drawing/2014/chart" uri="{C3380CC4-5D6E-409C-BE32-E72D297353CC}">
                <c16:uniqueId val="{00000008-15FD-4877-B675-C2D77D8697FA}"/>
              </c:ext>
            </c:extLst>
          </c:dPt>
          <c:dPt>
            <c:idx val="4"/>
            <c:invertIfNegative val="0"/>
            <c:bubble3D val="0"/>
            <c:spPr>
              <a:blipFill>
                <a:blip xmlns:r="http://schemas.openxmlformats.org/officeDocument/2006/relationships" r:embed="rId8">
                  <a:alphaModFix amt="80000"/>
                </a:blip>
                <a:stretch>
                  <a:fillRect/>
                </a:stretch>
              </a:blipFill>
              <a:ln>
                <a:noFill/>
              </a:ln>
              <a:effectLst/>
            </c:spPr>
            <c:extLst>
              <c:ext xmlns:c16="http://schemas.microsoft.com/office/drawing/2014/chart" uri="{C3380CC4-5D6E-409C-BE32-E72D297353CC}">
                <c16:uniqueId val="{0000000A-15FD-4877-B675-C2D77D8697FA}"/>
              </c:ext>
            </c:extLst>
          </c:dPt>
          <c:dPt>
            <c:idx val="5"/>
            <c:invertIfNegative val="0"/>
            <c:bubble3D val="0"/>
            <c:spPr>
              <a:blipFill>
                <a:blip xmlns:r="http://schemas.openxmlformats.org/officeDocument/2006/relationships" r:embed="rId9">
                  <a:alphaModFix amt="80000"/>
                </a:blip>
                <a:stretch>
                  <a:fillRect/>
                </a:stretch>
              </a:blipFill>
              <a:ln>
                <a:noFill/>
              </a:ln>
              <a:effectLst/>
            </c:spPr>
            <c:extLst>
              <c:ext xmlns:c16="http://schemas.microsoft.com/office/drawing/2014/chart" uri="{C3380CC4-5D6E-409C-BE32-E72D297353CC}">
                <c16:uniqueId val="{0000000C-15FD-4877-B675-C2D77D8697FA}"/>
              </c:ext>
            </c:extLst>
          </c:dPt>
          <c:dPt>
            <c:idx val="6"/>
            <c:invertIfNegative val="0"/>
            <c:bubble3D val="0"/>
            <c:spPr>
              <a:blipFill>
                <a:blip xmlns:r="http://schemas.openxmlformats.org/officeDocument/2006/relationships" r:embed="rId10">
                  <a:alphaModFix amt="80000"/>
                </a:blip>
                <a:stretch>
                  <a:fillRect/>
                </a:stretch>
              </a:blipFill>
              <a:ln>
                <a:noFill/>
              </a:ln>
              <a:effectLst/>
            </c:spPr>
            <c:extLst>
              <c:ext xmlns:c16="http://schemas.microsoft.com/office/drawing/2014/chart" uri="{C3380CC4-5D6E-409C-BE32-E72D297353CC}">
                <c16:uniqueId val="{0000000E-15FD-4877-B675-C2D77D8697FA}"/>
              </c:ext>
            </c:extLst>
          </c:dPt>
          <c:dPt>
            <c:idx val="7"/>
            <c:invertIfNegative val="0"/>
            <c:bubble3D val="0"/>
            <c:spPr>
              <a:blipFill>
                <a:blip xmlns:r="http://schemas.openxmlformats.org/officeDocument/2006/relationships" r:embed="rId11">
                  <a:alphaModFix amt="80000"/>
                </a:blip>
                <a:stretch>
                  <a:fillRect/>
                </a:stretch>
              </a:blipFill>
              <a:ln>
                <a:noFill/>
              </a:ln>
              <a:effectLst/>
            </c:spPr>
            <c:extLst>
              <c:ext xmlns:c16="http://schemas.microsoft.com/office/drawing/2014/chart" uri="{C3380CC4-5D6E-409C-BE32-E72D297353CC}">
                <c16:uniqueId val="{00000010-15FD-4877-B675-C2D77D8697FA}"/>
              </c:ext>
            </c:extLst>
          </c:dPt>
          <c:dPt>
            <c:idx val="8"/>
            <c:invertIfNegative val="0"/>
            <c:bubble3D val="0"/>
            <c:spPr>
              <a:blipFill>
                <a:blip xmlns:r="http://schemas.openxmlformats.org/officeDocument/2006/relationships" r:embed="rId12">
                  <a:alphaModFix amt="80000"/>
                </a:blip>
                <a:stretch>
                  <a:fillRect/>
                </a:stretch>
              </a:blipFill>
              <a:ln>
                <a:noFill/>
              </a:ln>
              <a:effectLst/>
            </c:spPr>
            <c:extLst>
              <c:ext xmlns:c16="http://schemas.microsoft.com/office/drawing/2014/chart" uri="{C3380CC4-5D6E-409C-BE32-E72D297353CC}">
                <c16:uniqueId val="{00000012-15FD-4877-B675-C2D77D8697FA}"/>
              </c:ext>
            </c:extLst>
          </c:dPt>
          <c:dPt>
            <c:idx val="9"/>
            <c:invertIfNegative val="0"/>
            <c:bubble3D val="0"/>
            <c:spPr>
              <a:blipFill>
                <a:blip xmlns:r="http://schemas.openxmlformats.org/officeDocument/2006/relationships" r:embed="rId13">
                  <a:alphaModFix amt="80000"/>
                </a:blip>
                <a:stretch>
                  <a:fillRect/>
                </a:stretch>
              </a:blipFill>
              <a:ln>
                <a:noFill/>
              </a:ln>
              <a:effectLst/>
            </c:spPr>
            <c:extLst>
              <c:ext xmlns:c16="http://schemas.microsoft.com/office/drawing/2014/chart" uri="{C3380CC4-5D6E-409C-BE32-E72D297353CC}">
                <c16:uniqueId val="{00000014-15FD-4877-B675-C2D77D8697FA}"/>
              </c:ext>
            </c:extLst>
          </c:dPt>
          <c:dLbls>
            <c:dLbl>
              <c:idx val="8"/>
              <c:delete val="1"/>
              <c:extLst>
                <c:ext xmlns:c15="http://schemas.microsoft.com/office/drawing/2012/chart" uri="{CE6537A1-D6FC-4f65-9D91-7224C49458BB}"/>
                <c:ext xmlns:c16="http://schemas.microsoft.com/office/drawing/2014/chart" uri="{C3380CC4-5D6E-409C-BE32-E72D297353CC}">
                  <c16:uniqueId val="{00000012-15FD-4877-B675-C2D77D8697FA}"/>
                </c:ext>
              </c:extLst>
            </c:dLbl>
            <c:dLbl>
              <c:idx val="9"/>
              <c:delete val="1"/>
              <c:extLst>
                <c:ext xmlns:c15="http://schemas.microsoft.com/office/drawing/2012/chart" uri="{CE6537A1-D6FC-4f65-9D91-7224C49458BB}"/>
                <c:ext xmlns:c16="http://schemas.microsoft.com/office/drawing/2014/chart" uri="{C3380CC4-5D6E-409C-BE32-E72D297353CC}">
                  <c16:uniqueId val="{00000014-15FD-4877-B675-C2D77D8697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Temps'!$B$119:$K$119</c:f>
              <c:numCache>
                <c:formatCode>0.0</c:formatCode>
                <c:ptCount val="10"/>
                <c:pt idx="0">
                  <c:v>0.32</c:v>
                </c:pt>
                <c:pt idx="1">
                  <c:v>0.32</c:v>
                </c:pt>
                <c:pt idx="2">
                  <c:v>0.32</c:v>
                </c:pt>
                <c:pt idx="3">
                  <c:v>0.32</c:v>
                </c:pt>
                <c:pt idx="4">
                  <c:v>0.32</c:v>
                </c:pt>
                <c:pt idx="5">
                  <c:v>0.32</c:v>
                </c:pt>
                <c:pt idx="6">
                  <c:v>0.32</c:v>
                </c:pt>
                <c:pt idx="7">
                  <c:v>0.32</c:v>
                </c:pt>
                <c:pt idx="8">
                  <c:v>0.32</c:v>
                </c:pt>
                <c:pt idx="9">
                  <c:v>0.32</c:v>
                </c:pt>
              </c:numCache>
            </c:numRef>
          </c:yVal>
          <c:bubbleSize>
            <c:numRef>
              <c:f>'2 Temps'!$B$120:$K$120</c:f>
              <c:numCache>
                <c:formatCode>0.0%</c:formatCode>
                <c:ptCount val="10"/>
                <c:pt idx="0">
                  <c:v>9.0329099999999999E-3</c:v>
                </c:pt>
                <c:pt idx="1">
                  <c:v>5.2764299999999986E-3</c:v>
                </c:pt>
                <c:pt idx="2">
                  <c:v>1.409724E-2</c:v>
                </c:pt>
                <c:pt idx="3">
                  <c:v>2.9372399999999998E-3</c:v>
                </c:pt>
                <c:pt idx="4">
                  <c:v>4.9148999999999998E-3</c:v>
                </c:pt>
                <c:pt idx="5">
                  <c:v>3.8225999999999998E-3</c:v>
                </c:pt>
                <c:pt idx="6">
                  <c:v>8.7868800000000004E-3</c:v>
                </c:pt>
                <c:pt idx="7">
                  <c:v>5.3407200000000002E-3</c:v>
                </c:pt>
                <c:pt idx="8">
                  <c:v>5.9099999999999993E-6</c:v>
                </c:pt>
                <c:pt idx="9">
                  <c:v>3.9983999999999999E-4</c:v>
                </c:pt>
              </c:numCache>
            </c:numRef>
          </c:bubbleSize>
          <c:bubble3D val="0"/>
          <c:extLst>
            <c:ext xmlns:c16="http://schemas.microsoft.com/office/drawing/2014/chart" uri="{C3380CC4-5D6E-409C-BE32-E72D297353CC}">
              <c16:uniqueId val="{00000015-15FD-4877-B675-C2D77D8697FA}"/>
            </c:ext>
          </c:extLst>
        </c:ser>
        <c:ser>
          <c:idx val="2"/>
          <c:order val="2"/>
          <c:tx>
            <c:strRef>
              <c:f>'2 Temps'!$A$121</c:f>
              <c:strCache>
                <c:ptCount val="1"/>
                <c:pt idx="0">
                  <c:v>1-10 km</c:v>
                </c:pt>
              </c:strCache>
            </c:strRef>
          </c:tx>
          <c:spPr>
            <a:solidFill>
              <a:schemeClr val="accent1">
                <a:tint val="77000"/>
                <a:alpha val="75000"/>
              </a:schemeClr>
            </a:solidFill>
            <a:ln>
              <a:noFill/>
            </a:ln>
            <a:effectLst/>
          </c:spPr>
          <c:invertIfNegative val="0"/>
          <c:dPt>
            <c:idx val="0"/>
            <c:invertIfNegative val="0"/>
            <c:bubble3D val="0"/>
            <c:spPr>
              <a:blipFill>
                <a:blip xmlns:r="http://schemas.openxmlformats.org/officeDocument/2006/relationships" r:embed="rId14">
                  <a:alphaModFix amt="80000"/>
                </a:blip>
                <a:stretch>
                  <a:fillRect/>
                </a:stretch>
              </a:blipFill>
              <a:ln>
                <a:noFill/>
              </a:ln>
              <a:effectLst/>
            </c:spPr>
            <c:extLst>
              <c:ext xmlns:c16="http://schemas.microsoft.com/office/drawing/2014/chart" uri="{C3380CC4-5D6E-409C-BE32-E72D297353CC}">
                <c16:uniqueId val="{00000017-15FD-4877-B675-C2D77D8697FA}"/>
              </c:ext>
            </c:extLst>
          </c:dPt>
          <c:dPt>
            <c:idx val="1"/>
            <c:invertIfNegative val="0"/>
            <c:bubble3D val="0"/>
            <c:spPr>
              <a:blipFill>
                <a:blip xmlns:r="http://schemas.openxmlformats.org/officeDocument/2006/relationships" r:embed="rId15">
                  <a:alphaModFix amt="80000"/>
                </a:blip>
                <a:stretch>
                  <a:fillRect/>
                </a:stretch>
              </a:blipFill>
              <a:ln>
                <a:noFill/>
              </a:ln>
              <a:effectLst/>
            </c:spPr>
            <c:extLst>
              <c:ext xmlns:c16="http://schemas.microsoft.com/office/drawing/2014/chart" uri="{C3380CC4-5D6E-409C-BE32-E72D297353CC}">
                <c16:uniqueId val="{00000019-15FD-4877-B675-C2D77D8697FA}"/>
              </c:ext>
            </c:extLst>
          </c:dPt>
          <c:dPt>
            <c:idx val="2"/>
            <c:invertIfNegative val="0"/>
            <c:bubble3D val="0"/>
            <c:spPr>
              <a:blipFill>
                <a:blip xmlns:r="http://schemas.openxmlformats.org/officeDocument/2006/relationships" r:embed="rId16">
                  <a:alphaModFix amt="80000"/>
                </a:blip>
                <a:stretch>
                  <a:fillRect/>
                </a:stretch>
              </a:blipFill>
              <a:ln>
                <a:noFill/>
              </a:ln>
              <a:effectLst/>
            </c:spPr>
            <c:extLst>
              <c:ext xmlns:c16="http://schemas.microsoft.com/office/drawing/2014/chart" uri="{C3380CC4-5D6E-409C-BE32-E72D297353CC}">
                <c16:uniqueId val="{0000001B-15FD-4877-B675-C2D77D8697FA}"/>
              </c:ext>
            </c:extLst>
          </c:dPt>
          <c:dPt>
            <c:idx val="3"/>
            <c:invertIfNegative val="0"/>
            <c:bubble3D val="0"/>
            <c:spPr>
              <a:blipFill>
                <a:blip xmlns:r="http://schemas.openxmlformats.org/officeDocument/2006/relationships" r:embed="rId17">
                  <a:alphaModFix amt="80000"/>
                </a:blip>
                <a:stretch>
                  <a:fillRect/>
                </a:stretch>
              </a:blipFill>
              <a:ln>
                <a:noFill/>
              </a:ln>
              <a:effectLst/>
            </c:spPr>
            <c:extLst>
              <c:ext xmlns:c16="http://schemas.microsoft.com/office/drawing/2014/chart" uri="{C3380CC4-5D6E-409C-BE32-E72D297353CC}">
                <c16:uniqueId val="{0000001D-15FD-4877-B675-C2D77D8697FA}"/>
              </c:ext>
            </c:extLst>
          </c:dPt>
          <c:dPt>
            <c:idx val="4"/>
            <c:invertIfNegative val="0"/>
            <c:bubble3D val="0"/>
            <c:spPr>
              <a:blipFill>
                <a:blip xmlns:r="http://schemas.openxmlformats.org/officeDocument/2006/relationships" r:embed="rId18">
                  <a:alphaModFix amt="80000"/>
                </a:blip>
                <a:stretch>
                  <a:fillRect/>
                </a:stretch>
              </a:blipFill>
              <a:ln>
                <a:noFill/>
              </a:ln>
              <a:effectLst/>
            </c:spPr>
            <c:extLst>
              <c:ext xmlns:c16="http://schemas.microsoft.com/office/drawing/2014/chart" uri="{C3380CC4-5D6E-409C-BE32-E72D297353CC}">
                <c16:uniqueId val="{0000001F-15FD-4877-B675-C2D77D8697FA}"/>
              </c:ext>
            </c:extLst>
          </c:dPt>
          <c:dPt>
            <c:idx val="5"/>
            <c:invertIfNegative val="0"/>
            <c:bubble3D val="0"/>
            <c:spPr>
              <a:blipFill>
                <a:blip xmlns:r="http://schemas.openxmlformats.org/officeDocument/2006/relationships" r:embed="rId19">
                  <a:alphaModFix amt="80000"/>
                </a:blip>
                <a:stretch>
                  <a:fillRect/>
                </a:stretch>
              </a:blipFill>
              <a:ln>
                <a:noFill/>
              </a:ln>
              <a:effectLst/>
            </c:spPr>
            <c:extLst>
              <c:ext xmlns:c16="http://schemas.microsoft.com/office/drawing/2014/chart" uri="{C3380CC4-5D6E-409C-BE32-E72D297353CC}">
                <c16:uniqueId val="{00000021-15FD-4877-B675-C2D77D8697FA}"/>
              </c:ext>
            </c:extLst>
          </c:dPt>
          <c:dPt>
            <c:idx val="6"/>
            <c:invertIfNegative val="0"/>
            <c:bubble3D val="0"/>
            <c:spPr>
              <a:blipFill>
                <a:blip xmlns:r="http://schemas.openxmlformats.org/officeDocument/2006/relationships" r:embed="rId20">
                  <a:alphaModFix amt="80000"/>
                </a:blip>
                <a:stretch>
                  <a:fillRect/>
                </a:stretch>
              </a:blipFill>
              <a:ln>
                <a:noFill/>
              </a:ln>
              <a:effectLst/>
            </c:spPr>
            <c:extLst>
              <c:ext xmlns:c16="http://schemas.microsoft.com/office/drawing/2014/chart" uri="{C3380CC4-5D6E-409C-BE32-E72D297353CC}">
                <c16:uniqueId val="{00000023-15FD-4877-B675-C2D77D8697FA}"/>
              </c:ext>
            </c:extLst>
          </c:dPt>
          <c:dPt>
            <c:idx val="7"/>
            <c:invertIfNegative val="0"/>
            <c:bubble3D val="0"/>
            <c:spPr>
              <a:blipFill>
                <a:blip xmlns:r="http://schemas.openxmlformats.org/officeDocument/2006/relationships" r:embed="rId21">
                  <a:alphaModFix amt="80000"/>
                </a:blip>
                <a:stretch>
                  <a:fillRect/>
                </a:stretch>
              </a:blipFill>
              <a:ln>
                <a:noFill/>
              </a:ln>
              <a:effectLst/>
            </c:spPr>
            <c:extLst>
              <c:ext xmlns:c16="http://schemas.microsoft.com/office/drawing/2014/chart" uri="{C3380CC4-5D6E-409C-BE32-E72D297353CC}">
                <c16:uniqueId val="{00000025-15FD-4877-B675-C2D77D8697FA}"/>
              </c:ext>
            </c:extLst>
          </c:dPt>
          <c:dPt>
            <c:idx val="8"/>
            <c:invertIfNegative val="0"/>
            <c:bubble3D val="0"/>
            <c:spPr>
              <a:blipFill>
                <a:blip xmlns:r="http://schemas.openxmlformats.org/officeDocument/2006/relationships" r:embed="rId22">
                  <a:alphaModFix amt="80000"/>
                </a:blip>
                <a:stretch>
                  <a:fillRect/>
                </a:stretch>
              </a:blipFill>
              <a:ln>
                <a:noFill/>
              </a:ln>
              <a:effectLst/>
            </c:spPr>
            <c:extLst>
              <c:ext xmlns:c16="http://schemas.microsoft.com/office/drawing/2014/chart" uri="{C3380CC4-5D6E-409C-BE32-E72D297353CC}">
                <c16:uniqueId val="{00000027-15FD-4877-B675-C2D77D8697FA}"/>
              </c:ext>
            </c:extLst>
          </c:dPt>
          <c:dPt>
            <c:idx val="9"/>
            <c:invertIfNegative val="0"/>
            <c:bubble3D val="0"/>
            <c:spPr>
              <a:blipFill>
                <a:blip xmlns:r="http://schemas.openxmlformats.org/officeDocument/2006/relationships" r:embed="rId23">
                  <a:alphaModFix amt="80000"/>
                </a:blip>
                <a:stretch>
                  <a:fillRect/>
                </a:stretch>
              </a:blipFill>
              <a:ln>
                <a:noFill/>
              </a:ln>
              <a:effectLst/>
            </c:spPr>
            <c:extLst>
              <c:ext xmlns:c16="http://schemas.microsoft.com/office/drawing/2014/chart" uri="{C3380CC4-5D6E-409C-BE32-E72D297353CC}">
                <c16:uniqueId val="{00000029-15FD-4877-B675-C2D77D8697FA}"/>
              </c:ext>
            </c:extLst>
          </c:dPt>
          <c:dLbls>
            <c:dLbl>
              <c:idx val="8"/>
              <c:delete val="1"/>
              <c:extLst>
                <c:ext xmlns:c15="http://schemas.microsoft.com/office/drawing/2012/chart" uri="{CE6537A1-D6FC-4f65-9D91-7224C49458BB}"/>
                <c:ext xmlns:c16="http://schemas.microsoft.com/office/drawing/2014/chart" uri="{C3380CC4-5D6E-409C-BE32-E72D297353CC}">
                  <c16:uniqueId val="{00000027-15FD-4877-B675-C2D77D8697FA}"/>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9-15FD-4877-B675-C2D77D8697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Temps'!$B$121:$K$121</c:f>
              <c:numCache>
                <c:formatCode>0.0</c:formatCode>
                <c:ptCount val="10"/>
                <c:pt idx="0">
                  <c:v>3.2</c:v>
                </c:pt>
                <c:pt idx="1">
                  <c:v>3.2</c:v>
                </c:pt>
                <c:pt idx="2">
                  <c:v>3.2</c:v>
                </c:pt>
                <c:pt idx="3">
                  <c:v>3.2</c:v>
                </c:pt>
                <c:pt idx="4">
                  <c:v>3.2</c:v>
                </c:pt>
                <c:pt idx="5">
                  <c:v>3.2</c:v>
                </c:pt>
                <c:pt idx="6">
                  <c:v>3.2</c:v>
                </c:pt>
                <c:pt idx="7">
                  <c:v>3.2</c:v>
                </c:pt>
                <c:pt idx="8">
                  <c:v>3.2</c:v>
                </c:pt>
                <c:pt idx="9">
                  <c:v>3.2</c:v>
                </c:pt>
              </c:numCache>
            </c:numRef>
          </c:yVal>
          <c:bubbleSize>
            <c:numRef>
              <c:f>'2 Temps'!$B$122:$K$122</c:f>
              <c:numCache>
                <c:formatCode>0.0%</c:formatCode>
                <c:ptCount val="10"/>
                <c:pt idx="0">
                  <c:v>2.9934570000000004E-2</c:v>
                </c:pt>
                <c:pt idx="1">
                  <c:v>6.6732819999999998E-2</c:v>
                </c:pt>
                <c:pt idx="2">
                  <c:v>7.3701359999999994E-2</c:v>
                </c:pt>
                <c:pt idx="3">
                  <c:v>2.0496719999999996E-2</c:v>
                </c:pt>
                <c:pt idx="4">
                  <c:v>2.7400250000000001E-2</c:v>
                </c:pt>
                <c:pt idx="5">
                  <c:v>3.38771E-2</c:v>
                </c:pt>
                <c:pt idx="6">
                  <c:v>7.9054799999999995E-2</c:v>
                </c:pt>
                <c:pt idx="7">
                  <c:v>3.3457529999999999E-2</c:v>
                </c:pt>
                <c:pt idx="8">
                  <c:v>1.8911999999999998E-4</c:v>
                </c:pt>
                <c:pt idx="9">
                  <c:v>1.9742100000000001E-3</c:v>
                </c:pt>
              </c:numCache>
            </c:numRef>
          </c:bubbleSize>
          <c:bubble3D val="0"/>
          <c:extLst>
            <c:ext xmlns:c16="http://schemas.microsoft.com/office/drawing/2014/chart" uri="{C3380CC4-5D6E-409C-BE32-E72D297353CC}">
              <c16:uniqueId val="{0000002A-15FD-4877-B675-C2D77D8697FA}"/>
            </c:ext>
          </c:extLst>
        </c:ser>
        <c:ser>
          <c:idx val="3"/>
          <c:order val="3"/>
          <c:tx>
            <c:strRef>
              <c:f>'2 Temps'!$A$123</c:f>
              <c:strCache>
                <c:ptCount val="1"/>
                <c:pt idx="0">
                  <c:v>10-100 km</c:v>
                </c:pt>
              </c:strCache>
            </c:strRef>
          </c:tx>
          <c:spPr>
            <a:solidFill>
              <a:schemeClr val="accent1">
                <a:tint val="93000"/>
                <a:alpha val="75000"/>
              </a:schemeClr>
            </a:solidFill>
            <a:ln>
              <a:noFill/>
            </a:ln>
            <a:effectLst/>
          </c:spPr>
          <c:invertIfNegative val="0"/>
          <c:dPt>
            <c:idx val="0"/>
            <c:invertIfNegative val="0"/>
            <c:bubble3D val="0"/>
            <c:spPr>
              <a:blipFill>
                <a:blip xmlns:r="http://schemas.openxmlformats.org/officeDocument/2006/relationships" r:embed="rId24">
                  <a:alphaModFix amt="80000"/>
                </a:blip>
                <a:stretch>
                  <a:fillRect/>
                </a:stretch>
              </a:blipFill>
              <a:ln>
                <a:noFill/>
              </a:ln>
              <a:effectLst/>
            </c:spPr>
            <c:extLst>
              <c:ext xmlns:c16="http://schemas.microsoft.com/office/drawing/2014/chart" uri="{C3380CC4-5D6E-409C-BE32-E72D297353CC}">
                <c16:uniqueId val="{0000002C-15FD-4877-B675-C2D77D8697FA}"/>
              </c:ext>
            </c:extLst>
          </c:dPt>
          <c:dPt>
            <c:idx val="1"/>
            <c:invertIfNegative val="0"/>
            <c:bubble3D val="0"/>
            <c:spPr>
              <a:blipFill>
                <a:blip xmlns:r="http://schemas.openxmlformats.org/officeDocument/2006/relationships" r:embed="rId25">
                  <a:alphaModFix amt="80000"/>
                </a:blip>
                <a:stretch>
                  <a:fillRect/>
                </a:stretch>
              </a:blipFill>
              <a:ln>
                <a:noFill/>
              </a:ln>
              <a:effectLst/>
            </c:spPr>
            <c:extLst>
              <c:ext xmlns:c16="http://schemas.microsoft.com/office/drawing/2014/chart" uri="{C3380CC4-5D6E-409C-BE32-E72D297353CC}">
                <c16:uniqueId val="{0000002E-15FD-4877-B675-C2D77D8697FA}"/>
              </c:ext>
            </c:extLst>
          </c:dPt>
          <c:dPt>
            <c:idx val="2"/>
            <c:invertIfNegative val="0"/>
            <c:bubble3D val="0"/>
            <c:spPr>
              <a:blipFill>
                <a:blip xmlns:r="http://schemas.openxmlformats.org/officeDocument/2006/relationships" r:embed="rId26">
                  <a:alphaModFix amt="80000"/>
                </a:blip>
                <a:stretch>
                  <a:fillRect/>
                </a:stretch>
              </a:blipFill>
              <a:ln>
                <a:noFill/>
              </a:ln>
              <a:effectLst/>
            </c:spPr>
            <c:extLst>
              <c:ext xmlns:c16="http://schemas.microsoft.com/office/drawing/2014/chart" uri="{C3380CC4-5D6E-409C-BE32-E72D297353CC}">
                <c16:uniqueId val="{00000030-15FD-4877-B675-C2D77D8697FA}"/>
              </c:ext>
            </c:extLst>
          </c:dPt>
          <c:dPt>
            <c:idx val="3"/>
            <c:invertIfNegative val="0"/>
            <c:bubble3D val="0"/>
            <c:spPr>
              <a:blipFill>
                <a:blip xmlns:r="http://schemas.openxmlformats.org/officeDocument/2006/relationships" r:embed="rId27">
                  <a:alphaModFix amt="80000"/>
                </a:blip>
                <a:stretch>
                  <a:fillRect/>
                </a:stretch>
              </a:blipFill>
              <a:ln>
                <a:noFill/>
              </a:ln>
              <a:effectLst/>
            </c:spPr>
            <c:extLst>
              <c:ext xmlns:c16="http://schemas.microsoft.com/office/drawing/2014/chart" uri="{C3380CC4-5D6E-409C-BE32-E72D297353CC}">
                <c16:uniqueId val="{00000032-15FD-4877-B675-C2D77D8697FA}"/>
              </c:ext>
            </c:extLst>
          </c:dPt>
          <c:dPt>
            <c:idx val="4"/>
            <c:invertIfNegative val="0"/>
            <c:bubble3D val="0"/>
            <c:spPr>
              <a:blipFill>
                <a:blip xmlns:r="http://schemas.openxmlformats.org/officeDocument/2006/relationships" r:embed="rId28">
                  <a:alphaModFix amt="80000"/>
                </a:blip>
                <a:stretch>
                  <a:fillRect/>
                </a:stretch>
              </a:blipFill>
              <a:ln>
                <a:noFill/>
              </a:ln>
              <a:effectLst/>
            </c:spPr>
            <c:extLst>
              <c:ext xmlns:c16="http://schemas.microsoft.com/office/drawing/2014/chart" uri="{C3380CC4-5D6E-409C-BE32-E72D297353CC}">
                <c16:uniqueId val="{00000034-15FD-4877-B675-C2D77D8697FA}"/>
              </c:ext>
            </c:extLst>
          </c:dPt>
          <c:dPt>
            <c:idx val="5"/>
            <c:invertIfNegative val="0"/>
            <c:bubble3D val="0"/>
            <c:spPr>
              <a:blipFill>
                <a:blip xmlns:r="http://schemas.openxmlformats.org/officeDocument/2006/relationships" r:embed="rId29">
                  <a:alphaModFix amt="80000"/>
                </a:blip>
                <a:stretch>
                  <a:fillRect/>
                </a:stretch>
              </a:blipFill>
              <a:ln>
                <a:noFill/>
              </a:ln>
              <a:effectLst/>
            </c:spPr>
            <c:extLst>
              <c:ext xmlns:c16="http://schemas.microsoft.com/office/drawing/2014/chart" uri="{C3380CC4-5D6E-409C-BE32-E72D297353CC}">
                <c16:uniqueId val="{00000036-15FD-4877-B675-C2D77D8697FA}"/>
              </c:ext>
            </c:extLst>
          </c:dPt>
          <c:dPt>
            <c:idx val="6"/>
            <c:invertIfNegative val="0"/>
            <c:bubble3D val="0"/>
            <c:spPr>
              <a:blipFill>
                <a:blip xmlns:r="http://schemas.openxmlformats.org/officeDocument/2006/relationships" r:embed="rId30">
                  <a:alphaModFix amt="80000"/>
                </a:blip>
                <a:stretch>
                  <a:fillRect/>
                </a:stretch>
              </a:blipFill>
              <a:ln>
                <a:noFill/>
              </a:ln>
              <a:effectLst/>
            </c:spPr>
            <c:extLst>
              <c:ext xmlns:c16="http://schemas.microsoft.com/office/drawing/2014/chart" uri="{C3380CC4-5D6E-409C-BE32-E72D297353CC}">
                <c16:uniqueId val="{00000038-15FD-4877-B675-C2D77D8697FA}"/>
              </c:ext>
            </c:extLst>
          </c:dPt>
          <c:dPt>
            <c:idx val="7"/>
            <c:invertIfNegative val="0"/>
            <c:bubble3D val="0"/>
            <c:spPr>
              <a:blipFill>
                <a:blip xmlns:r="http://schemas.openxmlformats.org/officeDocument/2006/relationships" r:embed="rId31">
                  <a:alphaModFix amt="80000"/>
                </a:blip>
                <a:stretch>
                  <a:fillRect/>
                </a:stretch>
              </a:blipFill>
              <a:ln>
                <a:noFill/>
              </a:ln>
              <a:effectLst/>
            </c:spPr>
            <c:extLst>
              <c:ext xmlns:c16="http://schemas.microsoft.com/office/drawing/2014/chart" uri="{C3380CC4-5D6E-409C-BE32-E72D297353CC}">
                <c16:uniqueId val="{0000003A-15FD-4877-B675-C2D77D8697FA}"/>
              </c:ext>
            </c:extLst>
          </c:dPt>
          <c:dPt>
            <c:idx val="8"/>
            <c:invertIfNegative val="0"/>
            <c:bubble3D val="0"/>
            <c:spPr>
              <a:blipFill>
                <a:blip xmlns:r="http://schemas.openxmlformats.org/officeDocument/2006/relationships" r:embed="rId32">
                  <a:alphaModFix amt="80000"/>
                </a:blip>
                <a:stretch>
                  <a:fillRect/>
                </a:stretch>
              </a:blipFill>
              <a:ln>
                <a:noFill/>
              </a:ln>
              <a:effectLst/>
            </c:spPr>
            <c:extLst>
              <c:ext xmlns:c16="http://schemas.microsoft.com/office/drawing/2014/chart" uri="{C3380CC4-5D6E-409C-BE32-E72D297353CC}">
                <c16:uniqueId val="{0000003C-15FD-4877-B675-C2D77D8697FA}"/>
              </c:ext>
            </c:extLst>
          </c:dPt>
          <c:dPt>
            <c:idx val="9"/>
            <c:invertIfNegative val="0"/>
            <c:bubble3D val="0"/>
            <c:spPr>
              <a:blipFill>
                <a:blip xmlns:r="http://schemas.openxmlformats.org/officeDocument/2006/relationships" r:embed="rId33">
                  <a:alphaModFix amt="80000"/>
                </a:blip>
                <a:stretch>
                  <a:fillRect/>
                </a:stretch>
              </a:blipFill>
              <a:ln>
                <a:noFill/>
              </a:ln>
              <a:effectLst/>
            </c:spPr>
            <c:extLst>
              <c:ext xmlns:c16="http://schemas.microsoft.com/office/drawing/2014/chart" uri="{C3380CC4-5D6E-409C-BE32-E72D297353CC}">
                <c16:uniqueId val="{0000003E-15FD-4877-B675-C2D77D8697FA}"/>
              </c:ext>
            </c:extLst>
          </c:dPt>
          <c:dLbls>
            <c:dLbl>
              <c:idx val="8"/>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C-15FD-4877-B675-C2D77D8697FA}"/>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E-15FD-4877-B675-C2D77D8697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Temps'!$B$123:$K$123</c:f>
              <c:numCache>
                <c:formatCode>0.0</c:formatCode>
                <c:ptCount val="10"/>
                <c:pt idx="0">
                  <c:v>32</c:v>
                </c:pt>
                <c:pt idx="1">
                  <c:v>32</c:v>
                </c:pt>
                <c:pt idx="2">
                  <c:v>32</c:v>
                </c:pt>
                <c:pt idx="3">
                  <c:v>32</c:v>
                </c:pt>
                <c:pt idx="4">
                  <c:v>32</c:v>
                </c:pt>
                <c:pt idx="5">
                  <c:v>32</c:v>
                </c:pt>
                <c:pt idx="6">
                  <c:v>32</c:v>
                </c:pt>
                <c:pt idx="7">
                  <c:v>32</c:v>
                </c:pt>
                <c:pt idx="8">
                  <c:v>32</c:v>
                </c:pt>
                <c:pt idx="9">
                  <c:v>32</c:v>
                </c:pt>
              </c:numCache>
            </c:numRef>
          </c:yVal>
          <c:bubbleSize>
            <c:numRef>
              <c:f>'2 Temps'!$B$124:$K$124</c:f>
              <c:numCache>
                <c:formatCode>0.0%</c:formatCode>
                <c:ptCount val="10"/>
                <c:pt idx="0">
                  <c:v>2.2927260000000001E-2</c:v>
                </c:pt>
                <c:pt idx="1">
                  <c:v>0.16030660999999999</c:v>
                </c:pt>
                <c:pt idx="2">
                  <c:v>4.793886E-2</c:v>
                </c:pt>
                <c:pt idx="3">
                  <c:v>2.3335559999999998E-2</c:v>
                </c:pt>
                <c:pt idx="4">
                  <c:v>2.8124149999999997E-2</c:v>
                </c:pt>
                <c:pt idx="5">
                  <c:v>5.6840399999999992E-2</c:v>
                </c:pt>
                <c:pt idx="6">
                  <c:v>3.9052800000000006E-2</c:v>
                </c:pt>
                <c:pt idx="7">
                  <c:v>3.7202970000000002E-2</c:v>
                </c:pt>
                <c:pt idx="8">
                  <c:v>2.0625899999999996E-3</c:v>
                </c:pt>
                <c:pt idx="9">
                  <c:v>2.68345E-3</c:v>
                </c:pt>
              </c:numCache>
            </c:numRef>
          </c:bubbleSize>
          <c:bubble3D val="0"/>
          <c:extLst>
            <c:ext xmlns:c16="http://schemas.microsoft.com/office/drawing/2014/chart" uri="{C3380CC4-5D6E-409C-BE32-E72D297353CC}">
              <c16:uniqueId val="{0000003F-15FD-4877-B675-C2D77D8697FA}"/>
            </c:ext>
          </c:extLst>
        </c:ser>
        <c:ser>
          <c:idx val="4"/>
          <c:order val="4"/>
          <c:tx>
            <c:strRef>
              <c:f>'2 Temps'!$A$125</c:f>
              <c:strCache>
                <c:ptCount val="1"/>
                <c:pt idx="0">
                  <c:v>100-1000 km</c:v>
                </c:pt>
              </c:strCache>
            </c:strRef>
          </c:tx>
          <c:spPr>
            <a:solidFill>
              <a:schemeClr val="accent1">
                <a:shade val="92000"/>
                <a:alpha val="75000"/>
              </a:schemeClr>
            </a:solidFill>
            <a:ln>
              <a:noFill/>
            </a:ln>
            <a:effectLst/>
          </c:spPr>
          <c:invertIfNegative val="0"/>
          <c:dPt>
            <c:idx val="0"/>
            <c:invertIfNegative val="0"/>
            <c:bubble3D val="0"/>
            <c:spPr>
              <a:blipFill>
                <a:blip xmlns:r="http://schemas.openxmlformats.org/officeDocument/2006/relationships" r:embed="rId34">
                  <a:alphaModFix amt="80000"/>
                </a:blip>
                <a:stretch>
                  <a:fillRect/>
                </a:stretch>
              </a:blipFill>
              <a:ln>
                <a:noFill/>
              </a:ln>
              <a:effectLst/>
            </c:spPr>
            <c:extLst>
              <c:ext xmlns:c16="http://schemas.microsoft.com/office/drawing/2014/chart" uri="{C3380CC4-5D6E-409C-BE32-E72D297353CC}">
                <c16:uniqueId val="{00000041-15FD-4877-B675-C2D77D8697FA}"/>
              </c:ext>
            </c:extLst>
          </c:dPt>
          <c:dPt>
            <c:idx val="1"/>
            <c:invertIfNegative val="0"/>
            <c:bubble3D val="0"/>
            <c:spPr>
              <a:blipFill>
                <a:blip xmlns:r="http://schemas.openxmlformats.org/officeDocument/2006/relationships" r:embed="rId35">
                  <a:alphaModFix amt="80000"/>
                </a:blip>
                <a:stretch>
                  <a:fillRect/>
                </a:stretch>
              </a:blipFill>
              <a:ln>
                <a:noFill/>
              </a:ln>
              <a:effectLst/>
            </c:spPr>
            <c:extLst>
              <c:ext xmlns:c16="http://schemas.microsoft.com/office/drawing/2014/chart" uri="{C3380CC4-5D6E-409C-BE32-E72D297353CC}">
                <c16:uniqueId val="{00000043-15FD-4877-B675-C2D77D8697FA}"/>
              </c:ext>
            </c:extLst>
          </c:dPt>
          <c:dPt>
            <c:idx val="2"/>
            <c:invertIfNegative val="0"/>
            <c:bubble3D val="0"/>
            <c:spPr>
              <a:blipFill>
                <a:blip xmlns:r="http://schemas.openxmlformats.org/officeDocument/2006/relationships" r:embed="rId36">
                  <a:alphaModFix amt="80000"/>
                </a:blip>
                <a:stretch>
                  <a:fillRect/>
                </a:stretch>
              </a:blipFill>
              <a:ln>
                <a:noFill/>
              </a:ln>
              <a:effectLst/>
            </c:spPr>
            <c:extLst>
              <c:ext xmlns:c16="http://schemas.microsoft.com/office/drawing/2014/chart" uri="{C3380CC4-5D6E-409C-BE32-E72D297353CC}">
                <c16:uniqueId val="{00000045-15FD-4877-B675-C2D77D8697FA}"/>
              </c:ext>
            </c:extLst>
          </c:dPt>
          <c:dPt>
            <c:idx val="3"/>
            <c:invertIfNegative val="0"/>
            <c:bubble3D val="0"/>
            <c:spPr>
              <a:blipFill>
                <a:blip xmlns:r="http://schemas.openxmlformats.org/officeDocument/2006/relationships" r:embed="rId37">
                  <a:alphaModFix amt="80000"/>
                </a:blip>
                <a:stretch>
                  <a:fillRect/>
                </a:stretch>
              </a:blipFill>
              <a:ln>
                <a:noFill/>
              </a:ln>
              <a:effectLst/>
            </c:spPr>
            <c:extLst>
              <c:ext xmlns:c16="http://schemas.microsoft.com/office/drawing/2014/chart" uri="{C3380CC4-5D6E-409C-BE32-E72D297353CC}">
                <c16:uniqueId val="{00000047-15FD-4877-B675-C2D77D8697FA}"/>
              </c:ext>
            </c:extLst>
          </c:dPt>
          <c:dPt>
            <c:idx val="4"/>
            <c:invertIfNegative val="0"/>
            <c:bubble3D val="0"/>
            <c:spPr>
              <a:blipFill>
                <a:blip xmlns:r="http://schemas.openxmlformats.org/officeDocument/2006/relationships" r:embed="rId38">
                  <a:alphaModFix amt="80000"/>
                </a:blip>
                <a:stretch>
                  <a:fillRect/>
                </a:stretch>
              </a:blipFill>
              <a:ln>
                <a:noFill/>
              </a:ln>
              <a:effectLst/>
            </c:spPr>
            <c:extLst>
              <c:ext xmlns:c16="http://schemas.microsoft.com/office/drawing/2014/chart" uri="{C3380CC4-5D6E-409C-BE32-E72D297353CC}">
                <c16:uniqueId val="{00000049-15FD-4877-B675-C2D77D8697FA}"/>
              </c:ext>
            </c:extLst>
          </c:dPt>
          <c:dPt>
            <c:idx val="5"/>
            <c:invertIfNegative val="0"/>
            <c:bubble3D val="0"/>
            <c:spPr>
              <a:blipFill>
                <a:blip xmlns:r="http://schemas.openxmlformats.org/officeDocument/2006/relationships" r:embed="rId39">
                  <a:alphaModFix amt="80000"/>
                </a:blip>
                <a:stretch>
                  <a:fillRect/>
                </a:stretch>
              </a:blipFill>
              <a:ln>
                <a:noFill/>
              </a:ln>
              <a:effectLst/>
            </c:spPr>
            <c:extLst>
              <c:ext xmlns:c16="http://schemas.microsoft.com/office/drawing/2014/chart" uri="{C3380CC4-5D6E-409C-BE32-E72D297353CC}">
                <c16:uniqueId val="{0000004B-15FD-4877-B675-C2D77D8697FA}"/>
              </c:ext>
            </c:extLst>
          </c:dPt>
          <c:dPt>
            <c:idx val="6"/>
            <c:invertIfNegative val="0"/>
            <c:bubble3D val="0"/>
            <c:spPr>
              <a:blipFill>
                <a:blip xmlns:r="http://schemas.openxmlformats.org/officeDocument/2006/relationships" r:embed="rId40">
                  <a:alphaModFix amt="80000"/>
                </a:blip>
                <a:stretch>
                  <a:fillRect/>
                </a:stretch>
              </a:blipFill>
              <a:ln>
                <a:noFill/>
              </a:ln>
              <a:effectLst/>
            </c:spPr>
            <c:extLst>
              <c:ext xmlns:c16="http://schemas.microsoft.com/office/drawing/2014/chart" uri="{C3380CC4-5D6E-409C-BE32-E72D297353CC}">
                <c16:uniqueId val="{0000004D-15FD-4877-B675-C2D77D8697FA}"/>
              </c:ext>
            </c:extLst>
          </c:dPt>
          <c:dPt>
            <c:idx val="7"/>
            <c:invertIfNegative val="0"/>
            <c:bubble3D val="0"/>
            <c:spPr>
              <a:blipFill>
                <a:blip xmlns:r="http://schemas.openxmlformats.org/officeDocument/2006/relationships" r:embed="rId41">
                  <a:alphaModFix amt="80000"/>
                </a:blip>
                <a:stretch>
                  <a:fillRect/>
                </a:stretch>
              </a:blipFill>
              <a:ln>
                <a:noFill/>
              </a:ln>
              <a:effectLst/>
            </c:spPr>
            <c:extLst>
              <c:ext xmlns:c16="http://schemas.microsoft.com/office/drawing/2014/chart" uri="{C3380CC4-5D6E-409C-BE32-E72D297353CC}">
                <c16:uniqueId val="{0000004F-15FD-4877-B675-C2D77D8697FA}"/>
              </c:ext>
            </c:extLst>
          </c:dPt>
          <c:dPt>
            <c:idx val="8"/>
            <c:invertIfNegative val="0"/>
            <c:bubble3D val="0"/>
            <c:spPr>
              <a:blipFill>
                <a:blip xmlns:r="http://schemas.openxmlformats.org/officeDocument/2006/relationships" r:embed="rId42">
                  <a:alphaModFix amt="80000"/>
                </a:blip>
                <a:stretch>
                  <a:fillRect/>
                </a:stretch>
              </a:blipFill>
              <a:ln>
                <a:noFill/>
              </a:ln>
              <a:effectLst/>
            </c:spPr>
            <c:extLst>
              <c:ext xmlns:c16="http://schemas.microsoft.com/office/drawing/2014/chart" uri="{C3380CC4-5D6E-409C-BE32-E72D297353CC}">
                <c16:uniqueId val="{00000051-15FD-4877-B675-C2D77D8697FA}"/>
              </c:ext>
            </c:extLst>
          </c:dPt>
          <c:dPt>
            <c:idx val="9"/>
            <c:invertIfNegative val="0"/>
            <c:bubble3D val="0"/>
            <c:spPr>
              <a:blipFill>
                <a:blip xmlns:r="http://schemas.openxmlformats.org/officeDocument/2006/relationships" r:embed="rId43">
                  <a:alphaModFix amt="80000"/>
                </a:blip>
                <a:stretch>
                  <a:fillRect/>
                </a:stretch>
              </a:blipFill>
              <a:ln>
                <a:noFill/>
              </a:ln>
              <a:effectLst/>
            </c:spPr>
            <c:extLst>
              <c:ext xmlns:c16="http://schemas.microsoft.com/office/drawing/2014/chart" uri="{C3380CC4-5D6E-409C-BE32-E72D297353CC}">
                <c16:uniqueId val="{00000053-15FD-4877-B675-C2D77D8697FA}"/>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1-15FD-4877-B675-C2D77D8697FA}"/>
                </c:ext>
              </c:extLst>
            </c:dLbl>
            <c:dLbl>
              <c:idx val="2"/>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5-15FD-4877-B675-C2D77D8697FA}"/>
                </c:ext>
              </c:extLst>
            </c:dLbl>
            <c:dLbl>
              <c:idx val="3"/>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7-15FD-4877-B675-C2D77D8697FA}"/>
                </c:ext>
              </c:extLst>
            </c:dLbl>
            <c:dLbl>
              <c:idx val="4"/>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9-15FD-4877-B675-C2D77D8697FA}"/>
                </c:ext>
              </c:extLst>
            </c:dLbl>
            <c:dLbl>
              <c:idx val="6"/>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D-15FD-4877-B675-C2D77D8697FA}"/>
                </c:ext>
              </c:extLst>
            </c:dLbl>
            <c:dLbl>
              <c:idx val="7"/>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F-15FD-4877-B675-C2D77D8697FA}"/>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53-15FD-4877-B675-C2D77D8697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Temps'!$B$125:$K$125</c:f>
              <c:numCache>
                <c:formatCode>0.0</c:formatCode>
                <c:ptCount val="10"/>
                <c:pt idx="0">
                  <c:v>320</c:v>
                </c:pt>
                <c:pt idx="1">
                  <c:v>320</c:v>
                </c:pt>
                <c:pt idx="2">
                  <c:v>320</c:v>
                </c:pt>
                <c:pt idx="3">
                  <c:v>320</c:v>
                </c:pt>
                <c:pt idx="4">
                  <c:v>320</c:v>
                </c:pt>
                <c:pt idx="5">
                  <c:v>320</c:v>
                </c:pt>
                <c:pt idx="6">
                  <c:v>320</c:v>
                </c:pt>
                <c:pt idx="7">
                  <c:v>320</c:v>
                </c:pt>
                <c:pt idx="8">
                  <c:v>320</c:v>
                </c:pt>
                <c:pt idx="9">
                  <c:v>320</c:v>
                </c:pt>
              </c:numCache>
            </c:numRef>
          </c:yVal>
          <c:bubbleSize>
            <c:numRef>
              <c:f>'2 Temps'!$B$126:$K$126</c:f>
              <c:numCache>
                <c:formatCode>0.0%</c:formatCode>
                <c:ptCount val="10"/>
                <c:pt idx="0">
                  <c:v>1.3609499999999999E-3</c:v>
                </c:pt>
                <c:pt idx="1">
                  <c:v>2.0264549999999999E-2</c:v>
                </c:pt>
                <c:pt idx="2">
                  <c:v>1.6625399999999999E-3</c:v>
                </c:pt>
                <c:pt idx="3">
                  <c:v>2.3763600000000001E-3</c:v>
                </c:pt>
                <c:pt idx="4">
                  <c:v>2.9590999999999997E-3</c:v>
                </c:pt>
                <c:pt idx="5">
                  <c:v>3.9694099999999989E-2</c:v>
                </c:pt>
                <c:pt idx="6">
                  <c:v>8.325840000000001E-3</c:v>
                </c:pt>
                <c:pt idx="7">
                  <c:v>9.4936499999999993E-3</c:v>
                </c:pt>
                <c:pt idx="8">
                  <c:v>4.0241189999999996E-2</c:v>
                </c:pt>
                <c:pt idx="9">
                  <c:v>5.5941899999999998E-3</c:v>
                </c:pt>
              </c:numCache>
            </c:numRef>
          </c:bubbleSize>
          <c:bubble3D val="0"/>
          <c:extLst>
            <c:ext xmlns:c16="http://schemas.microsoft.com/office/drawing/2014/chart" uri="{C3380CC4-5D6E-409C-BE32-E72D297353CC}">
              <c16:uniqueId val="{00000054-15FD-4877-B675-C2D77D8697FA}"/>
            </c:ext>
          </c:extLst>
        </c:ser>
        <c:ser>
          <c:idx val="5"/>
          <c:order val="5"/>
          <c:tx>
            <c:strRef>
              <c:f>'2 Temps'!$A$127</c:f>
              <c:strCache>
                <c:ptCount val="1"/>
                <c:pt idx="0">
                  <c:v>1000 km+</c:v>
                </c:pt>
              </c:strCache>
            </c:strRef>
          </c:tx>
          <c:spPr>
            <a:solidFill>
              <a:schemeClr val="accent1">
                <a:shade val="76000"/>
                <a:alpha val="75000"/>
              </a:schemeClr>
            </a:solidFill>
            <a:ln>
              <a:noFill/>
            </a:ln>
            <a:effectLst/>
          </c:spPr>
          <c:invertIfNegative val="0"/>
          <c:dPt>
            <c:idx val="0"/>
            <c:invertIfNegative val="0"/>
            <c:bubble3D val="0"/>
            <c:spPr>
              <a:blipFill>
                <a:blip xmlns:r="http://schemas.openxmlformats.org/officeDocument/2006/relationships" r:embed="rId44">
                  <a:alphaModFix amt="80000"/>
                </a:blip>
                <a:stretch>
                  <a:fillRect/>
                </a:stretch>
              </a:blipFill>
              <a:ln>
                <a:noFill/>
              </a:ln>
              <a:effectLst/>
            </c:spPr>
            <c:extLst>
              <c:ext xmlns:c16="http://schemas.microsoft.com/office/drawing/2014/chart" uri="{C3380CC4-5D6E-409C-BE32-E72D297353CC}">
                <c16:uniqueId val="{00000056-15FD-4877-B675-C2D77D8697FA}"/>
              </c:ext>
            </c:extLst>
          </c:dPt>
          <c:dPt>
            <c:idx val="1"/>
            <c:invertIfNegative val="0"/>
            <c:bubble3D val="0"/>
            <c:spPr>
              <a:blipFill>
                <a:blip xmlns:r="http://schemas.openxmlformats.org/officeDocument/2006/relationships" r:embed="rId45">
                  <a:alphaModFix amt="80000"/>
                </a:blip>
                <a:stretch>
                  <a:fillRect/>
                </a:stretch>
              </a:blipFill>
              <a:ln>
                <a:noFill/>
              </a:ln>
              <a:effectLst/>
            </c:spPr>
            <c:extLst>
              <c:ext xmlns:c16="http://schemas.microsoft.com/office/drawing/2014/chart" uri="{C3380CC4-5D6E-409C-BE32-E72D297353CC}">
                <c16:uniqueId val="{00000058-15FD-4877-B675-C2D77D8697FA}"/>
              </c:ext>
            </c:extLst>
          </c:dPt>
          <c:dPt>
            <c:idx val="2"/>
            <c:invertIfNegative val="0"/>
            <c:bubble3D val="0"/>
            <c:spPr>
              <a:blipFill>
                <a:blip xmlns:r="http://schemas.openxmlformats.org/officeDocument/2006/relationships" r:embed="rId46">
                  <a:alphaModFix amt="80000"/>
                </a:blip>
                <a:stretch>
                  <a:fillRect/>
                </a:stretch>
              </a:blipFill>
              <a:ln>
                <a:noFill/>
              </a:ln>
              <a:effectLst/>
            </c:spPr>
            <c:extLst>
              <c:ext xmlns:c16="http://schemas.microsoft.com/office/drawing/2014/chart" uri="{C3380CC4-5D6E-409C-BE32-E72D297353CC}">
                <c16:uniqueId val="{0000005A-15FD-4877-B675-C2D77D8697FA}"/>
              </c:ext>
            </c:extLst>
          </c:dPt>
          <c:dPt>
            <c:idx val="3"/>
            <c:invertIfNegative val="0"/>
            <c:bubble3D val="0"/>
            <c:spPr>
              <a:blipFill>
                <a:blip xmlns:r="http://schemas.openxmlformats.org/officeDocument/2006/relationships" r:embed="rId47">
                  <a:alphaModFix amt="80000"/>
                </a:blip>
                <a:stretch>
                  <a:fillRect/>
                </a:stretch>
              </a:blipFill>
              <a:ln>
                <a:noFill/>
              </a:ln>
              <a:effectLst/>
            </c:spPr>
            <c:extLst>
              <c:ext xmlns:c16="http://schemas.microsoft.com/office/drawing/2014/chart" uri="{C3380CC4-5D6E-409C-BE32-E72D297353CC}">
                <c16:uniqueId val="{0000005C-15FD-4877-B675-C2D77D8697FA}"/>
              </c:ext>
            </c:extLst>
          </c:dPt>
          <c:dPt>
            <c:idx val="4"/>
            <c:invertIfNegative val="0"/>
            <c:bubble3D val="0"/>
            <c:spPr>
              <a:blipFill>
                <a:blip xmlns:r="http://schemas.openxmlformats.org/officeDocument/2006/relationships" r:embed="rId48">
                  <a:alphaModFix amt="80000"/>
                </a:blip>
                <a:stretch>
                  <a:fillRect/>
                </a:stretch>
              </a:blipFill>
              <a:ln>
                <a:noFill/>
              </a:ln>
              <a:effectLst/>
            </c:spPr>
            <c:extLst>
              <c:ext xmlns:c16="http://schemas.microsoft.com/office/drawing/2014/chart" uri="{C3380CC4-5D6E-409C-BE32-E72D297353CC}">
                <c16:uniqueId val="{0000005E-15FD-4877-B675-C2D77D8697FA}"/>
              </c:ext>
            </c:extLst>
          </c:dPt>
          <c:dPt>
            <c:idx val="5"/>
            <c:invertIfNegative val="0"/>
            <c:bubble3D val="0"/>
            <c:spPr>
              <a:blipFill>
                <a:blip xmlns:r="http://schemas.openxmlformats.org/officeDocument/2006/relationships" r:embed="rId49">
                  <a:alphaModFix amt="80000"/>
                </a:blip>
                <a:stretch>
                  <a:fillRect/>
                </a:stretch>
              </a:blipFill>
              <a:ln>
                <a:noFill/>
              </a:ln>
              <a:effectLst/>
            </c:spPr>
            <c:extLst>
              <c:ext xmlns:c16="http://schemas.microsoft.com/office/drawing/2014/chart" uri="{C3380CC4-5D6E-409C-BE32-E72D297353CC}">
                <c16:uniqueId val="{00000060-15FD-4877-B675-C2D77D8697FA}"/>
              </c:ext>
            </c:extLst>
          </c:dPt>
          <c:dPt>
            <c:idx val="6"/>
            <c:invertIfNegative val="0"/>
            <c:bubble3D val="0"/>
            <c:spPr>
              <a:blipFill>
                <a:blip xmlns:r="http://schemas.openxmlformats.org/officeDocument/2006/relationships" r:embed="rId50">
                  <a:alphaModFix amt="80000"/>
                </a:blip>
                <a:stretch>
                  <a:fillRect/>
                </a:stretch>
              </a:blipFill>
              <a:ln>
                <a:noFill/>
              </a:ln>
              <a:effectLst/>
            </c:spPr>
            <c:extLst>
              <c:ext xmlns:c16="http://schemas.microsoft.com/office/drawing/2014/chart" uri="{C3380CC4-5D6E-409C-BE32-E72D297353CC}">
                <c16:uniqueId val="{00000062-15FD-4877-B675-C2D77D8697FA}"/>
              </c:ext>
            </c:extLst>
          </c:dPt>
          <c:dPt>
            <c:idx val="7"/>
            <c:invertIfNegative val="0"/>
            <c:bubble3D val="0"/>
            <c:spPr>
              <a:blipFill>
                <a:blip xmlns:r="http://schemas.openxmlformats.org/officeDocument/2006/relationships" r:embed="rId51">
                  <a:alphaModFix amt="80000"/>
                </a:blip>
                <a:stretch>
                  <a:fillRect/>
                </a:stretch>
              </a:blipFill>
              <a:ln>
                <a:noFill/>
              </a:ln>
              <a:effectLst/>
            </c:spPr>
            <c:extLst>
              <c:ext xmlns:c16="http://schemas.microsoft.com/office/drawing/2014/chart" uri="{C3380CC4-5D6E-409C-BE32-E72D297353CC}">
                <c16:uniqueId val="{00000064-15FD-4877-B675-C2D77D8697FA}"/>
              </c:ext>
            </c:extLst>
          </c:dPt>
          <c:dPt>
            <c:idx val="8"/>
            <c:invertIfNegative val="0"/>
            <c:bubble3D val="0"/>
            <c:spPr>
              <a:blipFill>
                <a:blip xmlns:r="http://schemas.openxmlformats.org/officeDocument/2006/relationships" r:embed="rId52">
                  <a:alphaModFix amt="80000"/>
                </a:blip>
                <a:stretch>
                  <a:fillRect/>
                </a:stretch>
              </a:blipFill>
              <a:ln>
                <a:noFill/>
              </a:ln>
              <a:effectLst/>
            </c:spPr>
            <c:extLst>
              <c:ext xmlns:c16="http://schemas.microsoft.com/office/drawing/2014/chart" uri="{C3380CC4-5D6E-409C-BE32-E72D297353CC}">
                <c16:uniqueId val="{00000066-15FD-4877-B675-C2D77D8697FA}"/>
              </c:ext>
            </c:extLst>
          </c:dPt>
          <c:dPt>
            <c:idx val="9"/>
            <c:invertIfNegative val="0"/>
            <c:bubble3D val="0"/>
            <c:spPr>
              <a:blipFill>
                <a:blip xmlns:r="http://schemas.openxmlformats.org/officeDocument/2006/relationships" r:embed="rId53">
                  <a:alphaModFix amt="80000"/>
                </a:blip>
                <a:stretch>
                  <a:fillRect/>
                </a:stretch>
              </a:blipFill>
              <a:ln>
                <a:noFill/>
              </a:ln>
              <a:effectLst/>
            </c:spPr>
            <c:extLst>
              <c:ext xmlns:c16="http://schemas.microsoft.com/office/drawing/2014/chart" uri="{C3380CC4-5D6E-409C-BE32-E72D297353CC}">
                <c16:uniqueId val="{00000068-15FD-4877-B675-C2D77D8697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Temps'!$B$127:$K$127</c:f>
              <c:numCache>
                <c:formatCode>0.0</c:formatCode>
                <c:ptCount val="10"/>
                <c:pt idx="0">
                  <c:v>3200</c:v>
                </c:pt>
                <c:pt idx="1">
                  <c:v>3200</c:v>
                </c:pt>
                <c:pt idx="2">
                  <c:v>3200</c:v>
                </c:pt>
                <c:pt idx="3">
                  <c:v>3200</c:v>
                </c:pt>
                <c:pt idx="4">
                  <c:v>3200</c:v>
                </c:pt>
                <c:pt idx="5">
                  <c:v>3200</c:v>
                </c:pt>
                <c:pt idx="6">
                  <c:v>3200</c:v>
                </c:pt>
                <c:pt idx="7">
                  <c:v>3200</c:v>
                </c:pt>
                <c:pt idx="8">
                  <c:v>3200</c:v>
                </c:pt>
                <c:pt idx="9">
                  <c:v>3200</c:v>
                </c:pt>
              </c:numCache>
            </c:numRef>
          </c:yVal>
          <c:bubbleSize>
            <c:numRef>
              <c:f>'2 Temps'!$B$128:$K$128</c:f>
              <c:numCache>
                <c:formatCode>0.0%</c:formatCode>
                <c:ptCount val="10"/>
                <c:pt idx="0" formatCode="0.00%">
                  <c:v>4.4310000000000008E-5</c:v>
                </c:pt>
                <c:pt idx="1">
                  <c:v>2.2940999999999999E-3</c:v>
                </c:pt>
                <c:pt idx="2" formatCode="0.00%">
                  <c:v>0</c:v>
                </c:pt>
                <c:pt idx="3" formatCode="0.00%">
                  <c:v>5.9039999999999997E-5</c:v>
                </c:pt>
                <c:pt idx="4" formatCode="0.00%">
                  <c:v>1.016E-4</c:v>
                </c:pt>
                <c:pt idx="5">
                  <c:v>4.2796500000000003E-3</c:v>
                </c:pt>
                <c:pt idx="6" formatCode="0.00%">
                  <c:v>3.6612000000000005E-4</c:v>
                </c:pt>
                <c:pt idx="7" formatCode="0.00%">
                  <c:v>1.20513E-3</c:v>
                </c:pt>
                <c:pt idx="8">
                  <c:v>1.6601189999999998E-2</c:v>
                </c:pt>
                <c:pt idx="9" formatCode="0.00%">
                  <c:v>1.2459300000000001E-3</c:v>
                </c:pt>
              </c:numCache>
            </c:numRef>
          </c:bubbleSize>
          <c:bubble3D val="0"/>
          <c:extLst>
            <c:ext xmlns:c16="http://schemas.microsoft.com/office/drawing/2014/chart" uri="{C3380CC4-5D6E-409C-BE32-E72D297353CC}">
              <c16:uniqueId val="{00000069-15FD-4877-B675-C2D77D8697FA}"/>
            </c:ext>
          </c:extLst>
        </c:ser>
        <c:ser>
          <c:idx val="6"/>
          <c:order val="6"/>
          <c:tx>
            <c:strRef>
              <c:f>'2 Temps'!$A$129</c:f>
              <c:strCache>
                <c:ptCount val="1"/>
                <c:pt idx="0">
                  <c:v>TOTAL par motif</c:v>
                </c:pt>
              </c:strCache>
            </c:strRef>
          </c:tx>
          <c:spPr>
            <a:solidFill>
              <a:schemeClr val="accent1">
                <a:shade val="61000"/>
                <a:alpha val="75000"/>
              </a:schemeClr>
            </a:solidFill>
            <a:ln w="25400">
              <a:noFill/>
            </a:ln>
            <a:effectLst/>
          </c:spPr>
          <c:invertIfNegative val="0"/>
          <c:dPt>
            <c:idx val="0"/>
            <c:invertIfNegative val="0"/>
            <c:bubble3D val="0"/>
            <c:spPr>
              <a:blipFill>
                <a:blip xmlns:r="http://schemas.openxmlformats.org/officeDocument/2006/relationships" r:embed="rId54">
                  <a:alphaModFix amt="80000"/>
                </a:blip>
                <a:stretch>
                  <a:fillRect/>
                </a:stretch>
              </a:blipFill>
              <a:ln w="25400">
                <a:noFill/>
              </a:ln>
              <a:effectLst/>
            </c:spPr>
            <c:extLst>
              <c:ext xmlns:c16="http://schemas.microsoft.com/office/drawing/2014/chart" uri="{C3380CC4-5D6E-409C-BE32-E72D297353CC}">
                <c16:uniqueId val="{0000006B-15FD-4877-B675-C2D77D8697FA}"/>
              </c:ext>
            </c:extLst>
          </c:dPt>
          <c:dPt>
            <c:idx val="1"/>
            <c:invertIfNegative val="0"/>
            <c:bubble3D val="0"/>
            <c:spPr>
              <a:blipFill>
                <a:blip xmlns:r="http://schemas.openxmlformats.org/officeDocument/2006/relationships" r:embed="rId55">
                  <a:alphaModFix amt="80000"/>
                </a:blip>
                <a:stretch>
                  <a:fillRect/>
                </a:stretch>
              </a:blipFill>
              <a:ln w="25400">
                <a:noFill/>
              </a:ln>
              <a:effectLst/>
            </c:spPr>
            <c:extLst>
              <c:ext xmlns:c16="http://schemas.microsoft.com/office/drawing/2014/chart" uri="{C3380CC4-5D6E-409C-BE32-E72D297353CC}">
                <c16:uniqueId val="{0000006D-15FD-4877-B675-C2D77D8697FA}"/>
              </c:ext>
            </c:extLst>
          </c:dPt>
          <c:dPt>
            <c:idx val="2"/>
            <c:invertIfNegative val="0"/>
            <c:bubble3D val="0"/>
            <c:spPr>
              <a:blipFill>
                <a:blip xmlns:r="http://schemas.openxmlformats.org/officeDocument/2006/relationships" r:embed="rId56">
                  <a:alphaModFix amt="80000"/>
                </a:blip>
                <a:stretch>
                  <a:fillRect/>
                </a:stretch>
              </a:blipFill>
              <a:ln w="25400">
                <a:noFill/>
              </a:ln>
              <a:effectLst/>
            </c:spPr>
            <c:extLst>
              <c:ext xmlns:c16="http://schemas.microsoft.com/office/drawing/2014/chart" uri="{C3380CC4-5D6E-409C-BE32-E72D297353CC}">
                <c16:uniqueId val="{0000006F-15FD-4877-B675-C2D77D8697FA}"/>
              </c:ext>
            </c:extLst>
          </c:dPt>
          <c:dPt>
            <c:idx val="3"/>
            <c:invertIfNegative val="0"/>
            <c:bubble3D val="0"/>
            <c:spPr>
              <a:blipFill>
                <a:blip xmlns:r="http://schemas.openxmlformats.org/officeDocument/2006/relationships" r:embed="rId57">
                  <a:alphaModFix amt="80000"/>
                </a:blip>
                <a:stretch>
                  <a:fillRect/>
                </a:stretch>
              </a:blipFill>
              <a:ln w="25400">
                <a:noFill/>
              </a:ln>
              <a:effectLst/>
            </c:spPr>
            <c:extLst>
              <c:ext xmlns:c16="http://schemas.microsoft.com/office/drawing/2014/chart" uri="{C3380CC4-5D6E-409C-BE32-E72D297353CC}">
                <c16:uniqueId val="{00000071-15FD-4877-B675-C2D77D8697FA}"/>
              </c:ext>
            </c:extLst>
          </c:dPt>
          <c:dPt>
            <c:idx val="4"/>
            <c:invertIfNegative val="0"/>
            <c:bubble3D val="0"/>
            <c:spPr>
              <a:blipFill>
                <a:blip xmlns:r="http://schemas.openxmlformats.org/officeDocument/2006/relationships" r:embed="rId58">
                  <a:alphaModFix amt="80000"/>
                </a:blip>
                <a:stretch>
                  <a:fillRect/>
                </a:stretch>
              </a:blipFill>
              <a:ln w="25400">
                <a:noFill/>
              </a:ln>
              <a:effectLst/>
            </c:spPr>
            <c:extLst>
              <c:ext xmlns:c16="http://schemas.microsoft.com/office/drawing/2014/chart" uri="{C3380CC4-5D6E-409C-BE32-E72D297353CC}">
                <c16:uniqueId val="{00000073-15FD-4877-B675-C2D77D8697FA}"/>
              </c:ext>
            </c:extLst>
          </c:dPt>
          <c:dPt>
            <c:idx val="5"/>
            <c:invertIfNegative val="0"/>
            <c:bubble3D val="0"/>
            <c:spPr>
              <a:blipFill>
                <a:blip xmlns:r="http://schemas.openxmlformats.org/officeDocument/2006/relationships" r:embed="rId59">
                  <a:alphaModFix amt="80000"/>
                </a:blip>
                <a:stretch>
                  <a:fillRect/>
                </a:stretch>
              </a:blipFill>
              <a:ln w="25400">
                <a:noFill/>
              </a:ln>
              <a:effectLst/>
            </c:spPr>
            <c:extLst>
              <c:ext xmlns:c16="http://schemas.microsoft.com/office/drawing/2014/chart" uri="{C3380CC4-5D6E-409C-BE32-E72D297353CC}">
                <c16:uniqueId val="{00000075-15FD-4877-B675-C2D77D8697FA}"/>
              </c:ext>
            </c:extLst>
          </c:dPt>
          <c:dPt>
            <c:idx val="6"/>
            <c:invertIfNegative val="0"/>
            <c:bubble3D val="0"/>
            <c:spPr>
              <a:blipFill>
                <a:blip xmlns:r="http://schemas.openxmlformats.org/officeDocument/2006/relationships" r:embed="rId60">
                  <a:alphaModFix amt="80000"/>
                </a:blip>
                <a:stretch>
                  <a:fillRect/>
                </a:stretch>
              </a:blipFill>
              <a:ln w="25400">
                <a:noFill/>
              </a:ln>
              <a:effectLst/>
            </c:spPr>
            <c:extLst>
              <c:ext xmlns:c16="http://schemas.microsoft.com/office/drawing/2014/chart" uri="{C3380CC4-5D6E-409C-BE32-E72D297353CC}">
                <c16:uniqueId val="{00000077-15FD-4877-B675-C2D77D8697FA}"/>
              </c:ext>
            </c:extLst>
          </c:dPt>
          <c:dPt>
            <c:idx val="7"/>
            <c:invertIfNegative val="0"/>
            <c:bubble3D val="0"/>
            <c:spPr>
              <a:blipFill>
                <a:blip xmlns:r="http://schemas.openxmlformats.org/officeDocument/2006/relationships" r:embed="rId61">
                  <a:alphaModFix amt="80000"/>
                </a:blip>
                <a:stretch>
                  <a:fillRect/>
                </a:stretch>
              </a:blipFill>
              <a:ln w="25400">
                <a:noFill/>
              </a:ln>
              <a:effectLst/>
            </c:spPr>
            <c:extLst>
              <c:ext xmlns:c16="http://schemas.microsoft.com/office/drawing/2014/chart" uri="{C3380CC4-5D6E-409C-BE32-E72D297353CC}">
                <c16:uniqueId val="{00000079-15FD-4877-B675-C2D77D8697FA}"/>
              </c:ext>
            </c:extLst>
          </c:dPt>
          <c:dPt>
            <c:idx val="8"/>
            <c:invertIfNegative val="0"/>
            <c:bubble3D val="0"/>
            <c:spPr>
              <a:blipFill>
                <a:blip xmlns:r="http://schemas.openxmlformats.org/officeDocument/2006/relationships" r:embed="rId62">
                  <a:alphaModFix amt="80000"/>
                </a:blip>
                <a:stretch>
                  <a:fillRect/>
                </a:stretch>
              </a:blipFill>
              <a:ln w="25400">
                <a:noFill/>
              </a:ln>
              <a:effectLst/>
            </c:spPr>
            <c:extLst>
              <c:ext xmlns:c16="http://schemas.microsoft.com/office/drawing/2014/chart" uri="{C3380CC4-5D6E-409C-BE32-E72D297353CC}">
                <c16:uniqueId val="{0000007B-15FD-4877-B675-C2D77D8697FA}"/>
              </c:ext>
            </c:extLst>
          </c:dPt>
          <c:dPt>
            <c:idx val="9"/>
            <c:invertIfNegative val="0"/>
            <c:bubble3D val="0"/>
            <c:spPr>
              <a:blipFill>
                <a:blip xmlns:r="http://schemas.openxmlformats.org/officeDocument/2006/relationships" r:embed="rId63">
                  <a:alphaModFix amt="80000"/>
                </a:blip>
                <a:stretch>
                  <a:fillRect/>
                </a:stretch>
              </a:blipFill>
              <a:ln w="25400">
                <a:noFill/>
              </a:ln>
              <a:effectLst/>
            </c:spPr>
            <c:extLst>
              <c:ext xmlns:c16="http://schemas.microsoft.com/office/drawing/2014/chart" uri="{C3380CC4-5D6E-409C-BE32-E72D297353CC}">
                <c16:uniqueId val="{0000007D-15FD-4877-B675-C2D77D8697FA}"/>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Temps'!$B$129:$K$129</c:f>
              <c:numCache>
                <c:formatCode>General</c:formatCode>
                <c:ptCount val="10"/>
                <c:pt idx="0">
                  <c:v>1000000</c:v>
                </c:pt>
                <c:pt idx="1">
                  <c:v>1000000</c:v>
                </c:pt>
                <c:pt idx="2">
                  <c:v>1000000</c:v>
                </c:pt>
                <c:pt idx="3">
                  <c:v>1000000</c:v>
                </c:pt>
                <c:pt idx="4">
                  <c:v>1000000</c:v>
                </c:pt>
                <c:pt idx="5">
                  <c:v>1000000</c:v>
                </c:pt>
                <c:pt idx="6">
                  <c:v>1000000</c:v>
                </c:pt>
                <c:pt idx="7">
                  <c:v>1000000</c:v>
                </c:pt>
                <c:pt idx="8">
                  <c:v>1000000</c:v>
                </c:pt>
                <c:pt idx="9">
                  <c:v>1000000</c:v>
                </c:pt>
              </c:numCache>
            </c:numRef>
          </c:yVal>
          <c:bubbleSize>
            <c:numRef>
              <c:f>'2 Temps'!$B$130:$K$130</c:f>
              <c:numCache>
                <c:formatCode>0.0%</c:formatCode>
                <c:ptCount val="10"/>
                <c:pt idx="0">
                  <c:v>6.3293670632936699E-2</c:v>
                </c:pt>
                <c:pt idx="1">
                  <c:v>0.2548745125487451</c:v>
                </c:pt>
                <c:pt idx="2">
                  <c:v>0.13738626137386262</c:v>
                </c:pt>
                <c:pt idx="3">
                  <c:v>4.9195080491950802E-2</c:v>
                </c:pt>
                <c:pt idx="4">
                  <c:v>6.3493650634936505E-2</c:v>
                </c:pt>
                <c:pt idx="5">
                  <c:v>0.13848615138486151</c:v>
                </c:pt>
                <c:pt idx="6">
                  <c:v>0.13558644135586442</c:v>
                </c:pt>
                <c:pt idx="7">
                  <c:v>8.6691330866913302E-2</c:v>
                </c:pt>
                <c:pt idx="8">
                  <c:v>5.9094090590940902E-2</c:v>
                </c:pt>
                <c:pt idx="9">
                  <c:v>1.18988101189881E-2</c:v>
                </c:pt>
              </c:numCache>
            </c:numRef>
          </c:bubbleSize>
          <c:bubble3D val="0"/>
          <c:extLst>
            <c:ext xmlns:c16="http://schemas.microsoft.com/office/drawing/2014/chart" uri="{C3380CC4-5D6E-409C-BE32-E72D297353CC}">
              <c16:uniqueId val="{0000007E-15FD-4877-B675-C2D77D8697FA}"/>
            </c:ext>
          </c:extLst>
        </c:ser>
        <c:ser>
          <c:idx val="7"/>
          <c:order val="7"/>
          <c:tx>
            <c:strRef>
              <c:f>'2 Temps'!$A$131</c:f>
              <c:strCache>
                <c:ptCount val="1"/>
              </c:strCache>
            </c:strRef>
          </c:tx>
          <c:spPr>
            <a:noFill/>
            <a:ln w="25400">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lumMod val="75000"/>
                        <a:lumOff val="25000"/>
                      </a:schemeClr>
                    </a:solidFill>
                    <a:latin typeface="Gill Sans MT" panose="020B0502020104020203" pitchFamily="34" charset="0"/>
                    <a:ea typeface="+mn-ea"/>
                    <a:cs typeface="+mn-cs"/>
                  </a:defRPr>
                </a:pPr>
                <a:endParaRPr lang="fr-FR"/>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'2 Temps'!$B$116:$K$116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'2 Temps'!$B$131:$K$131</c:f>
              <c:numCache>
                <c:formatCode>General</c:formatCode>
                <c:ptCount val="10"/>
                <c:pt idx="0">
                  <c:v>80000</c:v>
                </c:pt>
                <c:pt idx="1">
                  <c:v>80000</c:v>
                </c:pt>
                <c:pt idx="2">
                  <c:v>80000</c:v>
                </c:pt>
                <c:pt idx="3">
                  <c:v>80000</c:v>
                </c:pt>
                <c:pt idx="4">
                  <c:v>80000</c:v>
                </c:pt>
                <c:pt idx="5">
                  <c:v>80000</c:v>
                </c:pt>
                <c:pt idx="6">
                  <c:v>80000</c:v>
                </c:pt>
                <c:pt idx="7">
                  <c:v>80000</c:v>
                </c:pt>
                <c:pt idx="8">
                  <c:v>80000</c:v>
                </c:pt>
                <c:pt idx="9">
                  <c:v>80000</c:v>
                </c:pt>
              </c:numCache>
            </c:numRef>
          </c:yVal>
          <c:bubbleSize>
            <c:numRef>
              <c:f>'2 Temps'!$B$132:$K$132</c:f>
              <c:numCache>
                <c:formatCode>0.0%</c:formatCode>
                <c:ptCount val="10"/>
                <c:pt idx="0">
                  <c:v>1E-3</c:v>
                </c:pt>
                <c:pt idx="1">
                  <c:v>1E-3</c:v>
                </c:pt>
                <c:pt idx="2">
                  <c:v>1E-3</c:v>
                </c:pt>
                <c:pt idx="3">
                  <c:v>1E-3</c:v>
                </c:pt>
                <c:pt idx="4">
                  <c:v>1E-3</c:v>
                </c:pt>
                <c:pt idx="5">
                  <c:v>1E-3</c:v>
                </c:pt>
                <c:pt idx="6">
                  <c:v>1E-3</c:v>
                </c:pt>
                <c:pt idx="7">
                  <c:v>1E-3</c:v>
                </c:pt>
                <c:pt idx="8">
                  <c:v>1E-3</c:v>
                </c:pt>
                <c:pt idx="9">
                  <c:v>1E-3</c:v>
                </c:pt>
              </c:numCache>
            </c:numRef>
          </c:bubbleSize>
          <c:bubble3D val="0"/>
          <c:extLst>
            <c:ext xmlns:c16="http://schemas.microsoft.com/office/drawing/2014/chart" uri="{C3380CC4-5D6E-409C-BE32-E72D297353CC}">
              <c16:uniqueId val="{0000007F-15FD-4877-B675-C2D77D8697FA}"/>
            </c:ext>
          </c:extLst>
        </c:ser>
        <c:dLbls>
          <c:dLblPos val="ctr"/>
          <c:showLegendKey val="0"/>
          <c:showVal val="1"/>
          <c:showCatName val="0"/>
          <c:showSerName val="0"/>
          <c:showPercent val="0"/>
          <c:showBubbleSize val="0"/>
        </c:dLbls>
        <c:bubbleScale val="100"/>
        <c:showNegBubbles val="0"/>
        <c:axId val="2063323439"/>
        <c:axId val="2057890303"/>
      </c:bubbleChart>
      <c:valAx>
        <c:axId val="2063323439"/>
        <c:scaling>
          <c:orientation val="minMax"/>
          <c:max val="11"/>
          <c:min val="0"/>
        </c:scaling>
        <c:delete val="0"/>
        <c:axPos val="b"/>
        <c:majorGridlines>
          <c:spPr>
            <a:ln w="9525" cap="flat" cmpd="sng" algn="ctr">
              <a:noFill/>
              <a:round/>
            </a:ln>
            <a:effectLst/>
          </c:spPr>
        </c:majorGridlines>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fr-FR"/>
          </a:p>
        </c:txPr>
        <c:crossAx val="2057890303"/>
        <c:crosses val="autoZero"/>
        <c:crossBetween val="midCat"/>
      </c:valAx>
      <c:valAx>
        <c:axId val="2057890303"/>
        <c:scaling>
          <c:logBase val="10"/>
          <c:orientation val="minMax"/>
          <c:max val="10000000"/>
          <c:min val="0.1"/>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Gill Sans MT" panose="020B0502020104020203" pitchFamily="34" charset="0"/>
                    <a:ea typeface="+mn-ea"/>
                    <a:cs typeface="+mn-cs"/>
                  </a:defRPr>
                </a:pPr>
                <a:r>
                  <a:rPr lang="en-US" sz="1100" b="1">
                    <a:solidFill>
                      <a:schemeClr val="tx1"/>
                    </a:solidFill>
                  </a:rPr>
                  <a:t>Distance (km)</a:t>
                </a:r>
              </a:p>
            </c:rich>
          </c:tx>
          <c:layout>
            <c:manualLayout>
              <c:xMode val="edge"/>
              <c:yMode val="edge"/>
              <c:x val="0"/>
              <c:y val="0.5321041666666667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Gill Sans MT" panose="020B0502020104020203" pitchFamily="34" charset="0"/>
                  <a:ea typeface="+mn-ea"/>
                  <a:cs typeface="+mn-cs"/>
                </a:defRPr>
              </a:pPr>
              <a:endParaRPr lang="fr-FR"/>
            </a:p>
          </c:txPr>
        </c:title>
        <c:numFmt formatCode="#,##0" sourceLinked="0"/>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MT" panose="020B0502020104020203" pitchFamily="34" charset="0"/>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Gill Sans MT" panose="020B0502020104020203" pitchFamily="34" charset="0"/>
        </a:defRPr>
      </a:pPr>
      <a:endParaRPr lang="fr-FR"/>
    </a:p>
  </c:txPr>
  <c:externalData r:id="rId6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595959"/>
                </a:solidFill>
                <a:latin typeface="+mn-lt"/>
                <a:ea typeface="+mn-ea"/>
                <a:cs typeface="+mn-cs"/>
              </a:defRPr>
            </a:pPr>
            <a:r>
              <a:rPr lang="fr-FR" sz="1600" b="1" dirty="0">
                <a:solidFill>
                  <a:srgbClr val="595959"/>
                </a:solidFill>
                <a:latin typeface="Gill Sans MT (Corps)"/>
              </a:rPr>
              <a:t>Distances de déplacements par motif</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595959"/>
              </a:solidFill>
              <a:latin typeface="+mn-lt"/>
              <a:ea typeface="+mn-ea"/>
              <a:cs typeface="+mn-cs"/>
            </a:defRPr>
          </a:pPr>
          <a:endParaRPr lang="fr-FR"/>
        </a:p>
      </c:txPr>
    </c:title>
    <c:autoTitleDeleted val="0"/>
    <c:plotArea>
      <c:layout>
        <c:manualLayout>
          <c:layoutTarget val="inner"/>
          <c:xMode val="edge"/>
          <c:yMode val="edge"/>
          <c:x val="4.8656222769771003E-2"/>
          <c:y val="7.2990688570965037E-2"/>
          <c:w val="0.93207504376369932"/>
          <c:h val="0.85231773717841419"/>
        </c:manualLayout>
      </c:layout>
      <c:bubbleChart>
        <c:varyColors val="0"/>
        <c:ser>
          <c:idx val="0"/>
          <c:order val="0"/>
          <c:tx>
            <c:strRef>
              <c:f>'3 Distances'!$A$117</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Calibri" panose="020F0502020204030204" pitchFamily="34" charset="0"/>
                  </a:defRPr>
                </a:pPr>
                <a:endParaRPr lang="fr-FR"/>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Distances'!$B$117:$K$117</c:f>
              <c:numCache>
                <c:formatCode>General</c:formatCode>
                <c:ptCount val="10"/>
                <c:pt idx="0">
                  <c:v>0.1</c:v>
                </c:pt>
                <c:pt idx="1">
                  <c:v>0.1</c:v>
                </c:pt>
                <c:pt idx="2">
                  <c:v>0.1</c:v>
                </c:pt>
                <c:pt idx="3">
                  <c:v>0.1</c:v>
                </c:pt>
                <c:pt idx="4">
                  <c:v>0.1</c:v>
                </c:pt>
                <c:pt idx="5">
                  <c:v>0.1</c:v>
                </c:pt>
                <c:pt idx="6">
                  <c:v>0.1</c:v>
                </c:pt>
                <c:pt idx="7">
                  <c:v>0.1</c:v>
                </c:pt>
                <c:pt idx="8">
                  <c:v>0.1</c:v>
                </c:pt>
                <c:pt idx="9">
                  <c:v>0.1</c:v>
                </c:pt>
              </c:numCache>
            </c:numRef>
          </c:yVal>
          <c:bubbleSize>
            <c:numRef>
              <c:f>'3 Distances'!$B$118:$K$118</c:f>
              <c:numCache>
                <c:formatCode>General</c:formatCode>
                <c:ptCount val="10"/>
                <c:pt idx="0">
                  <c:v>1E-3</c:v>
                </c:pt>
                <c:pt idx="1">
                  <c:v>1E-3</c:v>
                </c:pt>
                <c:pt idx="2">
                  <c:v>1E-3</c:v>
                </c:pt>
                <c:pt idx="3">
                  <c:v>1E-3</c:v>
                </c:pt>
                <c:pt idx="4">
                  <c:v>1E-3</c:v>
                </c:pt>
                <c:pt idx="5">
                  <c:v>1E-3</c:v>
                </c:pt>
                <c:pt idx="6">
                  <c:v>1E-3</c:v>
                </c:pt>
                <c:pt idx="7">
                  <c:v>1E-3</c:v>
                </c:pt>
                <c:pt idx="8">
                  <c:v>1E-3</c:v>
                </c:pt>
                <c:pt idx="9">
                  <c:v>1E-3</c:v>
                </c:pt>
              </c:numCache>
            </c:numRef>
          </c:bubbleSize>
          <c:bubble3D val="0"/>
          <c:extLst>
            <c:ext xmlns:c16="http://schemas.microsoft.com/office/drawing/2014/chart" uri="{C3380CC4-5D6E-409C-BE32-E72D297353CC}">
              <c16:uniqueId val="{00000000-664A-49CE-A127-07FD208F3F53}"/>
            </c:ext>
          </c:extLst>
        </c:ser>
        <c:ser>
          <c:idx val="1"/>
          <c:order val="1"/>
          <c:tx>
            <c:strRef>
              <c:f>'3 Distances'!$A$119</c:f>
              <c:strCache>
                <c:ptCount val="1"/>
                <c:pt idx="0">
                  <c:v>0-1 km</c:v>
                </c:pt>
              </c:strCache>
            </c:strRef>
          </c:tx>
          <c:spPr>
            <a:solidFill>
              <a:schemeClr val="accent1">
                <a:tint val="62000"/>
                <a:alpha val="75000"/>
              </a:schemeClr>
            </a:solidFill>
            <a:ln>
              <a:noFill/>
            </a:ln>
            <a:effectLst/>
          </c:spPr>
          <c:invertIfNegative val="0"/>
          <c:dPt>
            <c:idx val="0"/>
            <c:invertIfNegative val="0"/>
            <c:bubble3D val="0"/>
            <c:spPr>
              <a:blipFill>
                <a:blip xmlns:r="http://schemas.openxmlformats.org/officeDocument/2006/relationships" r:embed="rId4">
                  <a:alphaModFix amt="80000"/>
                </a:blip>
                <a:stretch>
                  <a:fillRect/>
                </a:stretch>
              </a:blipFill>
              <a:ln>
                <a:noFill/>
              </a:ln>
              <a:effectLst/>
            </c:spPr>
            <c:extLst>
              <c:ext xmlns:c16="http://schemas.microsoft.com/office/drawing/2014/chart" uri="{C3380CC4-5D6E-409C-BE32-E72D297353CC}">
                <c16:uniqueId val="{00000002-664A-49CE-A127-07FD208F3F53}"/>
              </c:ext>
            </c:extLst>
          </c:dPt>
          <c:dPt>
            <c:idx val="1"/>
            <c:invertIfNegative val="0"/>
            <c:bubble3D val="0"/>
            <c:spPr>
              <a:blipFill>
                <a:blip xmlns:r="http://schemas.openxmlformats.org/officeDocument/2006/relationships" r:embed="rId5">
                  <a:alphaModFix amt="80000"/>
                </a:blip>
                <a:stretch>
                  <a:fillRect/>
                </a:stretch>
              </a:blipFill>
              <a:ln>
                <a:noFill/>
              </a:ln>
              <a:effectLst/>
            </c:spPr>
            <c:extLst>
              <c:ext xmlns:c16="http://schemas.microsoft.com/office/drawing/2014/chart" uri="{C3380CC4-5D6E-409C-BE32-E72D297353CC}">
                <c16:uniqueId val="{00000004-664A-49CE-A127-07FD208F3F53}"/>
              </c:ext>
            </c:extLst>
          </c:dPt>
          <c:dPt>
            <c:idx val="2"/>
            <c:invertIfNegative val="0"/>
            <c:bubble3D val="0"/>
            <c:spPr>
              <a:blipFill>
                <a:blip xmlns:r="http://schemas.openxmlformats.org/officeDocument/2006/relationships" r:embed="rId6">
                  <a:alphaModFix amt="80000"/>
                </a:blip>
                <a:stretch>
                  <a:fillRect/>
                </a:stretch>
              </a:blipFill>
              <a:ln>
                <a:noFill/>
              </a:ln>
              <a:effectLst/>
            </c:spPr>
            <c:extLst>
              <c:ext xmlns:c16="http://schemas.microsoft.com/office/drawing/2014/chart" uri="{C3380CC4-5D6E-409C-BE32-E72D297353CC}">
                <c16:uniqueId val="{00000006-664A-49CE-A127-07FD208F3F53}"/>
              </c:ext>
            </c:extLst>
          </c:dPt>
          <c:dPt>
            <c:idx val="3"/>
            <c:invertIfNegative val="0"/>
            <c:bubble3D val="0"/>
            <c:spPr>
              <a:blipFill>
                <a:blip xmlns:r="http://schemas.openxmlformats.org/officeDocument/2006/relationships" r:embed="rId7">
                  <a:alphaModFix amt="80000"/>
                </a:blip>
                <a:stretch>
                  <a:fillRect/>
                </a:stretch>
              </a:blipFill>
              <a:ln>
                <a:noFill/>
              </a:ln>
              <a:effectLst/>
            </c:spPr>
            <c:extLst>
              <c:ext xmlns:c16="http://schemas.microsoft.com/office/drawing/2014/chart" uri="{C3380CC4-5D6E-409C-BE32-E72D297353CC}">
                <c16:uniqueId val="{00000008-664A-49CE-A127-07FD208F3F53}"/>
              </c:ext>
            </c:extLst>
          </c:dPt>
          <c:dPt>
            <c:idx val="4"/>
            <c:invertIfNegative val="0"/>
            <c:bubble3D val="0"/>
            <c:spPr>
              <a:blipFill>
                <a:blip xmlns:r="http://schemas.openxmlformats.org/officeDocument/2006/relationships" r:embed="rId8">
                  <a:alphaModFix amt="80000"/>
                </a:blip>
                <a:stretch>
                  <a:fillRect/>
                </a:stretch>
              </a:blipFill>
              <a:ln>
                <a:noFill/>
              </a:ln>
              <a:effectLst/>
            </c:spPr>
            <c:extLst>
              <c:ext xmlns:c16="http://schemas.microsoft.com/office/drawing/2014/chart" uri="{C3380CC4-5D6E-409C-BE32-E72D297353CC}">
                <c16:uniqueId val="{0000000A-664A-49CE-A127-07FD208F3F53}"/>
              </c:ext>
            </c:extLst>
          </c:dPt>
          <c:dPt>
            <c:idx val="5"/>
            <c:invertIfNegative val="0"/>
            <c:bubble3D val="0"/>
            <c:spPr>
              <a:blipFill>
                <a:blip xmlns:r="http://schemas.openxmlformats.org/officeDocument/2006/relationships" r:embed="rId9">
                  <a:alphaModFix amt="80000"/>
                </a:blip>
                <a:stretch>
                  <a:fillRect/>
                </a:stretch>
              </a:blipFill>
              <a:ln>
                <a:noFill/>
              </a:ln>
              <a:effectLst/>
            </c:spPr>
            <c:extLst>
              <c:ext xmlns:c16="http://schemas.microsoft.com/office/drawing/2014/chart" uri="{C3380CC4-5D6E-409C-BE32-E72D297353CC}">
                <c16:uniqueId val="{0000000C-664A-49CE-A127-07FD208F3F53}"/>
              </c:ext>
            </c:extLst>
          </c:dPt>
          <c:dPt>
            <c:idx val="6"/>
            <c:invertIfNegative val="0"/>
            <c:bubble3D val="0"/>
            <c:spPr>
              <a:blipFill>
                <a:blip xmlns:r="http://schemas.openxmlformats.org/officeDocument/2006/relationships" r:embed="rId10">
                  <a:alphaModFix amt="80000"/>
                </a:blip>
                <a:stretch>
                  <a:fillRect/>
                </a:stretch>
              </a:blipFill>
              <a:ln>
                <a:noFill/>
              </a:ln>
              <a:effectLst/>
            </c:spPr>
            <c:extLst>
              <c:ext xmlns:c16="http://schemas.microsoft.com/office/drawing/2014/chart" uri="{C3380CC4-5D6E-409C-BE32-E72D297353CC}">
                <c16:uniqueId val="{0000000E-664A-49CE-A127-07FD208F3F53}"/>
              </c:ext>
            </c:extLst>
          </c:dPt>
          <c:dPt>
            <c:idx val="7"/>
            <c:invertIfNegative val="0"/>
            <c:bubble3D val="0"/>
            <c:spPr>
              <a:blipFill>
                <a:blip xmlns:r="http://schemas.openxmlformats.org/officeDocument/2006/relationships" r:embed="rId11">
                  <a:alphaModFix amt="80000"/>
                </a:blip>
                <a:stretch>
                  <a:fillRect/>
                </a:stretch>
              </a:blipFill>
              <a:ln>
                <a:noFill/>
              </a:ln>
              <a:effectLst/>
            </c:spPr>
            <c:extLst>
              <c:ext xmlns:c16="http://schemas.microsoft.com/office/drawing/2014/chart" uri="{C3380CC4-5D6E-409C-BE32-E72D297353CC}">
                <c16:uniqueId val="{00000010-664A-49CE-A127-07FD208F3F53}"/>
              </c:ext>
            </c:extLst>
          </c:dPt>
          <c:dPt>
            <c:idx val="8"/>
            <c:invertIfNegative val="0"/>
            <c:bubble3D val="0"/>
            <c:spPr>
              <a:solidFill>
                <a:schemeClr val="accent1">
                  <a:tint val="70000"/>
                  <a:alpha val="75000"/>
                </a:schemeClr>
              </a:solidFill>
              <a:ln>
                <a:noFill/>
              </a:ln>
              <a:effectLst/>
            </c:spPr>
            <c:extLst>
              <c:ext xmlns:c16="http://schemas.microsoft.com/office/drawing/2014/chart" uri="{C3380CC4-5D6E-409C-BE32-E72D297353CC}">
                <c16:uniqueId val="{00000012-664A-49CE-A127-07FD208F3F53}"/>
              </c:ext>
            </c:extLst>
          </c:dPt>
          <c:dPt>
            <c:idx val="9"/>
            <c:invertIfNegative val="0"/>
            <c:bubble3D val="0"/>
            <c:spPr>
              <a:blipFill>
                <a:blip xmlns:r="http://schemas.openxmlformats.org/officeDocument/2006/relationships" r:embed="rId12">
                  <a:alphaModFix amt="80000"/>
                </a:blip>
                <a:stretch>
                  <a:fillRect/>
                </a:stretch>
              </a:blipFill>
              <a:ln>
                <a:noFill/>
              </a:ln>
              <a:effectLst/>
            </c:spPr>
            <c:extLst>
              <c:ext xmlns:c16="http://schemas.microsoft.com/office/drawing/2014/chart" uri="{C3380CC4-5D6E-409C-BE32-E72D297353CC}">
                <c16:uniqueId val="{00000014-664A-49CE-A127-07FD208F3F5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Distances'!$B$119:$K$119</c:f>
              <c:numCache>
                <c:formatCode>0.0</c:formatCode>
                <c:ptCount val="10"/>
                <c:pt idx="0">
                  <c:v>0.32</c:v>
                </c:pt>
                <c:pt idx="1">
                  <c:v>0.32</c:v>
                </c:pt>
                <c:pt idx="2">
                  <c:v>0.32</c:v>
                </c:pt>
                <c:pt idx="3">
                  <c:v>0.32</c:v>
                </c:pt>
                <c:pt idx="4">
                  <c:v>0.32</c:v>
                </c:pt>
                <c:pt idx="5">
                  <c:v>0.32</c:v>
                </c:pt>
                <c:pt idx="6">
                  <c:v>0.32</c:v>
                </c:pt>
                <c:pt idx="7">
                  <c:v>0.32</c:v>
                </c:pt>
                <c:pt idx="8">
                  <c:v>0.32</c:v>
                </c:pt>
                <c:pt idx="9">
                  <c:v>0.32</c:v>
                </c:pt>
              </c:numCache>
            </c:numRef>
          </c:yVal>
          <c:bubbleSize>
            <c:numRef>
              <c:f>'3 Distances'!$B$120:$K$120</c:f>
              <c:numCache>
                <c:formatCode>0.00%</c:formatCode>
                <c:ptCount val="10"/>
                <c:pt idx="0">
                  <c:v>8.0053000000000003E-4</c:v>
                </c:pt>
                <c:pt idx="1">
                  <c:v>5.1135000000000004E-4</c:v>
                </c:pt>
                <c:pt idx="2">
                  <c:v>1.2481500000000002E-3</c:v>
                </c:pt>
                <c:pt idx="3">
                  <c:v>2.4642000000000002E-4</c:v>
                </c:pt>
                <c:pt idx="4">
                  <c:v>5.0925000000000005E-4</c:v>
                </c:pt>
                <c:pt idx="5">
                  <c:v>3.9159999999999998E-4</c:v>
                </c:pt>
                <c:pt idx="6">
                  <c:v>6.1333999999999998E-4</c:v>
                </c:pt>
                <c:pt idx="7">
                  <c:v>4.6809999999999999E-4</c:v>
                </c:pt>
                <c:pt idx="8">
                  <c:v>0</c:v>
                </c:pt>
                <c:pt idx="9">
                  <c:v>5.3039999999999994E-5</c:v>
                </c:pt>
              </c:numCache>
            </c:numRef>
          </c:bubbleSize>
          <c:bubble3D val="0"/>
          <c:extLst>
            <c:ext xmlns:c16="http://schemas.microsoft.com/office/drawing/2014/chart" uri="{C3380CC4-5D6E-409C-BE32-E72D297353CC}">
              <c16:uniqueId val="{00000015-664A-49CE-A127-07FD208F3F53}"/>
            </c:ext>
          </c:extLst>
        </c:ser>
        <c:ser>
          <c:idx val="2"/>
          <c:order val="2"/>
          <c:tx>
            <c:strRef>
              <c:f>'3 Distances'!$A$121</c:f>
              <c:strCache>
                <c:ptCount val="1"/>
                <c:pt idx="0">
                  <c:v>1-10 km</c:v>
                </c:pt>
              </c:strCache>
            </c:strRef>
          </c:tx>
          <c:spPr>
            <a:solidFill>
              <a:schemeClr val="accent1">
                <a:tint val="77000"/>
                <a:alpha val="75000"/>
              </a:schemeClr>
            </a:solidFill>
            <a:ln>
              <a:noFill/>
            </a:ln>
            <a:effectLst/>
          </c:spPr>
          <c:invertIfNegative val="0"/>
          <c:dPt>
            <c:idx val="0"/>
            <c:invertIfNegative val="0"/>
            <c:bubble3D val="0"/>
            <c:spPr>
              <a:blipFill>
                <a:blip xmlns:r="http://schemas.openxmlformats.org/officeDocument/2006/relationships" r:embed="rId13">
                  <a:alphaModFix amt="80000"/>
                </a:blip>
                <a:stretch>
                  <a:fillRect/>
                </a:stretch>
              </a:blipFill>
              <a:ln>
                <a:noFill/>
              </a:ln>
              <a:effectLst/>
            </c:spPr>
            <c:extLst>
              <c:ext xmlns:c16="http://schemas.microsoft.com/office/drawing/2014/chart" uri="{C3380CC4-5D6E-409C-BE32-E72D297353CC}">
                <c16:uniqueId val="{00000017-664A-49CE-A127-07FD208F3F53}"/>
              </c:ext>
            </c:extLst>
          </c:dPt>
          <c:dPt>
            <c:idx val="1"/>
            <c:invertIfNegative val="0"/>
            <c:bubble3D val="0"/>
            <c:spPr>
              <a:blipFill>
                <a:blip xmlns:r="http://schemas.openxmlformats.org/officeDocument/2006/relationships" r:embed="rId14">
                  <a:alphaModFix amt="80000"/>
                </a:blip>
                <a:stretch>
                  <a:fillRect/>
                </a:stretch>
              </a:blipFill>
              <a:ln>
                <a:noFill/>
              </a:ln>
              <a:effectLst/>
            </c:spPr>
            <c:extLst>
              <c:ext xmlns:c16="http://schemas.microsoft.com/office/drawing/2014/chart" uri="{C3380CC4-5D6E-409C-BE32-E72D297353CC}">
                <c16:uniqueId val="{00000019-664A-49CE-A127-07FD208F3F53}"/>
              </c:ext>
            </c:extLst>
          </c:dPt>
          <c:dPt>
            <c:idx val="2"/>
            <c:invertIfNegative val="0"/>
            <c:bubble3D val="0"/>
            <c:spPr>
              <a:blipFill>
                <a:blip xmlns:r="http://schemas.openxmlformats.org/officeDocument/2006/relationships" r:embed="rId15">
                  <a:alphaModFix amt="80000"/>
                </a:blip>
                <a:stretch>
                  <a:fillRect/>
                </a:stretch>
              </a:blipFill>
              <a:ln>
                <a:noFill/>
              </a:ln>
              <a:effectLst/>
            </c:spPr>
            <c:extLst>
              <c:ext xmlns:c16="http://schemas.microsoft.com/office/drawing/2014/chart" uri="{C3380CC4-5D6E-409C-BE32-E72D297353CC}">
                <c16:uniqueId val="{0000001B-664A-49CE-A127-07FD208F3F53}"/>
              </c:ext>
            </c:extLst>
          </c:dPt>
          <c:dPt>
            <c:idx val="3"/>
            <c:invertIfNegative val="0"/>
            <c:bubble3D val="0"/>
            <c:spPr>
              <a:blipFill>
                <a:blip xmlns:r="http://schemas.openxmlformats.org/officeDocument/2006/relationships" r:embed="rId16">
                  <a:alphaModFix amt="80000"/>
                </a:blip>
                <a:stretch>
                  <a:fillRect/>
                </a:stretch>
              </a:blipFill>
              <a:ln>
                <a:noFill/>
              </a:ln>
              <a:effectLst/>
            </c:spPr>
            <c:extLst>
              <c:ext xmlns:c16="http://schemas.microsoft.com/office/drawing/2014/chart" uri="{C3380CC4-5D6E-409C-BE32-E72D297353CC}">
                <c16:uniqueId val="{0000001D-664A-49CE-A127-07FD208F3F53}"/>
              </c:ext>
            </c:extLst>
          </c:dPt>
          <c:dPt>
            <c:idx val="4"/>
            <c:invertIfNegative val="0"/>
            <c:bubble3D val="0"/>
            <c:spPr>
              <a:blipFill>
                <a:blip xmlns:r="http://schemas.openxmlformats.org/officeDocument/2006/relationships" r:embed="rId17">
                  <a:alphaModFix amt="80000"/>
                </a:blip>
                <a:stretch>
                  <a:fillRect/>
                </a:stretch>
              </a:blipFill>
              <a:ln>
                <a:noFill/>
              </a:ln>
              <a:effectLst/>
            </c:spPr>
            <c:extLst>
              <c:ext xmlns:c16="http://schemas.microsoft.com/office/drawing/2014/chart" uri="{C3380CC4-5D6E-409C-BE32-E72D297353CC}">
                <c16:uniqueId val="{0000001F-664A-49CE-A127-07FD208F3F53}"/>
              </c:ext>
            </c:extLst>
          </c:dPt>
          <c:dPt>
            <c:idx val="5"/>
            <c:invertIfNegative val="0"/>
            <c:bubble3D val="0"/>
            <c:spPr>
              <a:blipFill>
                <a:blip xmlns:r="http://schemas.openxmlformats.org/officeDocument/2006/relationships" r:embed="rId18">
                  <a:alphaModFix amt="80000"/>
                </a:blip>
                <a:stretch>
                  <a:fillRect/>
                </a:stretch>
              </a:blipFill>
              <a:ln>
                <a:noFill/>
              </a:ln>
              <a:effectLst/>
            </c:spPr>
            <c:extLst>
              <c:ext xmlns:c16="http://schemas.microsoft.com/office/drawing/2014/chart" uri="{C3380CC4-5D6E-409C-BE32-E72D297353CC}">
                <c16:uniqueId val="{00000021-664A-49CE-A127-07FD208F3F53}"/>
              </c:ext>
            </c:extLst>
          </c:dPt>
          <c:dPt>
            <c:idx val="6"/>
            <c:invertIfNegative val="0"/>
            <c:bubble3D val="0"/>
            <c:spPr>
              <a:blipFill>
                <a:blip xmlns:r="http://schemas.openxmlformats.org/officeDocument/2006/relationships" r:embed="rId19">
                  <a:alphaModFix amt="80000"/>
                </a:blip>
                <a:stretch>
                  <a:fillRect/>
                </a:stretch>
              </a:blipFill>
              <a:ln>
                <a:noFill/>
              </a:ln>
              <a:effectLst/>
            </c:spPr>
            <c:extLst>
              <c:ext xmlns:c16="http://schemas.microsoft.com/office/drawing/2014/chart" uri="{C3380CC4-5D6E-409C-BE32-E72D297353CC}">
                <c16:uniqueId val="{00000023-664A-49CE-A127-07FD208F3F53}"/>
              </c:ext>
            </c:extLst>
          </c:dPt>
          <c:dPt>
            <c:idx val="7"/>
            <c:invertIfNegative val="0"/>
            <c:bubble3D val="0"/>
            <c:spPr>
              <a:blipFill>
                <a:blip xmlns:r="http://schemas.openxmlformats.org/officeDocument/2006/relationships" r:embed="rId20">
                  <a:alphaModFix amt="80000"/>
                </a:blip>
                <a:stretch>
                  <a:fillRect/>
                </a:stretch>
              </a:blipFill>
              <a:ln>
                <a:noFill/>
              </a:ln>
              <a:effectLst/>
            </c:spPr>
            <c:extLst>
              <c:ext xmlns:c16="http://schemas.microsoft.com/office/drawing/2014/chart" uri="{C3380CC4-5D6E-409C-BE32-E72D297353CC}">
                <c16:uniqueId val="{00000025-664A-49CE-A127-07FD208F3F53}"/>
              </c:ext>
            </c:extLst>
          </c:dPt>
          <c:dPt>
            <c:idx val="8"/>
            <c:invertIfNegative val="0"/>
            <c:bubble3D val="0"/>
            <c:spPr>
              <a:blipFill>
                <a:blip xmlns:r="http://schemas.openxmlformats.org/officeDocument/2006/relationships" r:embed="rId21">
                  <a:alphaModFix amt="80000"/>
                </a:blip>
                <a:stretch>
                  <a:fillRect/>
                </a:stretch>
              </a:blipFill>
              <a:ln>
                <a:noFill/>
              </a:ln>
              <a:effectLst/>
            </c:spPr>
            <c:extLst>
              <c:ext xmlns:c16="http://schemas.microsoft.com/office/drawing/2014/chart" uri="{C3380CC4-5D6E-409C-BE32-E72D297353CC}">
                <c16:uniqueId val="{00000027-664A-49CE-A127-07FD208F3F53}"/>
              </c:ext>
            </c:extLst>
          </c:dPt>
          <c:dPt>
            <c:idx val="9"/>
            <c:invertIfNegative val="0"/>
            <c:bubble3D val="0"/>
            <c:spPr>
              <a:blipFill>
                <a:blip xmlns:r="http://schemas.openxmlformats.org/officeDocument/2006/relationships" r:embed="rId22">
                  <a:alphaModFix amt="80000"/>
                </a:blip>
                <a:stretch>
                  <a:fillRect/>
                </a:stretch>
              </a:blipFill>
              <a:ln>
                <a:noFill/>
              </a:ln>
              <a:effectLst/>
            </c:spPr>
            <c:extLst>
              <c:ext xmlns:c16="http://schemas.microsoft.com/office/drawing/2014/chart" uri="{C3380CC4-5D6E-409C-BE32-E72D297353CC}">
                <c16:uniqueId val="{00000029-664A-49CE-A127-07FD208F3F53}"/>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7-664A-49CE-A127-07FD208F3F53}"/>
                </c:ext>
              </c:extLst>
            </c:dLbl>
            <c:dLbl>
              <c:idx val="3"/>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1D-664A-49CE-A127-07FD208F3F53}"/>
                </c:ext>
              </c:extLst>
            </c:dLbl>
            <c:dLbl>
              <c:idx val="8"/>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7-664A-49CE-A127-07FD208F3F53}"/>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9-664A-49CE-A127-07FD208F3F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Distances'!$B$121:$K$121</c:f>
              <c:numCache>
                <c:formatCode>0.0</c:formatCode>
                <c:ptCount val="10"/>
                <c:pt idx="0">
                  <c:v>3.2</c:v>
                </c:pt>
                <c:pt idx="1">
                  <c:v>3.2</c:v>
                </c:pt>
                <c:pt idx="2">
                  <c:v>3.2</c:v>
                </c:pt>
                <c:pt idx="3">
                  <c:v>3.2</c:v>
                </c:pt>
                <c:pt idx="4">
                  <c:v>3.2</c:v>
                </c:pt>
                <c:pt idx="5">
                  <c:v>3.2</c:v>
                </c:pt>
                <c:pt idx="6">
                  <c:v>3.2</c:v>
                </c:pt>
                <c:pt idx="7">
                  <c:v>3.2</c:v>
                </c:pt>
                <c:pt idx="8">
                  <c:v>3.2</c:v>
                </c:pt>
                <c:pt idx="9">
                  <c:v>3.2</c:v>
                </c:pt>
              </c:numCache>
            </c:numRef>
          </c:yVal>
          <c:bubbleSize>
            <c:numRef>
              <c:f>'3 Distances'!$B$122:$K$122</c:f>
              <c:numCache>
                <c:formatCode>0.0%</c:formatCode>
                <c:ptCount val="10"/>
                <c:pt idx="0">
                  <c:v>8.09671E-3</c:v>
                </c:pt>
                <c:pt idx="1">
                  <c:v>2.5689250000000007E-2</c:v>
                </c:pt>
                <c:pt idx="2">
                  <c:v>2.7777299999999994E-2</c:v>
                </c:pt>
                <c:pt idx="3">
                  <c:v>6.7166099999999996E-3</c:v>
                </c:pt>
                <c:pt idx="4">
                  <c:v>1.2188049999999999E-2</c:v>
                </c:pt>
                <c:pt idx="5">
                  <c:v>1.3670400000000001E-2</c:v>
                </c:pt>
                <c:pt idx="6">
                  <c:v>1.5839000000000002E-2</c:v>
                </c:pt>
                <c:pt idx="7">
                  <c:v>1.0713449999999999E-2</c:v>
                </c:pt>
                <c:pt idx="8" formatCode="0.00%">
                  <c:v>8.9760000000000008E-5</c:v>
                </c:pt>
                <c:pt idx="9">
                  <c:v>9.0388999999999997E-4</c:v>
                </c:pt>
              </c:numCache>
            </c:numRef>
          </c:bubbleSize>
          <c:bubble3D val="0"/>
          <c:extLst>
            <c:ext xmlns:c16="http://schemas.microsoft.com/office/drawing/2014/chart" uri="{C3380CC4-5D6E-409C-BE32-E72D297353CC}">
              <c16:uniqueId val="{0000002A-664A-49CE-A127-07FD208F3F53}"/>
            </c:ext>
          </c:extLst>
        </c:ser>
        <c:ser>
          <c:idx val="3"/>
          <c:order val="3"/>
          <c:tx>
            <c:strRef>
              <c:f>'3 Distances'!$A$123</c:f>
              <c:strCache>
                <c:ptCount val="1"/>
                <c:pt idx="0">
                  <c:v>10-100 km</c:v>
                </c:pt>
              </c:strCache>
            </c:strRef>
          </c:tx>
          <c:spPr>
            <a:solidFill>
              <a:schemeClr val="accent1">
                <a:tint val="93000"/>
                <a:alpha val="75000"/>
              </a:schemeClr>
            </a:solidFill>
            <a:ln>
              <a:noFill/>
            </a:ln>
            <a:effectLst/>
          </c:spPr>
          <c:invertIfNegative val="0"/>
          <c:dPt>
            <c:idx val="0"/>
            <c:invertIfNegative val="0"/>
            <c:bubble3D val="0"/>
            <c:spPr>
              <a:blipFill>
                <a:blip xmlns:r="http://schemas.openxmlformats.org/officeDocument/2006/relationships" r:embed="rId23">
                  <a:alphaModFix amt="80000"/>
                </a:blip>
                <a:stretch>
                  <a:fillRect/>
                </a:stretch>
              </a:blipFill>
              <a:ln>
                <a:noFill/>
              </a:ln>
              <a:effectLst/>
            </c:spPr>
            <c:extLst>
              <c:ext xmlns:c16="http://schemas.microsoft.com/office/drawing/2014/chart" uri="{C3380CC4-5D6E-409C-BE32-E72D297353CC}">
                <c16:uniqueId val="{0000002C-664A-49CE-A127-07FD208F3F53}"/>
              </c:ext>
            </c:extLst>
          </c:dPt>
          <c:dPt>
            <c:idx val="1"/>
            <c:invertIfNegative val="0"/>
            <c:bubble3D val="0"/>
            <c:spPr>
              <a:blipFill>
                <a:blip xmlns:r="http://schemas.openxmlformats.org/officeDocument/2006/relationships" r:embed="rId24">
                  <a:alphaModFix amt="80000"/>
                </a:blip>
                <a:stretch>
                  <a:fillRect/>
                </a:stretch>
              </a:blipFill>
              <a:ln>
                <a:noFill/>
              </a:ln>
              <a:effectLst/>
            </c:spPr>
            <c:extLst>
              <c:ext xmlns:c16="http://schemas.microsoft.com/office/drawing/2014/chart" uri="{C3380CC4-5D6E-409C-BE32-E72D297353CC}">
                <c16:uniqueId val="{0000002E-664A-49CE-A127-07FD208F3F53}"/>
              </c:ext>
            </c:extLst>
          </c:dPt>
          <c:dPt>
            <c:idx val="2"/>
            <c:invertIfNegative val="0"/>
            <c:bubble3D val="0"/>
            <c:spPr>
              <a:blipFill>
                <a:blip xmlns:r="http://schemas.openxmlformats.org/officeDocument/2006/relationships" r:embed="rId25">
                  <a:alphaModFix amt="80000"/>
                </a:blip>
                <a:stretch>
                  <a:fillRect/>
                </a:stretch>
              </a:blipFill>
              <a:ln>
                <a:noFill/>
              </a:ln>
              <a:effectLst/>
            </c:spPr>
            <c:extLst>
              <c:ext xmlns:c16="http://schemas.microsoft.com/office/drawing/2014/chart" uri="{C3380CC4-5D6E-409C-BE32-E72D297353CC}">
                <c16:uniqueId val="{00000030-664A-49CE-A127-07FD208F3F53}"/>
              </c:ext>
            </c:extLst>
          </c:dPt>
          <c:dPt>
            <c:idx val="3"/>
            <c:invertIfNegative val="0"/>
            <c:bubble3D val="0"/>
            <c:spPr>
              <a:blipFill>
                <a:blip xmlns:r="http://schemas.openxmlformats.org/officeDocument/2006/relationships" r:embed="rId26">
                  <a:alphaModFix amt="80000"/>
                </a:blip>
                <a:stretch>
                  <a:fillRect/>
                </a:stretch>
              </a:blipFill>
              <a:ln>
                <a:noFill/>
              </a:ln>
              <a:effectLst/>
            </c:spPr>
            <c:extLst>
              <c:ext xmlns:c16="http://schemas.microsoft.com/office/drawing/2014/chart" uri="{C3380CC4-5D6E-409C-BE32-E72D297353CC}">
                <c16:uniqueId val="{00000032-664A-49CE-A127-07FD208F3F53}"/>
              </c:ext>
            </c:extLst>
          </c:dPt>
          <c:dPt>
            <c:idx val="4"/>
            <c:invertIfNegative val="0"/>
            <c:bubble3D val="0"/>
            <c:spPr>
              <a:blipFill>
                <a:blip xmlns:r="http://schemas.openxmlformats.org/officeDocument/2006/relationships" r:embed="rId27">
                  <a:alphaModFix amt="80000"/>
                </a:blip>
                <a:stretch>
                  <a:fillRect/>
                </a:stretch>
              </a:blipFill>
              <a:ln>
                <a:noFill/>
              </a:ln>
              <a:effectLst/>
            </c:spPr>
            <c:extLst>
              <c:ext xmlns:c16="http://schemas.microsoft.com/office/drawing/2014/chart" uri="{C3380CC4-5D6E-409C-BE32-E72D297353CC}">
                <c16:uniqueId val="{00000034-664A-49CE-A127-07FD208F3F53}"/>
              </c:ext>
            </c:extLst>
          </c:dPt>
          <c:dPt>
            <c:idx val="5"/>
            <c:invertIfNegative val="0"/>
            <c:bubble3D val="0"/>
            <c:spPr>
              <a:blipFill>
                <a:blip xmlns:r="http://schemas.openxmlformats.org/officeDocument/2006/relationships" r:embed="rId28">
                  <a:alphaModFix amt="80000"/>
                </a:blip>
                <a:stretch>
                  <a:fillRect/>
                </a:stretch>
              </a:blipFill>
              <a:ln>
                <a:noFill/>
              </a:ln>
              <a:effectLst/>
            </c:spPr>
            <c:extLst>
              <c:ext xmlns:c16="http://schemas.microsoft.com/office/drawing/2014/chart" uri="{C3380CC4-5D6E-409C-BE32-E72D297353CC}">
                <c16:uniqueId val="{00000036-664A-49CE-A127-07FD208F3F53}"/>
              </c:ext>
            </c:extLst>
          </c:dPt>
          <c:dPt>
            <c:idx val="6"/>
            <c:invertIfNegative val="0"/>
            <c:bubble3D val="0"/>
            <c:spPr>
              <a:blipFill>
                <a:blip xmlns:r="http://schemas.openxmlformats.org/officeDocument/2006/relationships" r:embed="rId29">
                  <a:alphaModFix amt="80000"/>
                </a:blip>
                <a:stretch>
                  <a:fillRect/>
                </a:stretch>
              </a:blipFill>
              <a:ln>
                <a:noFill/>
              </a:ln>
              <a:effectLst/>
            </c:spPr>
            <c:extLst>
              <c:ext xmlns:c16="http://schemas.microsoft.com/office/drawing/2014/chart" uri="{C3380CC4-5D6E-409C-BE32-E72D297353CC}">
                <c16:uniqueId val="{00000038-664A-49CE-A127-07FD208F3F53}"/>
              </c:ext>
            </c:extLst>
          </c:dPt>
          <c:dPt>
            <c:idx val="7"/>
            <c:invertIfNegative val="0"/>
            <c:bubble3D val="0"/>
            <c:spPr>
              <a:blipFill>
                <a:blip xmlns:r="http://schemas.openxmlformats.org/officeDocument/2006/relationships" r:embed="rId30">
                  <a:alphaModFix amt="80000"/>
                </a:blip>
                <a:stretch>
                  <a:fillRect/>
                </a:stretch>
              </a:blipFill>
              <a:ln>
                <a:noFill/>
              </a:ln>
              <a:effectLst/>
            </c:spPr>
            <c:extLst>
              <c:ext xmlns:c16="http://schemas.microsoft.com/office/drawing/2014/chart" uri="{C3380CC4-5D6E-409C-BE32-E72D297353CC}">
                <c16:uniqueId val="{0000003A-664A-49CE-A127-07FD208F3F53}"/>
              </c:ext>
            </c:extLst>
          </c:dPt>
          <c:dPt>
            <c:idx val="8"/>
            <c:invertIfNegative val="0"/>
            <c:bubble3D val="0"/>
            <c:spPr>
              <a:blipFill>
                <a:blip xmlns:r="http://schemas.openxmlformats.org/officeDocument/2006/relationships" r:embed="rId31">
                  <a:alphaModFix amt="80000"/>
                </a:blip>
                <a:stretch>
                  <a:fillRect/>
                </a:stretch>
              </a:blipFill>
              <a:ln>
                <a:noFill/>
              </a:ln>
              <a:effectLst/>
            </c:spPr>
            <c:extLst>
              <c:ext xmlns:c16="http://schemas.microsoft.com/office/drawing/2014/chart" uri="{C3380CC4-5D6E-409C-BE32-E72D297353CC}">
                <c16:uniqueId val="{0000003C-664A-49CE-A127-07FD208F3F53}"/>
              </c:ext>
            </c:extLst>
          </c:dPt>
          <c:dPt>
            <c:idx val="9"/>
            <c:invertIfNegative val="0"/>
            <c:bubble3D val="0"/>
            <c:spPr>
              <a:blipFill>
                <a:blip xmlns:r="http://schemas.openxmlformats.org/officeDocument/2006/relationships" r:embed="rId32">
                  <a:alphaModFix amt="80000"/>
                </a:blip>
                <a:stretch>
                  <a:fillRect/>
                </a:stretch>
              </a:blipFill>
              <a:ln>
                <a:noFill/>
              </a:ln>
              <a:effectLst/>
            </c:spPr>
            <c:extLst>
              <c:ext xmlns:c16="http://schemas.microsoft.com/office/drawing/2014/chart" uri="{C3380CC4-5D6E-409C-BE32-E72D297353CC}">
                <c16:uniqueId val="{0000003E-664A-49CE-A127-07FD208F3F53}"/>
              </c:ext>
            </c:extLst>
          </c:dPt>
          <c:dLbls>
            <c:dLbl>
              <c:idx val="8"/>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C-664A-49CE-A127-07FD208F3F53}"/>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E-664A-49CE-A127-07FD208F3F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Distances'!$B$123:$K$123</c:f>
              <c:numCache>
                <c:formatCode>0.0</c:formatCode>
                <c:ptCount val="10"/>
                <c:pt idx="0">
                  <c:v>32</c:v>
                </c:pt>
                <c:pt idx="1">
                  <c:v>32</c:v>
                </c:pt>
                <c:pt idx="2">
                  <c:v>32</c:v>
                </c:pt>
                <c:pt idx="3">
                  <c:v>32</c:v>
                </c:pt>
                <c:pt idx="4">
                  <c:v>32</c:v>
                </c:pt>
                <c:pt idx="5">
                  <c:v>32</c:v>
                </c:pt>
                <c:pt idx="6">
                  <c:v>32</c:v>
                </c:pt>
                <c:pt idx="7">
                  <c:v>32</c:v>
                </c:pt>
                <c:pt idx="8">
                  <c:v>32</c:v>
                </c:pt>
                <c:pt idx="9">
                  <c:v>32</c:v>
                </c:pt>
              </c:numCache>
            </c:numRef>
          </c:yVal>
          <c:bubbleSize>
            <c:numRef>
              <c:f>'3 Distances'!$B$124:$K$124</c:f>
              <c:numCache>
                <c:formatCode>0.0%</c:formatCode>
                <c:ptCount val="10"/>
                <c:pt idx="0">
                  <c:v>1.5636650000000002E-2</c:v>
                </c:pt>
                <c:pt idx="1">
                  <c:v>0.15191964999999999</c:v>
                </c:pt>
                <c:pt idx="2">
                  <c:v>4.7835150000000007E-2</c:v>
                </c:pt>
                <c:pt idx="3">
                  <c:v>2.1948029999999997E-2</c:v>
                </c:pt>
                <c:pt idx="4">
                  <c:v>2.9541349999999994E-2</c:v>
                </c:pt>
                <c:pt idx="5">
                  <c:v>6.0822599999999997E-2</c:v>
                </c:pt>
                <c:pt idx="6">
                  <c:v>3.5540020000000005E-2</c:v>
                </c:pt>
                <c:pt idx="7">
                  <c:v>3.7244149999999997E-2</c:v>
                </c:pt>
                <c:pt idx="8">
                  <c:v>2.1766799999999998E-3</c:v>
                </c:pt>
                <c:pt idx="9">
                  <c:v>3.2045000000000003E-3</c:v>
                </c:pt>
              </c:numCache>
            </c:numRef>
          </c:bubbleSize>
          <c:bubble3D val="0"/>
          <c:extLst>
            <c:ext xmlns:c16="http://schemas.microsoft.com/office/drawing/2014/chart" uri="{C3380CC4-5D6E-409C-BE32-E72D297353CC}">
              <c16:uniqueId val="{0000003F-664A-49CE-A127-07FD208F3F53}"/>
            </c:ext>
          </c:extLst>
        </c:ser>
        <c:ser>
          <c:idx val="4"/>
          <c:order val="4"/>
          <c:tx>
            <c:strRef>
              <c:f>'3 Distances'!$A$125</c:f>
              <c:strCache>
                <c:ptCount val="1"/>
                <c:pt idx="0">
                  <c:v>100-1000 km</c:v>
                </c:pt>
              </c:strCache>
            </c:strRef>
          </c:tx>
          <c:spPr>
            <a:solidFill>
              <a:schemeClr val="accent1">
                <a:shade val="92000"/>
                <a:alpha val="75000"/>
              </a:schemeClr>
            </a:solidFill>
            <a:ln>
              <a:noFill/>
            </a:ln>
            <a:effectLst/>
          </c:spPr>
          <c:invertIfNegative val="0"/>
          <c:dPt>
            <c:idx val="0"/>
            <c:invertIfNegative val="0"/>
            <c:bubble3D val="0"/>
            <c:spPr>
              <a:blipFill>
                <a:blip xmlns:r="http://schemas.openxmlformats.org/officeDocument/2006/relationships" r:embed="rId33">
                  <a:alphaModFix amt="80000"/>
                </a:blip>
                <a:stretch>
                  <a:fillRect/>
                </a:stretch>
              </a:blipFill>
              <a:ln>
                <a:noFill/>
              </a:ln>
              <a:effectLst/>
            </c:spPr>
            <c:extLst>
              <c:ext xmlns:c16="http://schemas.microsoft.com/office/drawing/2014/chart" uri="{C3380CC4-5D6E-409C-BE32-E72D297353CC}">
                <c16:uniqueId val="{00000041-664A-49CE-A127-07FD208F3F53}"/>
              </c:ext>
            </c:extLst>
          </c:dPt>
          <c:dPt>
            <c:idx val="1"/>
            <c:invertIfNegative val="0"/>
            <c:bubble3D val="0"/>
            <c:spPr>
              <a:blipFill>
                <a:blip xmlns:r="http://schemas.openxmlformats.org/officeDocument/2006/relationships" r:embed="rId34">
                  <a:alphaModFix amt="80000"/>
                </a:blip>
                <a:stretch>
                  <a:fillRect/>
                </a:stretch>
              </a:blipFill>
              <a:ln>
                <a:noFill/>
              </a:ln>
              <a:effectLst/>
            </c:spPr>
            <c:extLst>
              <c:ext xmlns:c16="http://schemas.microsoft.com/office/drawing/2014/chart" uri="{C3380CC4-5D6E-409C-BE32-E72D297353CC}">
                <c16:uniqueId val="{00000043-664A-49CE-A127-07FD208F3F53}"/>
              </c:ext>
            </c:extLst>
          </c:dPt>
          <c:dPt>
            <c:idx val="2"/>
            <c:invertIfNegative val="0"/>
            <c:bubble3D val="0"/>
            <c:spPr>
              <a:blipFill>
                <a:blip xmlns:r="http://schemas.openxmlformats.org/officeDocument/2006/relationships" r:embed="rId35">
                  <a:alphaModFix amt="80000"/>
                </a:blip>
                <a:stretch>
                  <a:fillRect/>
                </a:stretch>
              </a:blipFill>
              <a:ln>
                <a:noFill/>
              </a:ln>
              <a:effectLst/>
            </c:spPr>
            <c:extLst>
              <c:ext xmlns:c16="http://schemas.microsoft.com/office/drawing/2014/chart" uri="{C3380CC4-5D6E-409C-BE32-E72D297353CC}">
                <c16:uniqueId val="{00000045-664A-49CE-A127-07FD208F3F53}"/>
              </c:ext>
            </c:extLst>
          </c:dPt>
          <c:dPt>
            <c:idx val="3"/>
            <c:invertIfNegative val="0"/>
            <c:bubble3D val="0"/>
            <c:spPr>
              <a:blipFill>
                <a:blip xmlns:r="http://schemas.openxmlformats.org/officeDocument/2006/relationships" r:embed="rId36">
                  <a:alphaModFix amt="80000"/>
                </a:blip>
                <a:stretch>
                  <a:fillRect/>
                </a:stretch>
              </a:blipFill>
              <a:ln>
                <a:noFill/>
              </a:ln>
              <a:effectLst/>
            </c:spPr>
            <c:extLst>
              <c:ext xmlns:c16="http://schemas.microsoft.com/office/drawing/2014/chart" uri="{C3380CC4-5D6E-409C-BE32-E72D297353CC}">
                <c16:uniqueId val="{00000047-664A-49CE-A127-07FD208F3F53}"/>
              </c:ext>
            </c:extLst>
          </c:dPt>
          <c:dPt>
            <c:idx val="4"/>
            <c:invertIfNegative val="0"/>
            <c:bubble3D val="0"/>
            <c:spPr>
              <a:blipFill>
                <a:blip xmlns:r="http://schemas.openxmlformats.org/officeDocument/2006/relationships" r:embed="rId37">
                  <a:alphaModFix amt="80000"/>
                </a:blip>
                <a:stretch>
                  <a:fillRect/>
                </a:stretch>
              </a:blipFill>
              <a:ln>
                <a:noFill/>
              </a:ln>
              <a:effectLst/>
            </c:spPr>
            <c:extLst>
              <c:ext xmlns:c16="http://schemas.microsoft.com/office/drawing/2014/chart" uri="{C3380CC4-5D6E-409C-BE32-E72D297353CC}">
                <c16:uniqueId val="{00000049-664A-49CE-A127-07FD208F3F53}"/>
              </c:ext>
            </c:extLst>
          </c:dPt>
          <c:dPt>
            <c:idx val="5"/>
            <c:invertIfNegative val="0"/>
            <c:bubble3D val="0"/>
            <c:spPr>
              <a:blipFill>
                <a:blip xmlns:r="http://schemas.openxmlformats.org/officeDocument/2006/relationships" r:embed="rId38">
                  <a:alphaModFix amt="80000"/>
                </a:blip>
                <a:stretch>
                  <a:fillRect/>
                </a:stretch>
              </a:blipFill>
              <a:ln>
                <a:noFill/>
              </a:ln>
              <a:effectLst/>
            </c:spPr>
            <c:extLst>
              <c:ext xmlns:c16="http://schemas.microsoft.com/office/drawing/2014/chart" uri="{C3380CC4-5D6E-409C-BE32-E72D297353CC}">
                <c16:uniqueId val="{0000004B-664A-49CE-A127-07FD208F3F53}"/>
              </c:ext>
            </c:extLst>
          </c:dPt>
          <c:dPt>
            <c:idx val="6"/>
            <c:invertIfNegative val="0"/>
            <c:bubble3D val="0"/>
            <c:spPr>
              <a:blipFill>
                <a:blip xmlns:r="http://schemas.openxmlformats.org/officeDocument/2006/relationships" r:embed="rId39">
                  <a:alphaModFix amt="80000"/>
                </a:blip>
                <a:stretch>
                  <a:fillRect/>
                </a:stretch>
              </a:blipFill>
              <a:ln>
                <a:noFill/>
              </a:ln>
              <a:effectLst/>
            </c:spPr>
            <c:extLst>
              <c:ext xmlns:c16="http://schemas.microsoft.com/office/drawing/2014/chart" uri="{C3380CC4-5D6E-409C-BE32-E72D297353CC}">
                <c16:uniqueId val="{0000004D-664A-49CE-A127-07FD208F3F53}"/>
              </c:ext>
            </c:extLst>
          </c:dPt>
          <c:dPt>
            <c:idx val="7"/>
            <c:invertIfNegative val="0"/>
            <c:bubble3D val="0"/>
            <c:spPr>
              <a:blipFill>
                <a:blip xmlns:r="http://schemas.openxmlformats.org/officeDocument/2006/relationships" r:embed="rId40">
                  <a:alphaModFix amt="80000"/>
                </a:blip>
                <a:stretch>
                  <a:fillRect/>
                </a:stretch>
              </a:blipFill>
              <a:ln>
                <a:noFill/>
              </a:ln>
              <a:effectLst/>
            </c:spPr>
            <c:extLst>
              <c:ext xmlns:c16="http://schemas.microsoft.com/office/drawing/2014/chart" uri="{C3380CC4-5D6E-409C-BE32-E72D297353CC}">
                <c16:uniqueId val="{0000004F-664A-49CE-A127-07FD208F3F53}"/>
              </c:ext>
            </c:extLst>
          </c:dPt>
          <c:dPt>
            <c:idx val="8"/>
            <c:invertIfNegative val="0"/>
            <c:bubble3D val="0"/>
            <c:spPr>
              <a:blipFill>
                <a:blip xmlns:r="http://schemas.openxmlformats.org/officeDocument/2006/relationships" r:embed="rId41">
                  <a:alphaModFix amt="80000"/>
                </a:blip>
                <a:stretch>
                  <a:fillRect/>
                </a:stretch>
              </a:blipFill>
              <a:ln>
                <a:noFill/>
              </a:ln>
              <a:effectLst/>
            </c:spPr>
            <c:extLst>
              <c:ext xmlns:c16="http://schemas.microsoft.com/office/drawing/2014/chart" uri="{C3380CC4-5D6E-409C-BE32-E72D297353CC}">
                <c16:uniqueId val="{00000051-664A-49CE-A127-07FD208F3F53}"/>
              </c:ext>
            </c:extLst>
          </c:dPt>
          <c:dPt>
            <c:idx val="9"/>
            <c:invertIfNegative val="0"/>
            <c:bubble3D val="0"/>
            <c:spPr>
              <a:blipFill>
                <a:blip xmlns:r="http://schemas.openxmlformats.org/officeDocument/2006/relationships" r:embed="rId42">
                  <a:alphaModFix amt="80000"/>
                </a:blip>
                <a:stretch>
                  <a:fillRect/>
                </a:stretch>
              </a:blipFill>
              <a:ln>
                <a:noFill/>
              </a:ln>
              <a:effectLst/>
            </c:spPr>
            <c:extLst>
              <c:ext xmlns:c16="http://schemas.microsoft.com/office/drawing/2014/chart" uri="{C3380CC4-5D6E-409C-BE32-E72D297353CC}">
                <c16:uniqueId val="{00000053-664A-49CE-A127-07FD208F3F53}"/>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1-664A-49CE-A127-07FD208F3F53}"/>
                </c:ext>
              </c:extLst>
            </c:dLbl>
            <c:dLbl>
              <c:idx val="2"/>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5-664A-49CE-A127-07FD208F3F53}"/>
                </c:ext>
              </c:extLst>
            </c:dLbl>
            <c:dLbl>
              <c:idx val="3"/>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7-664A-49CE-A127-07FD208F3F53}"/>
                </c:ext>
              </c:extLst>
            </c:dLbl>
            <c:dLbl>
              <c:idx val="4"/>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9-664A-49CE-A127-07FD208F3F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Distances'!$B$125:$K$125</c:f>
              <c:numCache>
                <c:formatCode>0.0</c:formatCode>
                <c:ptCount val="10"/>
                <c:pt idx="0">
                  <c:v>320</c:v>
                </c:pt>
                <c:pt idx="1">
                  <c:v>320</c:v>
                </c:pt>
                <c:pt idx="2">
                  <c:v>320</c:v>
                </c:pt>
                <c:pt idx="3">
                  <c:v>320</c:v>
                </c:pt>
                <c:pt idx="4">
                  <c:v>320</c:v>
                </c:pt>
                <c:pt idx="5">
                  <c:v>320</c:v>
                </c:pt>
                <c:pt idx="6">
                  <c:v>320</c:v>
                </c:pt>
                <c:pt idx="7">
                  <c:v>320</c:v>
                </c:pt>
                <c:pt idx="8">
                  <c:v>320</c:v>
                </c:pt>
                <c:pt idx="9">
                  <c:v>320</c:v>
                </c:pt>
              </c:numCache>
            </c:numRef>
          </c:yVal>
          <c:bubbleSize>
            <c:numRef>
              <c:f>'3 Distances'!$B$126:$K$126</c:f>
              <c:numCache>
                <c:formatCode>0.0%</c:formatCode>
                <c:ptCount val="10"/>
                <c:pt idx="0">
                  <c:v>2.7367600000000004E-3</c:v>
                </c:pt>
                <c:pt idx="1">
                  <c:v>4.2174200000000009E-2</c:v>
                </c:pt>
                <c:pt idx="2">
                  <c:v>2.5758000000000005E-3</c:v>
                </c:pt>
                <c:pt idx="3">
                  <c:v>4.1291999999999995E-3</c:v>
                </c:pt>
                <c:pt idx="4">
                  <c:v>5.8297000000000002E-3</c:v>
                </c:pt>
                <c:pt idx="5">
                  <c:v>7.6415399999999994E-2</c:v>
                </c:pt>
                <c:pt idx="6">
                  <c:v>1.3021680000000001E-2</c:v>
                </c:pt>
                <c:pt idx="7">
                  <c:v>1.8535249999999996E-2</c:v>
                </c:pt>
                <c:pt idx="8">
                  <c:v>7.8315599999999999E-2</c:v>
                </c:pt>
                <c:pt idx="9">
                  <c:v>1.035385E-2</c:v>
                </c:pt>
              </c:numCache>
            </c:numRef>
          </c:bubbleSize>
          <c:bubble3D val="0"/>
          <c:extLst>
            <c:ext xmlns:c16="http://schemas.microsoft.com/office/drawing/2014/chart" uri="{C3380CC4-5D6E-409C-BE32-E72D297353CC}">
              <c16:uniqueId val="{00000054-664A-49CE-A127-07FD208F3F53}"/>
            </c:ext>
          </c:extLst>
        </c:ser>
        <c:ser>
          <c:idx val="5"/>
          <c:order val="5"/>
          <c:tx>
            <c:strRef>
              <c:f>'3 Distances'!$A$127</c:f>
              <c:strCache>
                <c:ptCount val="1"/>
                <c:pt idx="0">
                  <c:v>1000 km+</c:v>
                </c:pt>
              </c:strCache>
            </c:strRef>
          </c:tx>
          <c:spPr>
            <a:solidFill>
              <a:schemeClr val="accent1">
                <a:shade val="76000"/>
                <a:alpha val="75000"/>
              </a:schemeClr>
            </a:solidFill>
            <a:ln>
              <a:noFill/>
            </a:ln>
            <a:effectLst/>
          </c:spPr>
          <c:invertIfNegative val="0"/>
          <c:dPt>
            <c:idx val="0"/>
            <c:invertIfNegative val="0"/>
            <c:bubble3D val="0"/>
            <c:spPr>
              <a:blipFill>
                <a:blip xmlns:r="http://schemas.openxmlformats.org/officeDocument/2006/relationships" r:embed="rId43">
                  <a:alphaModFix amt="80000"/>
                </a:blip>
                <a:stretch>
                  <a:fillRect/>
                </a:stretch>
              </a:blipFill>
              <a:ln>
                <a:noFill/>
              </a:ln>
              <a:effectLst/>
            </c:spPr>
            <c:extLst>
              <c:ext xmlns:c16="http://schemas.microsoft.com/office/drawing/2014/chart" uri="{C3380CC4-5D6E-409C-BE32-E72D297353CC}">
                <c16:uniqueId val="{00000056-664A-49CE-A127-07FD208F3F53}"/>
              </c:ext>
            </c:extLst>
          </c:dPt>
          <c:dPt>
            <c:idx val="1"/>
            <c:invertIfNegative val="0"/>
            <c:bubble3D val="0"/>
            <c:spPr>
              <a:blipFill>
                <a:blip xmlns:r="http://schemas.openxmlformats.org/officeDocument/2006/relationships" r:embed="rId44">
                  <a:alphaModFix amt="80000"/>
                </a:blip>
                <a:stretch>
                  <a:fillRect/>
                </a:stretch>
              </a:blipFill>
              <a:ln>
                <a:noFill/>
              </a:ln>
              <a:effectLst/>
            </c:spPr>
            <c:extLst>
              <c:ext xmlns:c16="http://schemas.microsoft.com/office/drawing/2014/chart" uri="{C3380CC4-5D6E-409C-BE32-E72D297353CC}">
                <c16:uniqueId val="{00000058-664A-49CE-A127-07FD208F3F53}"/>
              </c:ext>
            </c:extLst>
          </c:dPt>
          <c:dPt>
            <c:idx val="2"/>
            <c:invertIfNegative val="0"/>
            <c:bubble3D val="0"/>
            <c:spPr>
              <a:blipFill>
                <a:blip xmlns:r="http://schemas.openxmlformats.org/officeDocument/2006/relationships" r:embed="rId45">
                  <a:alphaModFix amt="80000"/>
                </a:blip>
                <a:stretch>
                  <a:fillRect/>
                </a:stretch>
              </a:blipFill>
              <a:ln>
                <a:noFill/>
              </a:ln>
              <a:effectLst/>
            </c:spPr>
            <c:extLst>
              <c:ext xmlns:c16="http://schemas.microsoft.com/office/drawing/2014/chart" uri="{C3380CC4-5D6E-409C-BE32-E72D297353CC}">
                <c16:uniqueId val="{0000005A-664A-49CE-A127-07FD208F3F53}"/>
              </c:ext>
            </c:extLst>
          </c:dPt>
          <c:dPt>
            <c:idx val="3"/>
            <c:invertIfNegative val="0"/>
            <c:bubble3D val="0"/>
            <c:spPr>
              <a:blipFill>
                <a:blip xmlns:r="http://schemas.openxmlformats.org/officeDocument/2006/relationships" r:embed="rId46">
                  <a:alphaModFix amt="80000"/>
                </a:blip>
                <a:stretch>
                  <a:fillRect/>
                </a:stretch>
              </a:blipFill>
              <a:ln>
                <a:noFill/>
              </a:ln>
              <a:effectLst/>
            </c:spPr>
            <c:extLst>
              <c:ext xmlns:c16="http://schemas.microsoft.com/office/drawing/2014/chart" uri="{C3380CC4-5D6E-409C-BE32-E72D297353CC}">
                <c16:uniqueId val="{0000005C-664A-49CE-A127-07FD208F3F53}"/>
              </c:ext>
            </c:extLst>
          </c:dPt>
          <c:dPt>
            <c:idx val="4"/>
            <c:invertIfNegative val="0"/>
            <c:bubble3D val="0"/>
            <c:spPr>
              <a:blipFill>
                <a:blip xmlns:r="http://schemas.openxmlformats.org/officeDocument/2006/relationships" r:embed="rId47">
                  <a:alphaModFix amt="80000"/>
                </a:blip>
                <a:stretch>
                  <a:fillRect/>
                </a:stretch>
              </a:blipFill>
              <a:ln>
                <a:noFill/>
              </a:ln>
              <a:effectLst/>
            </c:spPr>
            <c:extLst>
              <c:ext xmlns:c16="http://schemas.microsoft.com/office/drawing/2014/chart" uri="{C3380CC4-5D6E-409C-BE32-E72D297353CC}">
                <c16:uniqueId val="{0000005E-664A-49CE-A127-07FD208F3F53}"/>
              </c:ext>
            </c:extLst>
          </c:dPt>
          <c:dPt>
            <c:idx val="5"/>
            <c:invertIfNegative val="0"/>
            <c:bubble3D val="0"/>
            <c:spPr>
              <a:blipFill>
                <a:blip xmlns:r="http://schemas.openxmlformats.org/officeDocument/2006/relationships" r:embed="rId48">
                  <a:alphaModFix amt="80000"/>
                </a:blip>
                <a:stretch>
                  <a:fillRect/>
                </a:stretch>
              </a:blipFill>
              <a:ln>
                <a:noFill/>
              </a:ln>
              <a:effectLst/>
            </c:spPr>
            <c:extLst>
              <c:ext xmlns:c16="http://schemas.microsoft.com/office/drawing/2014/chart" uri="{C3380CC4-5D6E-409C-BE32-E72D297353CC}">
                <c16:uniqueId val="{00000060-664A-49CE-A127-07FD208F3F53}"/>
              </c:ext>
            </c:extLst>
          </c:dPt>
          <c:dPt>
            <c:idx val="6"/>
            <c:invertIfNegative val="0"/>
            <c:bubble3D val="0"/>
            <c:spPr>
              <a:blipFill>
                <a:blip xmlns:r="http://schemas.openxmlformats.org/officeDocument/2006/relationships" r:embed="rId49">
                  <a:alphaModFix amt="80000"/>
                </a:blip>
                <a:stretch>
                  <a:fillRect/>
                </a:stretch>
              </a:blipFill>
              <a:ln>
                <a:noFill/>
              </a:ln>
              <a:effectLst/>
            </c:spPr>
            <c:extLst>
              <c:ext xmlns:c16="http://schemas.microsoft.com/office/drawing/2014/chart" uri="{C3380CC4-5D6E-409C-BE32-E72D297353CC}">
                <c16:uniqueId val="{00000062-664A-49CE-A127-07FD208F3F53}"/>
              </c:ext>
            </c:extLst>
          </c:dPt>
          <c:dPt>
            <c:idx val="7"/>
            <c:invertIfNegative val="0"/>
            <c:bubble3D val="0"/>
            <c:spPr>
              <a:blipFill>
                <a:blip xmlns:r="http://schemas.openxmlformats.org/officeDocument/2006/relationships" r:embed="rId50">
                  <a:alphaModFix amt="80000"/>
                </a:blip>
                <a:stretch>
                  <a:fillRect/>
                </a:stretch>
              </a:blipFill>
              <a:ln>
                <a:noFill/>
              </a:ln>
              <a:effectLst/>
            </c:spPr>
            <c:extLst>
              <c:ext xmlns:c16="http://schemas.microsoft.com/office/drawing/2014/chart" uri="{C3380CC4-5D6E-409C-BE32-E72D297353CC}">
                <c16:uniqueId val="{00000064-664A-49CE-A127-07FD208F3F53}"/>
              </c:ext>
            </c:extLst>
          </c:dPt>
          <c:dPt>
            <c:idx val="8"/>
            <c:invertIfNegative val="0"/>
            <c:bubble3D val="0"/>
            <c:spPr>
              <a:blipFill>
                <a:blip xmlns:r="http://schemas.openxmlformats.org/officeDocument/2006/relationships" r:embed="rId51">
                  <a:alphaModFix amt="80000"/>
                </a:blip>
                <a:stretch>
                  <a:fillRect/>
                </a:stretch>
              </a:blipFill>
              <a:ln>
                <a:noFill/>
              </a:ln>
              <a:effectLst/>
            </c:spPr>
            <c:extLst>
              <c:ext xmlns:c16="http://schemas.microsoft.com/office/drawing/2014/chart" uri="{C3380CC4-5D6E-409C-BE32-E72D297353CC}">
                <c16:uniqueId val="{00000066-664A-49CE-A127-07FD208F3F53}"/>
              </c:ext>
            </c:extLst>
          </c:dPt>
          <c:dPt>
            <c:idx val="9"/>
            <c:invertIfNegative val="0"/>
            <c:bubble3D val="0"/>
            <c:spPr>
              <a:blipFill>
                <a:blip xmlns:r="http://schemas.openxmlformats.org/officeDocument/2006/relationships" r:embed="rId52">
                  <a:alphaModFix amt="80000"/>
                </a:blip>
                <a:stretch>
                  <a:fillRect/>
                </a:stretch>
              </a:blipFill>
              <a:ln>
                <a:noFill/>
              </a:ln>
              <a:effectLst/>
            </c:spPr>
            <c:extLst>
              <c:ext xmlns:c16="http://schemas.microsoft.com/office/drawing/2014/chart" uri="{C3380CC4-5D6E-409C-BE32-E72D297353CC}">
                <c16:uniqueId val="{00000068-664A-49CE-A127-07FD208F3F53}"/>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56-664A-49CE-A127-07FD208F3F53}"/>
                </c:ext>
              </c:extLst>
            </c:dLbl>
            <c:dLbl>
              <c:idx val="2"/>
              <c:delete val="1"/>
              <c:extLst>
                <c:ext xmlns:c15="http://schemas.microsoft.com/office/drawing/2012/chart" uri="{CE6537A1-D6FC-4f65-9D91-7224C49458BB}"/>
                <c:ext xmlns:c16="http://schemas.microsoft.com/office/drawing/2014/chart" uri="{C3380CC4-5D6E-409C-BE32-E72D297353CC}">
                  <c16:uniqueId val="{0000005A-664A-49CE-A127-07FD208F3F53}"/>
                </c:ext>
              </c:extLst>
            </c:dLbl>
            <c:dLbl>
              <c:idx val="3"/>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5C-664A-49CE-A127-07FD208F3F53}"/>
                </c:ext>
              </c:extLst>
            </c:dLbl>
            <c:dLbl>
              <c:idx val="4"/>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5E-664A-49CE-A127-07FD208F3F53}"/>
                </c:ext>
              </c:extLst>
            </c:dLbl>
            <c:dLbl>
              <c:idx val="6"/>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62-664A-49CE-A127-07FD208F3F53}"/>
                </c:ext>
              </c:extLst>
            </c:dLbl>
            <c:dLbl>
              <c:idx val="7"/>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64-664A-49CE-A127-07FD208F3F53}"/>
                </c:ext>
              </c:extLst>
            </c:dLbl>
            <c:dLbl>
              <c:idx val="9"/>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68-664A-49CE-A127-07FD208F3F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Distances'!$B$127:$K$127</c:f>
              <c:numCache>
                <c:formatCode>0.0</c:formatCode>
                <c:ptCount val="10"/>
                <c:pt idx="0">
                  <c:v>3200</c:v>
                </c:pt>
                <c:pt idx="1">
                  <c:v>3200</c:v>
                </c:pt>
                <c:pt idx="2">
                  <c:v>3200</c:v>
                </c:pt>
                <c:pt idx="3">
                  <c:v>3200</c:v>
                </c:pt>
                <c:pt idx="4">
                  <c:v>3200</c:v>
                </c:pt>
                <c:pt idx="5">
                  <c:v>3200</c:v>
                </c:pt>
                <c:pt idx="6">
                  <c:v>3200</c:v>
                </c:pt>
                <c:pt idx="7">
                  <c:v>3200</c:v>
                </c:pt>
                <c:pt idx="8">
                  <c:v>3200</c:v>
                </c:pt>
                <c:pt idx="9">
                  <c:v>3200</c:v>
                </c:pt>
              </c:numCache>
            </c:numRef>
          </c:yVal>
          <c:bubbleSize>
            <c:numRef>
              <c:f>'3 Distances'!$B$128:$K$128</c:f>
              <c:numCache>
                <c:formatCode>0.0%</c:formatCode>
                <c:ptCount val="10"/>
                <c:pt idx="0" formatCode="0.00%">
                  <c:v>4.3212000000000003E-4</c:v>
                </c:pt>
                <c:pt idx="1">
                  <c:v>2.3181199999999999E-2</c:v>
                </c:pt>
                <c:pt idx="2" formatCode="0.00%">
                  <c:v>4.7700000000000001E-5</c:v>
                </c:pt>
                <c:pt idx="3" formatCode="0.00%">
                  <c:v>2.6640000000000002E-4</c:v>
                </c:pt>
                <c:pt idx="4" formatCode="0.00%">
                  <c:v>4.3164999999999995E-4</c:v>
                </c:pt>
                <c:pt idx="5">
                  <c:v>2.6699999999999998E-2</c:v>
                </c:pt>
                <c:pt idx="6" formatCode="0.00%">
                  <c:v>2.3859599999999999E-3</c:v>
                </c:pt>
                <c:pt idx="7">
                  <c:v>8.5541499999999999E-3</c:v>
                </c:pt>
                <c:pt idx="8">
                  <c:v>0.14379552000000001</c:v>
                </c:pt>
                <c:pt idx="9">
                  <c:v>7.5847200000000005E-3</c:v>
                </c:pt>
              </c:numCache>
            </c:numRef>
          </c:bubbleSize>
          <c:bubble3D val="0"/>
          <c:extLst>
            <c:ext xmlns:c16="http://schemas.microsoft.com/office/drawing/2014/chart" uri="{C3380CC4-5D6E-409C-BE32-E72D297353CC}">
              <c16:uniqueId val="{00000069-664A-49CE-A127-07FD208F3F53}"/>
            </c:ext>
          </c:extLst>
        </c:ser>
        <c:ser>
          <c:idx val="6"/>
          <c:order val="6"/>
          <c:tx>
            <c:strRef>
              <c:f>'3 Distances'!$A$129</c:f>
              <c:strCache>
                <c:ptCount val="1"/>
                <c:pt idx="0">
                  <c:v>TOTAL par motif</c:v>
                </c:pt>
              </c:strCache>
            </c:strRef>
          </c:tx>
          <c:spPr>
            <a:solidFill>
              <a:schemeClr val="accent1">
                <a:shade val="61000"/>
                <a:alpha val="75000"/>
              </a:schemeClr>
            </a:solidFill>
            <a:ln w="25400">
              <a:noFill/>
            </a:ln>
            <a:effectLst/>
          </c:spPr>
          <c:invertIfNegative val="0"/>
          <c:dPt>
            <c:idx val="0"/>
            <c:invertIfNegative val="0"/>
            <c:bubble3D val="0"/>
            <c:spPr>
              <a:blipFill>
                <a:blip xmlns:r="http://schemas.openxmlformats.org/officeDocument/2006/relationships" r:embed="rId53">
                  <a:alphaModFix amt="80000"/>
                </a:blip>
                <a:stretch>
                  <a:fillRect/>
                </a:stretch>
              </a:blipFill>
              <a:ln w="25400">
                <a:noFill/>
              </a:ln>
              <a:effectLst/>
            </c:spPr>
            <c:extLst>
              <c:ext xmlns:c16="http://schemas.microsoft.com/office/drawing/2014/chart" uri="{C3380CC4-5D6E-409C-BE32-E72D297353CC}">
                <c16:uniqueId val="{0000006B-664A-49CE-A127-07FD208F3F53}"/>
              </c:ext>
            </c:extLst>
          </c:dPt>
          <c:dPt>
            <c:idx val="1"/>
            <c:invertIfNegative val="0"/>
            <c:bubble3D val="0"/>
            <c:spPr>
              <a:blipFill>
                <a:blip xmlns:r="http://schemas.openxmlformats.org/officeDocument/2006/relationships" r:embed="rId54">
                  <a:alphaModFix amt="80000"/>
                </a:blip>
                <a:stretch>
                  <a:fillRect/>
                </a:stretch>
              </a:blipFill>
              <a:ln w="25400">
                <a:noFill/>
              </a:ln>
              <a:effectLst/>
            </c:spPr>
            <c:extLst>
              <c:ext xmlns:c16="http://schemas.microsoft.com/office/drawing/2014/chart" uri="{C3380CC4-5D6E-409C-BE32-E72D297353CC}">
                <c16:uniqueId val="{0000006D-664A-49CE-A127-07FD208F3F53}"/>
              </c:ext>
            </c:extLst>
          </c:dPt>
          <c:dPt>
            <c:idx val="2"/>
            <c:invertIfNegative val="0"/>
            <c:bubble3D val="0"/>
            <c:spPr>
              <a:blipFill>
                <a:blip xmlns:r="http://schemas.openxmlformats.org/officeDocument/2006/relationships" r:embed="rId55">
                  <a:alphaModFix amt="80000"/>
                </a:blip>
                <a:stretch>
                  <a:fillRect/>
                </a:stretch>
              </a:blipFill>
              <a:ln w="25400">
                <a:noFill/>
              </a:ln>
              <a:effectLst/>
            </c:spPr>
            <c:extLst>
              <c:ext xmlns:c16="http://schemas.microsoft.com/office/drawing/2014/chart" uri="{C3380CC4-5D6E-409C-BE32-E72D297353CC}">
                <c16:uniqueId val="{0000006F-664A-49CE-A127-07FD208F3F53}"/>
              </c:ext>
            </c:extLst>
          </c:dPt>
          <c:dPt>
            <c:idx val="3"/>
            <c:invertIfNegative val="0"/>
            <c:bubble3D val="0"/>
            <c:spPr>
              <a:blipFill>
                <a:blip xmlns:r="http://schemas.openxmlformats.org/officeDocument/2006/relationships" r:embed="rId56">
                  <a:alphaModFix amt="80000"/>
                </a:blip>
                <a:stretch>
                  <a:fillRect/>
                </a:stretch>
              </a:blipFill>
              <a:ln w="25400">
                <a:noFill/>
              </a:ln>
              <a:effectLst/>
            </c:spPr>
            <c:extLst>
              <c:ext xmlns:c16="http://schemas.microsoft.com/office/drawing/2014/chart" uri="{C3380CC4-5D6E-409C-BE32-E72D297353CC}">
                <c16:uniqueId val="{00000071-664A-49CE-A127-07FD208F3F53}"/>
              </c:ext>
            </c:extLst>
          </c:dPt>
          <c:dPt>
            <c:idx val="4"/>
            <c:invertIfNegative val="0"/>
            <c:bubble3D val="0"/>
            <c:spPr>
              <a:blipFill>
                <a:blip xmlns:r="http://schemas.openxmlformats.org/officeDocument/2006/relationships" r:embed="rId57">
                  <a:alphaModFix amt="80000"/>
                </a:blip>
                <a:stretch>
                  <a:fillRect/>
                </a:stretch>
              </a:blipFill>
              <a:ln w="25400">
                <a:noFill/>
              </a:ln>
              <a:effectLst/>
            </c:spPr>
            <c:extLst>
              <c:ext xmlns:c16="http://schemas.microsoft.com/office/drawing/2014/chart" uri="{C3380CC4-5D6E-409C-BE32-E72D297353CC}">
                <c16:uniqueId val="{00000073-664A-49CE-A127-07FD208F3F53}"/>
              </c:ext>
            </c:extLst>
          </c:dPt>
          <c:dPt>
            <c:idx val="5"/>
            <c:invertIfNegative val="0"/>
            <c:bubble3D val="0"/>
            <c:spPr>
              <a:blipFill>
                <a:blip xmlns:r="http://schemas.openxmlformats.org/officeDocument/2006/relationships" r:embed="rId58">
                  <a:alphaModFix amt="80000"/>
                </a:blip>
                <a:stretch>
                  <a:fillRect/>
                </a:stretch>
              </a:blipFill>
              <a:ln w="25400">
                <a:noFill/>
              </a:ln>
              <a:effectLst/>
            </c:spPr>
            <c:extLst>
              <c:ext xmlns:c16="http://schemas.microsoft.com/office/drawing/2014/chart" uri="{C3380CC4-5D6E-409C-BE32-E72D297353CC}">
                <c16:uniqueId val="{00000075-664A-49CE-A127-07FD208F3F53}"/>
              </c:ext>
            </c:extLst>
          </c:dPt>
          <c:dPt>
            <c:idx val="6"/>
            <c:invertIfNegative val="0"/>
            <c:bubble3D val="0"/>
            <c:spPr>
              <a:blipFill>
                <a:blip xmlns:r="http://schemas.openxmlformats.org/officeDocument/2006/relationships" r:embed="rId59">
                  <a:alphaModFix amt="80000"/>
                </a:blip>
                <a:stretch>
                  <a:fillRect/>
                </a:stretch>
              </a:blipFill>
              <a:ln w="25400">
                <a:noFill/>
              </a:ln>
              <a:effectLst/>
            </c:spPr>
            <c:extLst>
              <c:ext xmlns:c16="http://schemas.microsoft.com/office/drawing/2014/chart" uri="{C3380CC4-5D6E-409C-BE32-E72D297353CC}">
                <c16:uniqueId val="{00000077-664A-49CE-A127-07FD208F3F53}"/>
              </c:ext>
            </c:extLst>
          </c:dPt>
          <c:dPt>
            <c:idx val="7"/>
            <c:invertIfNegative val="0"/>
            <c:bubble3D val="0"/>
            <c:spPr>
              <a:blipFill>
                <a:blip xmlns:r="http://schemas.openxmlformats.org/officeDocument/2006/relationships" r:embed="rId60">
                  <a:alphaModFix amt="80000"/>
                </a:blip>
                <a:stretch>
                  <a:fillRect/>
                </a:stretch>
              </a:blipFill>
              <a:ln w="25400">
                <a:noFill/>
              </a:ln>
              <a:effectLst/>
            </c:spPr>
            <c:extLst>
              <c:ext xmlns:c16="http://schemas.microsoft.com/office/drawing/2014/chart" uri="{C3380CC4-5D6E-409C-BE32-E72D297353CC}">
                <c16:uniqueId val="{00000079-664A-49CE-A127-07FD208F3F53}"/>
              </c:ext>
            </c:extLst>
          </c:dPt>
          <c:dPt>
            <c:idx val="8"/>
            <c:invertIfNegative val="0"/>
            <c:bubble3D val="0"/>
            <c:spPr>
              <a:blipFill>
                <a:blip xmlns:r="http://schemas.openxmlformats.org/officeDocument/2006/relationships" r:embed="rId61">
                  <a:alphaModFix amt="80000"/>
                </a:blip>
                <a:stretch>
                  <a:fillRect/>
                </a:stretch>
              </a:blipFill>
              <a:ln w="25400">
                <a:noFill/>
              </a:ln>
              <a:effectLst/>
            </c:spPr>
            <c:extLst>
              <c:ext xmlns:c16="http://schemas.microsoft.com/office/drawing/2014/chart" uri="{C3380CC4-5D6E-409C-BE32-E72D297353CC}">
                <c16:uniqueId val="{0000007B-664A-49CE-A127-07FD208F3F53}"/>
              </c:ext>
            </c:extLst>
          </c:dPt>
          <c:dPt>
            <c:idx val="9"/>
            <c:invertIfNegative val="0"/>
            <c:bubble3D val="0"/>
            <c:spPr>
              <a:blipFill>
                <a:blip xmlns:r="http://schemas.openxmlformats.org/officeDocument/2006/relationships" r:embed="rId62">
                  <a:alphaModFix amt="80000"/>
                </a:blip>
                <a:stretch>
                  <a:fillRect/>
                </a:stretch>
              </a:blipFill>
              <a:ln w="25400">
                <a:noFill/>
              </a:ln>
              <a:effectLst/>
            </c:spPr>
            <c:extLst>
              <c:ext xmlns:c16="http://schemas.microsoft.com/office/drawing/2014/chart" uri="{C3380CC4-5D6E-409C-BE32-E72D297353CC}">
                <c16:uniqueId val="{0000007D-664A-49CE-A127-07FD208F3F5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Distances'!$B$129:$K$129</c:f>
              <c:numCache>
                <c:formatCode>General</c:formatCode>
                <c:ptCount val="10"/>
                <c:pt idx="0">
                  <c:v>1000000</c:v>
                </c:pt>
                <c:pt idx="1">
                  <c:v>1000000</c:v>
                </c:pt>
                <c:pt idx="2">
                  <c:v>1000000</c:v>
                </c:pt>
                <c:pt idx="3">
                  <c:v>1000000</c:v>
                </c:pt>
                <c:pt idx="4">
                  <c:v>1000000</c:v>
                </c:pt>
                <c:pt idx="5">
                  <c:v>1000000</c:v>
                </c:pt>
                <c:pt idx="6">
                  <c:v>1000000</c:v>
                </c:pt>
                <c:pt idx="7">
                  <c:v>1000000</c:v>
                </c:pt>
                <c:pt idx="8">
                  <c:v>1000000</c:v>
                </c:pt>
                <c:pt idx="9">
                  <c:v>1000000</c:v>
                </c:pt>
              </c:numCache>
            </c:numRef>
          </c:yVal>
          <c:bubbleSize>
            <c:numRef>
              <c:f>'3 Distances'!$B$130:$K$130</c:f>
              <c:numCache>
                <c:formatCode>0.0%</c:formatCode>
                <c:ptCount val="10"/>
                <c:pt idx="0">
                  <c:v>2.7702770277027708E-2</c:v>
                </c:pt>
                <c:pt idx="1">
                  <c:v>0.24352435243524359</c:v>
                </c:pt>
                <c:pt idx="2">
                  <c:v>7.9507950795079524E-2</c:v>
                </c:pt>
                <c:pt idx="3">
                  <c:v>3.3303330333033308E-2</c:v>
                </c:pt>
                <c:pt idx="4">
                  <c:v>4.850485048504851E-2</c:v>
                </c:pt>
                <c:pt idx="5">
                  <c:v>0.17801780178017806</c:v>
                </c:pt>
                <c:pt idx="6">
                  <c:v>6.740674067406742E-2</c:v>
                </c:pt>
                <c:pt idx="7">
                  <c:v>7.5507550755075523E-2</c:v>
                </c:pt>
                <c:pt idx="8">
                  <c:v>0.22442244224422447</c:v>
                </c:pt>
                <c:pt idx="9">
                  <c:v>2.2102210221022107E-2</c:v>
                </c:pt>
              </c:numCache>
            </c:numRef>
          </c:bubbleSize>
          <c:bubble3D val="0"/>
          <c:extLst>
            <c:ext xmlns:c16="http://schemas.microsoft.com/office/drawing/2014/chart" uri="{C3380CC4-5D6E-409C-BE32-E72D297353CC}">
              <c16:uniqueId val="{0000007E-664A-49CE-A127-07FD208F3F53}"/>
            </c:ext>
          </c:extLst>
        </c:ser>
        <c:ser>
          <c:idx val="7"/>
          <c:order val="7"/>
          <c:tx>
            <c:strRef>
              <c:f>'3 Distances'!$A$131</c:f>
              <c:strCache>
                <c:ptCount val="1"/>
              </c:strCache>
            </c:strRef>
          </c:tx>
          <c:spPr>
            <a:no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Distances'!$B$116:$K$116</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'3 Distances'!$B$131:$K$131</c:f>
              <c:numCache>
                <c:formatCode>General</c:formatCode>
                <c:ptCount val="10"/>
                <c:pt idx="0">
                  <c:v>80000</c:v>
                </c:pt>
                <c:pt idx="1">
                  <c:v>80000</c:v>
                </c:pt>
                <c:pt idx="2">
                  <c:v>80000</c:v>
                </c:pt>
                <c:pt idx="3">
                  <c:v>80000</c:v>
                </c:pt>
                <c:pt idx="4">
                  <c:v>80000</c:v>
                </c:pt>
                <c:pt idx="5">
                  <c:v>80000</c:v>
                </c:pt>
                <c:pt idx="6">
                  <c:v>80000</c:v>
                </c:pt>
                <c:pt idx="7">
                  <c:v>80000</c:v>
                </c:pt>
                <c:pt idx="8">
                  <c:v>80000</c:v>
                </c:pt>
                <c:pt idx="9">
                  <c:v>80000</c:v>
                </c:pt>
              </c:numCache>
            </c:numRef>
          </c:yVal>
          <c:bubbleSize>
            <c:numRef>
              <c:f>'3 Distances'!$B$132:$K$132</c:f>
              <c:numCache>
                <c:formatCode>0.0%</c:formatCode>
                <c:ptCount val="10"/>
                <c:pt idx="0">
                  <c:v>1E-3</c:v>
                </c:pt>
                <c:pt idx="1">
                  <c:v>1E-3</c:v>
                </c:pt>
                <c:pt idx="2">
                  <c:v>1E-3</c:v>
                </c:pt>
                <c:pt idx="3">
                  <c:v>1E-3</c:v>
                </c:pt>
                <c:pt idx="4">
                  <c:v>1E-3</c:v>
                </c:pt>
                <c:pt idx="5">
                  <c:v>1E-3</c:v>
                </c:pt>
                <c:pt idx="6">
                  <c:v>1E-3</c:v>
                </c:pt>
                <c:pt idx="7">
                  <c:v>1E-3</c:v>
                </c:pt>
                <c:pt idx="8">
                  <c:v>1E-3</c:v>
                </c:pt>
                <c:pt idx="9">
                  <c:v>1E-3</c:v>
                </c:pt>
              </c:numCache>
            </c:numRef>
          </c:bubbleSize>
          <c:bubble3D val="0"/>
          <c:extLst>
            <c:ext xmlns:c16="http://schemas.microsoft.com/office/drawing/2014/chart" uri="{C3380CC4-5D6E-409C-BE32-E72D297353CC}">
              <c16:uniqueId val="{00000078-A166-49CE-8FD6-7D6D6EF921A9}"/>
            </c:ext>
          </c:extLst>
        </c:ser>
        <c:dLbls>
          <c:dLblPos val="ctr"/>
          <c:showLegendKey val="0"/>
          <c:showVal val="1"/>
          <c:showCatName val="0"/>
          <c:showSerName val="0"/>
          <c:showPercent val="0"/>
          <c:showBubbleSize val="0"/>
        </c:dLbls>
        <c:bubbleScale val="100"/>
        <c:showNegBubbles val="0"/>
        <c:axId val="2063323439"/>
        <c:axId val="2057890303"/>
      </c:bubbleChart>
      <c:valAx>
        <c:axId val="2063323439"/>
        <c:scaling>
          <c:orientation val="minMax"/>
          <c:max val="11"/>
          <c:min val="0"/>
        </c:scaling>
        <c:delete val="0"/>
        <c:axPos val="b"/>
        <c:majorGridlines>
          <c:spPr>
            <a:ln w="9525" cap="flat" cmpd="sng" algn="ctr">
              <a:noFill/>
              <a:round/>
            </a:ln>
            <a:effectLst/>
          </c:spPr>
        </c:majorGridlines>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057890303"/>
        <c:crosses val="autoZero"/>
        <c:crossBetween val="midCat"/>
      </c:valAx>
      <c:valAx>
        <c:axId val="2057890303"/>
        <c:scaling>
          <c:logBase val="10"/>
          <c:orientation val="minMax"/>
          <c:max val="10000000"/>
          <c:min val="0.1"/>
        </c:scaling>
        <c:delete val="0"/>
        <c:axPos val="l"/>
        <c:majorGridlines>
          <c:spPr>
            <a:ln w="9525" cap="flat" cmpd="sng" algn="ctr">
              <a:noFill/>
              <a:round/>
            </a:ln>
            <a:effectLst/>
          </c:spPr>
        </c:majorGridlines>
        <c:title>
          <c:tx>
            <c:rich>
              <a:bodyPr rot="-5400000" spcFirstLastPara="1" vertOverflow="ellipsis" vert="horz" wrap="square" anchor="t" anchorCtr="1"/>
              <a:lstStyle/>
              <a:p>
                <a:pPr>
                  <a:defRPr sz="1100" b="1" i="0" u="none" strike="noStrike" kern="1200" baseline="0">
                    <a:solidFill>
                      <a:schemeClr val="tx1"/>
                    </a:solidFill>
                    <a:latin typeface="Gill Sans MT (Corps)"/>
                    <a:ea typeface="+mn-ea"/>
                    <a:cs typeface="+mn-cs"/>
                  </a:defRPr>
                </a:pPr>
                <a:r>
                  <a:rPr lang="en-US" sz="1100" b="1">
                    <a:solidFill>
                      <a:schemeClr val="tx1"/>
                    </a:solidFill>
                    <a:latin typeface="Gill Sans MT (Corps)"/>
                  </a:rPr>
                  <a:t>Distance (km)</a:t>
                </a:r>
              </a:p>
            </c:rich>
          </c:tx>
          <c:layout>
            <c:manualLayout>
              <c:xMode val="edge"/>
              <c:yMode val="edge"/>
              <c:x val="1.1337650865522516E-3"/>
              <c:y val="0.53035949392335247"/>
            </c:manualLayout>
          </c:layout>
          <c:overlay val="0"/>
          <c:spPr>
            <a:noFill/>
            <a:ln>
              <a:noFill/>
            </a:ln>
            <a:effectLst/>
          </c:spPr>
          <c:txPr>
            <a:bodyPr rot="-5400000" spcFirstLastPara="1" vertOverflow="ellipsis" vert="horz" wrap="square" anchor="t" anchorCtr="1"/>
            <a:lstStyle/>
            <a:p>
              <a:pPr>
                <a:defRPr sz="1100" b="1" i="0" u="none" strike="noStrike" kern="1200" baseline="0">
                  <a:solidFill>
                    <a:schemeClr val="tx1"/>
                  </a:solidFill>
                  <a:latin typeface="Gill Sans MT (Corps)"/>
                  <a:ea typeface="+mn-ea"/>
                  <a:cs typeface="+mn-cs"/>
                </a:defRPr>
              </a:pPr>
              <a:endParaRPr lang="fr-FR"/>
            </a:p>
          </c:txPr>
        </c:title>
        <c:numFmt formatCode="#,##0" sourceLinked="0"/>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Gill Sans MT (Corps)"/>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6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8611111111107E-2"/>
          <c:y val="1.4352880658436214E-2"/>
          <c:w val="0.8831632936507936"/>
          <c:h val="0.93809197530864197"/>
        </c:manualLayout>
      </c:layout>
      <c:bubbleChart>
        <c:varyColors val="0"/>
        <c:ser>
          <c:idx val="0"/>
          <c:order val="0"/>
          <c:tx>
            <c:strRef>
              <c:f>'1 Déplac'!$M$58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4">
                  <a:alphaModFix amt="60000"/>
                </a:blip>
                <a:srcRect/>
                <a:stretch>
                  <a:fillRect/>
                </a:stretch>
              </a:blipFill>
              <a:ln>
                <a:noFill/>
              </a:ln>
              <a:effectLst/>
            </c:spPr>
            <c:extLst>
              <c:ext xmlns:c16="http://schemas.microsoft.com/office/drawing/2014/chart" uri="{C3380CC4-5D6E-409C-BE32-E72D297353CC}">
                <c16:uniqueId val="{00000001-3136-4004-B48F-AED4B69EAC5A}"/>
              </c:ext>
            </c:extLst>
          </c:dPt>
          <c:dPt>
            <c:idx val="1"/>
            <c:invertIfNegative val="0"/>
            <c:bubble3D val="0"/>
            <c:spPr>
              <a:blipFill dpi="0" rotWithShape="1">
                <a:blip xmlns:r="http://schemas.openxmlformats.org/officeDocument/2006/relationships" r:embed="rId5">
                  <a:alphaModFix amt="60000"/>
                </a:blip>
                <a:srcRect/>
                <a:stretch>
                  <a:fillRect/>
                </a:stretch>
              </a:blipFill>
              <a:ln>
                <a:noFill/>
              </a:ln>
              <a:effectLst/>
            </c:spPr>
            <c:extLst>
              <c:ext xmlns:c16="http://schemas.microsoft.com/office/drawing/2014/chart" uri="{C3380CC4-5D6E-409C-BE32-E72D297353CC}">
                <c16:uniqueId val="{00000003-3136-4004-B48F-AED4B69EAC5A}"/>
              </c:ext>
            </c:extLst>
          </c:dPt>
          <c:dPt>
            <c:idx val="2"/>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5-3136-4004-B48F-AED4B69EAC5A}"/>
              </c:ext>
            </c:extLst>
          </c:dPt>
          <c:dPt>
            <c:idx val="3"/>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7-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Déplac'!$N$58:$Q$58</c:f>
              <c:numCache>
                <c:formatCode>0.0</c:formatCode>
                <c:ptCount val="4"/>
                <c:pt idx="0">
                  <c:v>0.39086503371292669</c:v>
                </c:pt>
                <c:pt idx="1">
                  <c:v>0.39086503371292669</c:v>
                </c:pt>
                <c:pt idx="2">
                  <c:v>0.39086503371292669</c:v>
                </c:pt>
                <c:pt idx="3">
                  <c:v>0.39086503371292669</c:v>
                </c:pt>
              </c:numCache>
            </c:numRef>
          </c:yVal>
          <c:bubbleSize>
            <c:numRef>
              <c:f>'1 Déplac'!$N$59:$Q$59</c:f>
              <c:numCache>
                <c:formatCode>0.0%</c:formatCode>
                <c:ptCount val="4"/>
                <c:pt idx="0">
                  <c:v>5.5123750000000006E-2</c:v>
                </c:pt>
                <c:pt idx="1">
                  <c:v>3.8277870000000006E-2</c:v>
                </c:pt>
                <c:pt idx="2">
                  <c:v>3.9636520000000001E-2</c:v>
                </c:pt>
                <c:pt idx="3">
                  <c:v>3.9974410000000002E-2</c:v>
                </c:pt>
              </c:numCache>
            </c:numRef>
          </c:bubbleSize>
          <c:bubble3D val="0"/>
          <c:extLst>
            <c:ext xmlns:c16="http://schemas.microsoft.com/office/drawing/2014/chart" uri="{C3380CC4-5D6E-409C-BE32-E72D297353CC}">
              <c16:uniqueId val="{00000008-3136-4004-B48F-AED4B69EAC5A}"/>
            </c:ext>
          </c:extLst>
        </c:ser>
        <c:ser>
          <c:idx val="1"/>
          <c:order val="1"/>
          <c:tx>
            <c:strRef>
              <c:f>'1 Déplac'!$M$60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8">
                  <a:alphaModFix amt="60000"/>
                </a:blip>
                <a:srcRect/>
                <a:stretch>
                  <a:fillRect/>
                </a:stretch>
              </a:blipFill>
              <a:ln>
                <a:noFill/>
              </a:ln>
              <a:effectLst/>
            </c:spPr>
            <c:extLst>
              <c:ext xmlns:c16="http://schemas.microsoft.com/office/drawing/2014/chart" uri="{C3380CC4-5D6E-409C-BE32-E72D297353CC}">
                <c16:uniqueId val="{0000000A-3136-4004-B48F-AED4B69EAC5A}"/>
              </c:ext>
            </c:extLst>
          </c:dPt>
          <c:dPt>
            <c:idx val="1"/>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C-3136-4004-B48F-AED4B69EAC5A}"/>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0E-3136-4004-B48F-AED4B69EAC5A}"/>
              </c:ext>
            </c:extLst>
          </c:dPt>
          <c:dPt>
            <c:idx val="3"/>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0-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Déplac'!$N$60:$Q$60</c:f>
              <c:numCache>
                <c:formatCode>0.0</c:formatCode>
                <c:ptCount val="4"/>
                <c:pt idx="0">
                  <c:v>2.4853397382384474</c:v>
                </c:pt>
                <c:pt idx="1">
                  <c:v>2.4853397382384474</c:v>
                </c:pt>
                <c:pt idx="2">
                  <c:v>2.4853397382384474</c:v>
                </c:pt>
                <c:pt idx="3">
                  <c:v>2.4853397382384474</c:v>
                </c:pt>
              </c:numCache>
            </c:numRef>
          </c:yVal>
          <c:bubbleSize>
            <c:numRef>
              <c:f>'1 Déplac'!$N$61:$Q$61</c:f>
              <c:numCache>
                <c:formatCode>0.0%</c:formatCode>
                <c:ptCount val="4"/>
                <c:pt idx="0">
                  <c:v>9.0704679999999996E-2</c:v>
                </c:pt>
                <c:pt idx="1">
                  <c:v>9.4066089999999977E-2</c:v>
                </c:pt>
                <c:pt idx="2">
                  <c:v>8.8933459999999992E-2</c:v>
                </c:pt>
                <c:pt idx="3">
                  <c:v>9.3473799999999996E-2</c:v>
                </c:pt>
              </c:numCache>
            </c:numRef>
          </c:bubbleSize>
          <c:bubble3D val="0"/>
          <c:extLst>
            <c:ext xmlns:c16="http://schemas.microsoft.com/office/drawing/2014/chart" uri="{C3380CC4-5D6E-409C-BE32-E72D297353CC}">
              <c16:uniqueId val="{00000011-3136-4004-B48F-AED4B69EAC5A}"/>
            </c:ext>
          </c:extLst>
        </c:ser>
        <c:ser>
          <c:idx val="2"/>
          <c:order val="2"/>
          <c:tx>
            <c:strRef>
              <c:f>'1 Déplac'!$M$62</c:f>
              <c:strCache>
                <c:ptCount val="1"/>
                <c:pt idx="0">
                  <c:v>5-20 km</c:v>
                </c:pt>
              </c:strCache>
            </c:strRef>
          </c:tx>
          <c:spPr>
            <a:blipFill dpi="0" rotWithShape="1">
              <a:blip xmlns:r="http://schemas.openxmlformats.org/officeDocument/2006/relationships" r:embed="rId4">
                <a:alphaModFix amt="60000"/>
              </a:blip>
              <a:srcRect/>
              <a:stretch>
                <a:fillRect/>
              </a:stretch>
            </a:blip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3-3136-4004-B48F-AED4B69EAC5A}"/>
              </c:ext>
            </c:extLst>
          </c:dPt>
          <c:dPt>
            <c:idx val="1"/>
            <c:invertIfNegative val="0"/>
            <c:bubble3D val="0"/>
            <c:spPr>
              <a:blipFill dpi="0" rotWithShape="1">
                <a:blip xmlns:r="http://schemas.openxmlformats.org/officeDocument/2006/relationships" r:embed="rId13">
                  <a:alphaModFix amt="60000"/>
                </a:blip>
                <a:srcRect/>
                <a:stretch>
                  <a:fillRect/>
                </a:stretch>
              </a:blipFill>
              <a:ln>
                <a:noFill/>
              </a:ln>
              <a:effectLst/>
            </c:spPr>
            <c:extLst>
              <c:ext xmlns:c16="http://schemas.microsoft.com/office/drawing/2014/chart" uri="{C3380CC4-5D6E-409C-BE32-E72D297353CC}">
                <c16:uniqueId val="{00000015-3136-4004-B48F-AED4B69EAC5A}"/>
              </c:ext>
            </c:extLst>
          </c:dPt>
          <c:dPt>
            <c:idx val="2"/>
            <c:invertIfNegative val="0"/>
            <c:bubble3D val="0"/>
            <c:spPr>
              <a:blipFill dpi="0" rotWithShape="1">
                <a:blip xmlns:r="http://schemas.openxmlformats.org/officeDocument/2006/relationships" r:embed="rId14">
                  <a:alphaModFix amt="60000"/>
                </a:blip>
                <a:srcRect/>
                <a:stretch>
                  <a:fillRect/>
                </a:stretch>
              </a:blipFill>
              <a:ln>
                <a:noFill/>
              </a:ln>
              <a:effectLst/>
            </c:spPr>
            <c:extLst>
              <c:ext xmlns:c16="http://schemas.microsoft.com/office/drawing/2014/chart" uri="{C3380CC4-5D6E-409C-BE32-E72D297353CC}">
                <c16:uniqueId val="{00000017-3136-4004-B48F-AED4B69EAC5A}"/>
              </c:ext>
            </c:extLst>
          </c:dPt>
          <c:dPt>
            <c:idx val="3"/>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9-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Déplac'!$N$62:$Q$62</c:f>
              <c:numCache>
                <c:formatCode>0.0</c:formatCode>
                <c:ptCount val="4"/>
                <c:pt idx="0">
                  <c:v>10.820212806667225</c:v>
                </c:pt>
                <c:pt idx="1">
                  <c:v>10.820212806667225</c:v>
                </c:pt>
                <c:pt idx="2">
                  <c:v>10.820212806667225</c:v>
                </c:pt>
                <c:pt idx="3">
                  <c:v>10.820212806667225</c:v>
                </c:pt>
              </c:numCache>
            </c:numRef>
          </c:yVal>
          <c:bubbleSize>
            <c:numRef>
              <c:f>'1 Déplac'!$N$63:$Q$63</c:f>
              <c:numCache>
                <c:formatCode>0.0%</c:formatCode>
                <c:ptCount val="4"/>
                <c:pt idx="0">
                  <c:v>6.146008E-2</c:v>
                </c:pt>
                <c:pt idx="1">
                  <c:v>7.7559829999999996E-2</c:v>
                </c:pt>
                <c:pt idx="2">
                  <c:v>8.9849760000000001E-2</c:v>
                </c:pt>
                <c:pt idx="3">
                  <c:v>8.428308000000001E-2</c:v>
                </c:pt>
              </c:numCache>
            </c:numRef>
          </c:bubbleSize>
          <c:bubble3D val="0"/>
          <c:extLst>
            <c:ext xmlns:c16="http://schemas.microsoft.com/office/drawing/2014/chart" uri="{C3380CC4-5D6E-409C-BE32-E72D297353CC}">
              <c16:uniqueId val="{0000001A-3136-4004-B48F-AED4B69EAC5A}"/>
            </c:ext>
          </c:extLst>
        </c:ser>
        <c:ser>
          <c:idx val="3"/>
          <c:order val="3"/>
          <c:tx>
            <c:strRef>
              <c:f>'1 Déplac'!$M$64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6">
                  <a:alphaModFix amt="60000"/>
                </a:blip>
                <a:srcRect/>
                <a:stretch>
                  <a:fillRect/>
                </a:stretch>
              </a:blipFill>
              <a:ln>
                <a:noFill/>
              </a:ln>
              <a:effectLst/>
            </c:spPr>
            <c:extLst>
              <c:ext xmlns:c16="http://schemas.microsoft.com/office/drawing/2014/chart" uri="{C3380CC4-5D6E-409C-BE32-E72D297353CC}">
                <c16:uniqueId val="{0000001C-3136-4004-B48F-AED4B69EAC5A}"/>
              </c:ext>
            </c:extLst>
          </c:dPt>
          <c:dPt>
            <c:idx val="1"/>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1E-3136-4004-B48F-AED4B69EAC5A}"/>
              </c:ext>
            </c:extLst>
          </c:dPt>
          <c:dPt>
            <c:idx val="2"/>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20-3136-4004-B48F-AED4B69EAC5A}"/>
              </c:ext>
            </c:extLst>
          </c:dPt>
          <c:dPt>
            <c:idx val="3"/>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2-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Déplac'!$N$64:$Q$64</c:f>
              <c:numCache>
                <c:formatCode>0</c:formatCode>
                <c:ptCount val="4"/>
                <c:pt idx="0">
                  <c:v>49.706794764768951</c:v>
                </c:pt>
                <c:pt idx="1">
                  <c:v>49.706794764768951</c:v>
                </c:pt>
                <c:pt idx="2">
                  <c:v>49.706794764768951</c:v>
                </c:pt>
                <c:pt idx="3">
                  <c:v>49.706794764768951</c:v>
                </c:pt>
              </c:numCache>
            </c:numRef>
          </c:yVal>
          <c:bubbleSize>
            <c:numRef>
              <c:f>'1 Déplac'!$N$65:$Q$65</c:f>
              <c:numCache>
                <c:formatCode>0.0%</c:formatCode>
                <c:ptCount val="4"/>
                <c:pt idx="0">
                  <c:v>2.2792219999999998E-2</c:v>
                </c:pt>
                <c:pt idx="1">
                  <c:v>3.2179860000000005E-2</c:v>
                </c:pt>
                <c:pt idx="2">
                  <c:v>3.9505619999999998E-2</c:v>
                </c:pt>
                <c:pt idx="3">
                  <c:v>3.7128420000000002E-2</c:v>
                </c:pt>
              </c:numCache>
            </c:numRef>
          </c:bubbleSize>
          <c:bubble3D val="0"/>
          <c:extLst>
            <c:ext xmlns:c16="http://schemas.microsoft.com/office/drawing/2014/chart" uri="{C3380CC4-5D6E-409C-BE32-E72D297353CC}">
              <c16:uniqueId val="{00000023-3136-4004-B48F-AED4B69EAC5A}"/>
            </c:ext>
          </c:extLst>
        </c:ser>
        <c:ser>
          <c:idx val="4"/>
          <c:order val="4"/>
          <c:tx>
            <c:strRef>
              <c:f>'1 Déplac'!$M$66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20">
                  <a:alphaModFix amt="60000"/>
                </a:blip>
                <a:srcRect/>
                <a:stretch>
                  <a:fillRect/>
                </a:stretch>
              </a:blipFill>
              <a:ln>
                <a:noFill/>
              </a:ln>
              <a:effectLst/>
            </c:spPr>
            <c:extLst>
              <c:ext xmlns:c16="http://schemas.microsoft.com/office/drawing/2014/chart" uri="{C3380CC4-5D6E-409C-BE32-E72D297353CC}">
                <c16:uniqueId val="{00000025-3136-4004-B48F-AED4B69EAC5A}"/>
              </c:ext>
            </c:extLst>
          </c:dPt>
          <c:dPt>
            <c:idx val="1"/>
            <c:invertIfNegative val="0"/>
            <c:bubble3D val="0"/>
            <c:spPr>
              <a:blipFill>
                <a:blip xmlns:r="http://schemas.openxmlformats.org/officeDocument/2006/relationships" r:embed="rId21">
                  <a:alphaModFix amt="60000"/>
                </a:blip>
                <a:stretch>
                  <a:fillRect/>
                </a:stretch>
              </a:blipFill>
              <a:ln>
                <a:noFill/>
              </a:ln>
              <a:effectLst/>
            </c:spPr>
            <c:extLst>
              <c:ext xmlns:c16="http://schemas.microsoft.com/office/drawing/2014/chart" uri="{C3380CC4-5D6E-409C-BE32-E72D297353CC}">
                <c16:uniqueId val="{00000027-3136-4004-B48F-AED4B69EAC5A}"/>
              </c:ext>
            </c:extLst>
          </c:dPt>
          <c:dPt>
            <c:idx val="2"/>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9-3136-4004-B48F-AED4B69EAC5A}"/>
              </c:ext>
            </c:extLst>
          </c:dPt>
          <c:dPt>
            <c:idx val="3"/>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B-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Déplac'!$N$66:$Q$66</c:f>
              <c:numCache>
                <c:formatCode>0</c:formatCode>
                <c:ptCount val="4"/>
                <c:pt idx="0">
                  <c:v>248.53397382384475</c:v>
                </c:pt>
                <c:pt idx="1">
                  <c:v>248.53397382384475</c:v>
                </c:pt>
                <c:pt idx="2">
                  <c:v>248.53397382384475</c:v>
                </c:pt>
                <c:pt idx="3">
                  <c:v>248.53397382384475</c:v>
                </c:pt>
              </c:numCache>
            </c:numRef>
          </c:yVal>
          <c:bubbleSize>
            <c:numRef>
              <c:f>'1 Déplac'!$N$67:$Q$67</c:f>
              <c:numCache>
                <c:formatCode>0.0%</c:formatCode>
                <c:ptCount val="4"/>
                <c:pt idx="0">
                  <c:v>1.5318599999999999E-3</c:v>
                </c:pt>
                <c:pt idx="1">
                  <c:v>2.1796100000000002E-3</c:v>
                </c:pt>
                <c:pt idx="2">
                  <c:v>2.9321600000000005E-3</c:v>
                </c:pt>
                <c:pt idx="3">
                  <c:v>4.5692499999999995E-3</c:v>
                </c:pt>
              </c:numCache>
            </c:numRef>
          </c:bubbleSize>
          <c:bubble3D val="0"/>
          <c:extLst>
            <c:ext xmlns:c16="http://schemas.microsoft.com/office/drawing/2014/chart" uri="{C3380CC4-5D6E-409C-BE32-E72D297353CC}">
              <c16:uniqueId val="{0000002C-3136-4004-B48F-AED4B69EAC5A}"/>
            </c:ext>
          </c:extLst>
        </c:ser>
        <c:ser>
          <c:idx val="5"/>
          <c:order val="5"/>
          <c:tx>
            <c:strRef>
              <c:f>'1 Déplac'!$M$68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24">
                  <a:alphaModFix amt="60000"/>
                </a:blip>
                <a:srcRect/>
                <a:stretch>
                  <a:fillRect/>
                </a:stretch>
              </a:blipFill>
              <a:ln>
                <a:noFill/>
              </a:ln>
              <a:effectLst/>
            </c:spPr>
            <c:extLst>
              <c:ext xmlns:c16="http://schemas.microsoft.com/office/drawing/2014/chart" uri="{C3380CC4-5D6E-409C-BE32-E72D297353CC}">
                <c16:uniqueId val="{0000002E-3136-4004-B48F-AED4B69EAC5A}"/>
              </c:ext>
            </c:extLst>
          </c:dPt>
          <c:dPt>
            <c:idx val="1"/>
            <c:invertIfNegative val="0"/>
            <c:bubble3D val="0"/>
            <c:spPr>
              <a:blipFill>
                <a:blip xmlns:r="http://schemas.openxmlformats.org/officeDocument/2006/relationships" r:embed="rId25">
                  <a:alphaModFix amt="60000"/>
                </a:blip>
                <a:stretch>
                  <a:fillRect/>
                </a:stretch>
              </a:blipFill>
              <a:ln>
                <a:noFill/>
              </a:ln>
              <a:effectLst/>
            </c:spPr>
            <c:extLst>
              <c:ext xmlns:c16="http://schemas.microsoft.com/office/drawing/2014/chart" uri="{C3380CC4-5D6E-409C-BE32-E72D297353CC}">
                <c16:uniqueId val="{00000030-3136-4004-B48F-AED4B69EAC5A}"/>
              </c:ext>
            </c:extLst>
          </c:dPt>
          <c:dPt>
            <c:idx val="2"/>
            <c:invertIfNegative val="0"/>
            <c:bubble3D val="0"/>
            <c:spPr>
              <a:blipFill>
                <a:blip xmlns:r="http://schemas.openxmlformats.org/officeDocument/2006/relationships" r:embed="rId26">
                  <a:alphaModFix amt="60000"/>
                </a:blip>
                <a:stretch>
                  <a:fillRect/>
                </a:stretch>
              </a:blipFill>
              <a:ln>
                <a:noFill/>
              </a:ln>
              <a:effectLst/>
            </c:spPr>
            <c:extLst>
              <c:ext xmlns:c16="http://schemas.microsoft.com/office/drawing/2014/chart" uri="{C3380CC4-5D6E-409C-BE32-E72D297353CC}">
                <c16:uniqueId val="{00000032-3136-4004-B48F-AED4B69EAC5A}"/>
              </c:ext>
            </c:extLst>
          </c:dPt>
          <c:dPt>
            <c:idx val="3"/>
            <c:invertIfNegative val="0"/>
            <c:bubble3D val="0"/>
            <c:spPr>
              <a:blipFill>
                <a:blip xmlns:r="http://schemas.openxmlformats.org/officeDocument/2006/relationships" r:embed="rId27">
                  <a:alphaModFix amt="60000"/>
                </a:blip>
                <a:stretch>
                  <a:fillRect/>
                </a:stretch>
              </a:blipFill>
              <a:ln>
                <a:noFill/>
              </a:ln>
              <a:effectLst/>
            </c:spPr>
            <c:extLst>
              <c:ext xmlns:c16="http://schemas.microsoft.com/office/drawing/2014/chart" uri="{C3380CC4-5D6E-409C-BE32-E72D297353CC}">
                <c16:uniqueId val="{00000034-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Déplac'!$N$68:$Q$68</c:f>
              <c:numCache>
                <c:formatCode>0</c:formatCode>
                <c:ptCount val="4"/>
                <c:pt idx="0">
                  <c:v>1082.0212806667225</c:v>
                </c:pt>
                <c:pt idx="1">
                  <c:v>1082.0212806667225</c:v>
                </c:pt>
                <c:pt idx="2">
                  <c:v>1082.0212806667225</c:v>
                </c:pt>
                <c:pt idx="3">
                  <c:v>1082.0212806667225</c:v>
                </c:pt>
              </c:numCache>
            </c:numRef>
          </c:yVal>
          <c:bubbleSize>
            <c:numRef>
              <c:f>'1 Déplac'!$N$69:$Q$69</c:f>
              <c:numCache>
                <c:formatCode>0.00%</c:formatCode>
                <c:ptCount val="4"/>
                <c:pt idx="0">
                  <c:v>4.4099000000000005E-4</c:v>
                </c:pt>
                <c:pt idx="1">
                  <c:v>5.3877999999999999E-4</c:v>
                </c:pt>
                <c:pt idx="2">
                  <c:v>8.6394E-4</c:v>
                </c:pt>
                <c:pt idx="3">
                  <c:v>1.4621599999999999E-3</c:v>
                </c:pt>
              </c:numCache>
            </c:numRef>
          </c:bubbleSize>
          <c:bubble3D val="0"/>
          <c:extLst>
            <c:ext xmlns:c16="http://schemas.microsoft.com/office/drawing/2014/chart" uri="{C3380CC4-5D6E-409C-BE32-E72D297353CC}">
              <c16:uniqueId val="{00000035-3136-4004-B48F-AED4B69EAC5A}"/>
            </c:ext>
          </c:extLst>
        </c:ser>
        <c:ser>
          <c:idx val="6"/>
          <c:order val="6"/>
          <c:tx>
            <c:strRef>
              <c:f>'1 Déplac'!$M$70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8">
                  <a:alphaModFix amt="60000"/>
                </a:blip>
                <a:srcRect/>
                <a:stretch>
                  <a:fillRect/>
                </a:stretch>
              </a:blipFill>
              <a:ln>
                <a:noFill/>
              </a:ln>
              <a:effectLst/>
            </c:spPr>
            <c:extLst>
              <c:ext xmlns:c16="http://schemas.microsoft.com/office/drawing/2014/chart" uri="{C3380CC4-5D6E-409C-BE32-E72D297353CC}">
                <c16:uniqueId val="{00000037-3136-4004-B48F-AED4B69EAC5A}"/>
              </c:ext>
            </c:extLst>
          </c:dPt>
          <c:dPt>
            <c:idx val="1"/>
            <c:invertIfNegative val="0"/>
            <c:bubble3D val="0"/>
            <c:spPr>
              <a:blipFill>
                <a:blip xmlns:r="http://schemas.openxmlformats.org/officeDocument/2006/relationships" r:embed="rId29">
                  <a:alphaModFix amt="60000"/>
                </a:blip>
                <a:stretch>
                  <a:fillRect/>
                </a:stretch>
              </a:blipFill>
              <a:ln>
                <a:noFill/>
              </a:ln>
              <a:effectLst/>
            </c:spPr>
            <c:extLst>
              <c:ext xmlns:c16="http://schemas.microsoft.com/office/drawing/2014/chart" uri="{C3380CC4-5D6E-409C-BE32-E72D297353CC}">
                <c16:uniqueId val="{00000039-3136-4004-B48F-AED4B69EAC5A}"/>
              </c:ext>
            </c:extLst>
          </c:dPt>
          <c:dPt>
            <c:idx val="2"/>
            <c:invertIfNegative val="0"/>
            <c:bubble3D val="0"/>
            <c:spPr>
              <a:blipFill>
                <a:blip xmlns:r="http://schemas.openxmlformats.org/officeDocument/2006/relationships" r:embed="rId30">
                  <a:alphaModFix amt="60000"/>
                </a:blip>
                <a:stretch>
                  <a:fillRect/>
                </a:stretch>
              </a:blipFill>
              <a:ln>
                <a:noFill/>
              </a:ln>
              <a:effectLst/>
            </c:spPr>
            <c:extLst>
              <c:ext xmlns:c16="http://schemas.microsoft.com/office/drawing/2014/chart" uri="{C3380CC4-5D6E-409C-BE32-E72D297353CC}">
                <c16:uniqueId val="{0000003B-3136-4004-B48F-AED4B69EAC5A}"/>
              </c:ext>
            </c:extLst>
          </c:dPt>
          <c:dPt>
            <c:idx val="3"/>
            <c:invertIfNegative val="0"/>
            <c:bubble3D val="0"/>
            <c:spPr>
              <a:blipFill>
                <a:blip xmlns:r="http://schemas.openxmlformats.org/officeDocument/2006/relationships" r:embed="rId31">
                  <a:alphaModFix amt="60000"/>
                </a:blip>
                <a:stretch>
                  <a:fillRect/>
                </a:stretch>
              </a:blipFill>
              <a:ln>
                <a:noFill/>
              </a:ln>
              <a:effectLst/>
            </c:spPr>
            <c:extLst>
              <c:ext xmlns:c16="http://schemas.microsoft.com/office/drawing/2014/chart" uri="{C3380CC4-5D6E-409C-BE32-E72D297353CC}">
                <c16:uniqueId val="{0000003D-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Déplac'!$N$70:$Q$70</c:f>
              <c:numCache>
                <c:formatCode>0</c:formatCode>
                <c:ptCount val="4"/>
                <c:pt idx="0">
                  <c:v>4970.6794764768947</c:v>
                </c:pt>
                <c:pt idx="1">
                  <c:v>4970.6794764768947</c:v>
                </c:pt>
                <c:pt idx="2">
                  <c:v>4970.6794764768947</c:v>
                </c:pt>
                <c:pt idx="3">
                  <c:v>4970.6794764768947</c:v>
                </c:pt>
              </c:numCache>
            </c:numRef>
          </c:yVal>
          <c:bubbleSize>
            <c:numRef>
              <c:f>'1 Déplac'!$N$71:$Q$71</c:f>
              <c:numCache>
                <c:formatCode>0.000%</c:formatCode>
                <c:ptCount val="4"/>
                <c:pt idx="0">
                  <c:v>6.9630000000000009E-5</c:v>
                </c:pt>
                <c:pt idx="1">
                  <c:v>4.8979999999999995E-5</c:v>
                </c:pt>
                <c:pt idx="2">
                  <c:v>1.0471999999999999E-4</c:v>
                </c:pt>
                <c:pt idx="3">
                  <c:v>2.0887999999999999E-4</c:v>
                </c:pt>
              </c:numCache>
            </c:numRef>
          </c:bubbleSize>
          <c:bubble3D val="0"/>
          <c:extLst>
            <c:ext xmlns:c16="http://schemas.microsoft.com/office/drawing/2014/chart" uri="{C3380CC4-5D6E-409C-BE32-E72D297353CC}">
              <c16:uniqueId val="{0000003E-3136-4004-B48F-AED4B69EAC5A}"/>
            </c:ext>
          </c:extLst>
        </c:ser>
        <c:dLbls>
          <c:dLblPos val="ctr"/>
          <c:showLegendKey val="0"/>
          <c:showVal val="1"/>
          <c:showCatName val="0"/>
          <c:showSerName val="0"/>
          <c:showPercent val="0"/>
          <c:showBubbleSize val="0"/>
        </c:dLbls>
        <c:bubbleScale val="70"/>
        <c:showNegBubbles val="0"/>
        <c:axId val="2063323439"/>
        <c:axId val="2057890303"/>
      </c:bubbleChart>
      <c:valAx>
        <c:axId val="206332343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fr-FR" b="1">
                    <a:solidFill>
                      <a:schemeClr val="bg1"/>
                    </a:solidFill>
                  </a:rPr>
                  <a:t>Quartiles de revenus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fr-FR"/>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8611111111107E-2"/>
          <c:y val="1.4352880658436214E-2"/>
          <c:w val="0.8831632936507936"/>
          <c:h val="0.93809197530864197"/>
        </c:manualLayout>
      </c:layout>
      <c:bubbleChart>
        <c:varyColors val="0"/>
        <c:ser>
          <c:idx val="0"/>
          <c:order val="0"/>
          <c:tx>
            <c:strRef>
              <c:f>'3 Distances'!$M$58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4">
                  <a:alphaModFix amt="60000"/>
                </a:blip>
                <a:srcRect/>
                <a:stretch>
                  <a:fillRect/>
                </a:stretch>
              </a:blipFill>
              <a:ln>
                <a:noFill/>
              </a:ln>
              <a:effectLst/>
            </c:spPr>
            <c:extLst>
              <c:ext xmlns:c16="http://schemas.microsoft.com/office/drawing/2014/chart" uri="{C3380CC4-5D6E-409C-BE32-E72D297353CC}">
                <c16:uniqueId val="{00000001-CBCC-4236-9CC0-41D628685AC0}"/>
              </c:ext>
            </c:extLst>
          </c:dPt>
          <c:dPt>
            <c:idx val="1"/>
            <c:invertIfNegative val="0"/>
            <c:bubble3D val="0"/>
            <c:spPr>
              <a:blipFill dpi="0" rotWithShape="1">
                <a:blip xmlns:r="http://schemas.openxmlformats.org/officeDocument/2006/relationships" r:embed="rId5">
                  <a:alphaModFix amt="60000"/>
                </a:blip>
                <a:srcRect/>
                <a:stretch>
                  <a:fillRect/>
                </a:stretch>
              </a:blipFill>
              <a:ln>
                <a:noFill/>
              </a:ln>
              <a:effectLst/>
            </c:spPr>
            <c:extLst>
              <c:ext xmlns:c16="http://schemas.microsoft.com/office/drawing/2014/chart" uri="{C3380CC4-5D6E-409C-BE32-E72D297353CC}">
                <c16:uniqueId val="{00000003-CBCC-4236-9CC0-41D628685AC0}"/>
              </c:ext>
            </c:extLst>
          </c:dPt>
          <c:dPt>
            <c:idx val="2"/>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5-CBCC-4236-9CC0-41D628685AC0}"/>
              </c:ext>
            </c:extLst>
          </c:dPt>
          <c:dPt>
            <c:idx val="3"/>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7-CBCC-4236-9CC0-41D628685A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Distances'!$N$57:$Q$57</c:f>
              <c:strCache>
                <c:ptCount val="4"/>
                <c:pt idx="0">
                  <c:v>Q1</c:v>
                </c:pt>
                <c:pt idx="1">
                  <c:v>Q2</c:v>
                </c:pt>
                <c:pt idx="2">
                  <c:v>Q3</c:v>
                </c:pt>
                <c:pt idx="3">
                  <c:v>Q4</c:v>
                </c:pt>
              </c:strCache>
            </c:strRef>
          </c:xVal>
          <c:yVal>
            <c:numRef>
              <c:f>'3 Distances'!$N$58:$Q$58</c:f>
              <c:numCache>
                <c:formatCode>0.0</c:formatCode>
                <c:ptCount val="4"/>
                <c:pt idx="0">
                  <c:v>0.39086503371292669</c:v>
                </c:pt>
                <c:pt idx="1">
                  <c:v>0.39086503371292669</c:v>
                </c:pt>
                <c:pt idx="2">
                  <c:v>0.39086503371292669</c:v>
                </c:pt>
                <c:pt idx="3">
                  <c:v>0.39086503371292669</c:v>
                </c:pt>
              </c:numCache>
            </c:numRef>
          </c:yVal>
          <c:bubbleSize>
            <c:numRef>
              <c:f>'3 Distances'!$N$59:$Q$59</c:f>
              <c:numCache>
                <c:formatCode>0.00%</c:formatCode>
                <c:ptCount val="4"/>
                <c:pt idx="0">
                  <c:v>1.53696E-3</c:v>
                </c:pt>
                <c:pt idx="1">
                  <c:v>1.10052E-3</c:v>
                </c:pt>
                <c:pt idx="2">
                  <c:v>1.0795199999999998E-3</c:v>
                </c:pt>
                <c:pt idx="3">
                  <c:v>1.1138299999999999E-3</c:v>
                </c:pt>
              </c:numCache>
            </c:numRef>
          </c:bubbleSize>
          <c:bubble3D val="0"/>
          <c:extLst>
            <c:ext xmlns:c16="http://schemas.microsoft.com/office/drawing/2014/chart" uri="{C3380CC4-5D6E-409C-BE32-E72D297353CC}">
              <c16:uniqueId val="{00000008-CBCC-4236-9CC0-41D628685AC0}"/>
            </c:ext>
          </c:extLst>
        </c:ser>
        <c:ser>
          <c:idx val="1"/>
          <c:order val="1"/>
          <c:tx>
            <c:strRef>
              <c:f>'3 Distances'!$M$60</c:f>
              <c:strCache>
                <c:ptCount val="1"/>
                <c:pt idx="0">
                  <c:v>1-5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A-CBCC-4236-9CC0-41D628685AC0}"/>
              </c:ext>
            </c:extLst>
          </c:dPt>
          <c:dPt>
            <c:idx val="1"/>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C-CBCC-4236-9CC0-41D628685AC0}"/>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0E-CBCC-4236-9CC0-41D628685AC0}"/>
              </c:ext>
            </c:extLst>
          </c:dPt>
          <c:dPt>
            <c:idx val="3"/>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0-CBCC-4236-9CC0-41D628685A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Distances'!$N$57:$Q$57</c:f>
              <c:strCache>
                <c:ptCount val="4"/>
                <c:pt idx="0">
                  <c:v>Q1</c:v>
                </c:pt>
                <c:pt idx="1">
                  <c:v>Q2</c:v>
                </c:pt>
                <c:pt idx="2">
                  <c:v>Q3</c:v>
                </c:pt>
                <c:pt idx="3">
                  <c:v>Q4</c:v>
                </c:pt>
              </c:strCache>
            </c:strRef>
          </c:xVal>
          <c:yVal>
            <c:numRef>
              <c:f>'3 Distances'!$N$60:$Q$60</c:f>
              <c:numCache>
                <c:formatCode>0.0</c:formatCode>
                <c:ptCount val="4"/>
                <c:pt idx="0">
                  <c:v>2.4853397382384474</c:v>
                </c:pt>
                <c:pt idx="1">
                  <c:v>2.4853397382384474</c:v>
                </c:pt>
                <c:pt idx="2">
                  <c:v>2.4853397382384474</c:v>
                </c:pt>
                <c:pt idx="3">
                  <c:v>2.4853397382384474</c:v>
                </c:pt>
              </c:numCache>
            </c:numRef>
          </c:yVal>
          <c:bubbleSize>
            <c:numRef>
              <c:f>'3 Distances'!$N$61:$Q$61</c:f>
              <c:numCache>
                <c:formatCode>0.0%</c:formatCode>
                <c:ptCount val="4"/>
                <c:pt idx="0">
                  <c:v>1.2439770000000001E-2</c:v>
                </c:pt>
                <c:pt idx="1">
                  <c:v>1.3410040000000002E-2</c:v>
                </c:pt>
                <c:pt idx="2">
                  <c:v>1.281584E-2</c:v>
                </c:pt>
                <c:pt idx="3">
                  <c:v>1.3653400000000003E-2</c:v>
                </c:pt>
              </c:numCache>
            </c:numRef>
          </c:bubbleSize>
          <c:bubble3D val="0"/>
          <c:extLst>
            <c:ext xmlns:c16="http://schemas.microsoft.com/office/drawing/2014/chart" uri="{C3380CC4-5D6E-409C-BE32-E72D297353CC}">
              <c16:uniqueId val="{00000011-CBCC-4236-9CC0-41D628685AC0}"/>
            </c:ext>
          </c:extLst>
        </c:ser>
        <c:ser>
          <c:idx val="2"/>
          <c:order val="2"/>
          <c:tx>
            <c:strRef>
              <c:f>'3 Distances'!$M$62</c:f>
              <c:strCache>
                <c:ptCount val="1"/>
                <c:pt idx="0">
                  <c:v>5-20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3-CBCC-4236-9CC0-41D628685AC0}"/>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5-CBCC-4236-9CC0-41D628685AC0}"/>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7-CBCC-4236-9CC0-41D628685AC0}"/>
              </c:ext>
            </c:extLst>
          </c:dPt>
          <c:dPt>
            <c:idx val="3"/>
            <c:invertIfNegative val="0"/>
            <c:bubble3D val="0"/>
            <c:spPr>
              <a:blipFill>
                <a:blip xmlns:r="http://schemas.openxmlformats.org/officeDocument/2006/relationships" r:embed="rId15">
                  <a:alphaModFix amt="60000"/>
                </a:blip>
                <a:stretch>
                  <a:fillRect/>
                </a:stretch>
              </a:blipFill>
              <a:ln>
                <a:noFill/>
              </a:ln>
              <a:effectLst/>
            </c:spPr>
            <c:extLst>
              <c:ext xmlns:c16="http://schemas.microsoft.com/office/drawing/2014/chart" uri="{C3380CC4-5D6E-409C-BE32-E72D297353CC}">
                <c16:uniqueId val="{00000019-CBCC-4236-9CC0-41D628685A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Distances'!$N$57:$Q$57</c:f>
              <c:strCache>
                <c:ptCount val="4"/>
                <c:pt idx="0">
                  <c:v>Q1</c:v>
                </c:pt>
                <c:pt idx="1">
                  <c:v>Q2</c:v>
                </c:pt>
                <c:pt idx="2">
                  <c:v>Q3</c:v>
                </c:pt>
                <c:pt idx="3">
                  <c:v>Q4</c:v>
                </c:pt>
              </c:strCache>
            </c:strRef>
          </c:xVal>
          <c:yVal>
            <c:numRef>
              <c:f>'3 Distances'!$N$62:$Q$62</c:f>
              <c:numCache>
                <c:formatCode>0.0</c:formatCode>
                <c:ptCount val="4"/>
                <c:pt idx="0">
                  <c:v>10.820212806667225</c:v>
                </c:pt>
                <c:pt idx="1">
                  <c:v>10.820212806667225</c:v>
                </c:pt>
                <c:pt idx="2">
                  <c:v>10.820212806667225</c:v>
                </c:pt>
                <c:pt idx="3">
                  <c:v>10.820212806667225</c:v>
                </c:pt>
              </c:numCache>
            </c:numRef>
          </c:yVal>
          <c:bubbleSize>
            <c:numRef>
              <c:f>'3 Distances'!$N$63:$Q$63</c:f>
              <c:numCache>
                <c:formatCode>0.0%</c:formatCode>
                <c:ptCount val="4"/>
                <c:pt idx="0">
                  <c:v>3.589442000000001E-2</c:v>
                </c:pt>
                <c:pt idx="1">
                  <c:v>4.5793859999999992E-2</c:v>
                </c:pt>
                <c:pt idx="2">
                  <c:v>5.5249279999999998E-2</c:v>
                </c:pt>
                <c:pt idx="3">
                  <c:v>4.969119000000001E-2</c:v>
                </c:pt>
              </c:numCache>
            </c:numRef>
          </c:bubbleSize>
          <c:bubble3D val="0"/>
          <c:extLst>
            <c:ext xmlns:c16="http://schemas.microsoft.com/office/drawing/2014/chart" uri="{C3380CC4-5D6E-409C-BE32-E72D297353CC}">
              <c16:uniqueId val="{0000001A-CBCC-4236-9CC0-41D628685AC0}"/>
            </c:ext>
          </c:extLst>
        </c:ser>
        <c:ser>
          <c:idx val="3"/>
          <c:order val="3"/>
          <c:tx>
            <c:strRef>
              <c:f>'3 Distances'!$M$64</c:f>
              <c:strCache>
                <c:ptCount val="1"/>
                <c:pt idx="0">
                  <c:v>20-100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C-CBCC-4236-9CC0-41D628685AC0}"/>
              </c:ext>
            </c:extLst>
          </c:dPt>
          <c:dPt>
            <c:idx val="1"/>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1E-CBCC-4236-9CC0-41D628685AC0}"/>
              </c:ext>
            </c:extLst>
          </c:dPt>
          <c:dPt>
            <c:idx val="2"/>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20-CBCC-4236-9CC0-41D628685AC0}"/>
              </c:ext>
            </c:extLst>
          </c:dPt>
          <c:dPt>
            <c:idx val="3"/>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2-CBCC-4236-9CC0-41D628685A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Distances'!$N$57:$Q$57</c:f>
              <c:strCache>
                <c:ptCount val="4"/>
                <c:pt idx="0">
                  <c:v>Q1</c:v>
                </c:pt>
                <c:pt idx="1">
                  <c:v>Q2</c:v>
                </c:pt>
                <c:pt idx="2">
                  <c:v>Q3</c:v>
                </c:pt>
                <c:pt idx="3">
                  <c:v>Q4</c:v>
                </c:pt>
              </c:strCache>
            </c:strRef>
          </c:xVal>
          <c:yVal>
            <c:numRef>
              <c:f>'3 Distances'!$N$64:$Q$64</c:f>
              <c:numCache>
                <c:formatCode>0</c:formatCode>
                <c:ptCount val="4"/>
                <c:pt idx="0">
                  <c:v>49.706794764768951</c:v>
                </c:pt>
                <c:pt idx="1">
                  <c:v>49.706794764768951</c:v>
                </c:pt>
                <c:pt idx="2">
                  <c:v>49.706794764768951</c:v>
                </c:pt>
                <c:pt idx="3">
                  <c:v>49.706794764768951</c:v>
                </c:pt>
              </c:numCache>
            </c:numRef>
          </c:yVal>
          <c:bubbleSize>
            <c:numRef>
              <c:f>'3 Distances'!$N$65:$Q$65</c:f>
              <c:numCache>
                <c:formatCode>0.0%</c:formatCode>
                <c:ptCount val="4"/>
                <c:pt idx="0">
                  <c:v>5.0655640000000002E-2</c:v>
                </c:pt>
                <c:pt idx="1">
                  <c:v>6.8741739999999996E-2</c:v>
                </c:pt>
                <c:pt idx="2">
                  <c:v>8.5891039999999988E-2</c:v>
                </c:pt>
                <c:pt idx="3">
                  <c:v>8.3357600000000004E-2</c:v>
                </c:pt>
              </c:numCache>
            </c:numRef>
          </c:bubbleSize>
          <c:bubble3D val="0"/>
          <c:extLst>
            <c:ext xmlns:c16="http://schemas.microsoft.com/office/drawing/2014/chart" uri="{C3380CC4-5D6E-409C-BE32-E72D297353CC}">
              <c16:uniqueId val="{00000023-CBCC-4236-9CC0-41D628685AC0}"/>
            </c:ext>
          </c:extLst>
        </c:ser>
        <c:ser>
          <c:idx val="4"/>
          <c:order val="4"/>
          <c:tx>
            <c:strRef>
              <c:f>'3 Distances'!$M$66</c:f>
              <c:strCache>
                <c:ptCount val="1"/>
                <c:pt idx="0">
                  <c:v>100-500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5-CBCC-4236-9CC0-41D628685AC0}"/>
              </c:ext>
            </c:extLst>
          </c:dPt>
          <c:dPt>
            <c:idx val="1"/>
            <c:invertIfNegative val="0"/>
            <c:bubble3D val="0"/>
            <c:spPr>
              <a:blipFill>
                <a:blip xmlns:r="http://schemas.openxmlformats.org/officeDocument/2006/relationships" r:embed="rId21">
                  <a:alphaModFix amt="60000"/>
                </a:blip>
                <a:stretch>
                  <a:fillRect/>
                </a:stretch>
              </a:blipFill>
              <a:ln>
                <a:noFill/>
              </a:ln>
              <a:effectLst/>
            </c:spPr>
            <c:extLst>
              <c:ext xmlns:c16="http://schemas.microsoft.com/office/drawing/2014/chart" uri="{C3380CC4-5D6E-409C-BE32-E72D297353CC}">
                <c16:uniqueId val="{00000027-CBCC-4236-9CC0-41D628685AC0}"/>
              </c:ext>
            </c:extLst>
          </c:dPt>
          <c:dPt>
            <c:idx val="2"/>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9-CBCC-4236-9CC0-41D628685AC0}"/>
              </c:ext>
            </c:extLst>
          </c:dPt>
          <c:dPt>
            <c:idx val="3"/>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B-CBCC-4236-9CC0-41D628685A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Distances'!$N$57:$Q$57</c:f>
              <c:strCache>
                <c:ptCount val="4"/>
                <c:pt idx="0">
                  <c:v>Q1</c:v>
                </c:pt>
                <c:pt idx="1">
                  <c:v>Q2</c:v>
                </c:pt>
                <c:pt idx="2">
                  <c:v>Q3</c:v>
                </c:pt>
                <c:pt idx="3">
                  <c:v>Q4</c:v>
                </c:pt>
              </c:strCache>
            </c:strRef>
          </c:xVal>
          <c:yVal>
            <c:numRef>
              <c:f>'3 Distances'!$N$66:$Q$66</c:f>
              <c:numCache>
                <c:formatCode>0</c:formatCode>
                <c:ptCount val="4"/>
                <c:pt idx="0">
                  <c:v>248.53397382384475</c:v>
                </c:pt>
                <c:pt idx="1">
                  <c:v>248.53397382384475</c:v>
                </c:pt>
                <c:pt idx="2">
                  <c:v>248.53397382384475</c:v>
                </c:pt>
                <c:pt idx="3">
                  <c:v>248.53397382384475</c:v>
                </c:pt>
              </c:numCache>
            </c:numRef>
          </c:yVal>
          <c:bubbleSize>
            <c:numRef>
              <c:f>'3 Distances'!$N$67:$Q$67</c:f>
              <c:numCache>
                <c:formatCode>0.0%</c:formatCode>
                <c:ptCount val="4"/>
                <c:pt idx="0">
                  <c:v>1.8795740000000002E-2</c:v>
                </c:pt>
                <c:pt idx="1">
                  <c:v>2.667742E-2</c:v>
                </c:pt>
                <c:pt idx="2">
                  <c:v>3.8198400000000007E-2</c:v>
                </c:pt>
                <c:pt idx="3">
                  <c:v>5.9643800000000011E-2</c:v>
                </c:pt>
              </c:numCache>
            </c:numRef>
          </c:bubbleSize>
          <c:bubble3D val="0"/>
          <c:extLst>
            <c:ext xmlns:c16="http://schemas.microsoft.com/office/drawing/2014/chart" uri="{C3380CC4-5D6E-409C-BE32-E72D297353CC}">
              <c16:uniqueId val="{0000002C-CBCC-4236-9CC0-41D628685AC0}"/>
            </c:ext>
          </c:extLst>
        </c:ser>
        <c:ser>
          <c:idx val="5"/>
          <c:order val="5"/>
          <c:tx>
            <c:strRef>
              <c:f>'3 Distances'!$M$68</c:f>
              <c:strCache>
                <c:ptCount val="1"/>
                <c:pt idx="0">
                  <c:v>500-2000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24">
                  <a:alphaModFix amt="60000"/>
                </a:blip>
                <a:stretch>
                  <a:fillRect/>
                </a:stretch>
              </a:blipFill>
              <a:ln>
                <a:noFill/>
              </a:ln>
              <a:effectLst/>
            </c:spPr>
            <c:extLst>
              <c:ext xmlns:c16="http://schemas.microsoft.com/office/drawing/2014/chart" uri="{C3380CC4-5D6E-409C-BE32-E72D297353CC}">
                <c16:uniqueId val="{0000002E-CBCC-4236-9CC0-41D628685AC0}"/>
              </c:ext>
            </c:extLst>
          </c:dPt>
          <c:dPt>
            <c:idx val="1"/>
            <c:invertIfNegative val="0"/>
            <c:bubble3D val="0"/>
            <c:spPr>
              <a:blipFill>
                <a:blip xmlns:r="http://schemas.openxmlformats.org/officeDocument/2006/relationships" r:embed="rId25">
                  <a:alphaModFix amt="60000"/>
                </a:blip>
                <a:stretch>
                  <a:fillRect/>
                </a:stretch>
              </a:blipFill>
              <a:ln>
                <a:noFill/>
              </a:ln>
              <a:effectLst/>
            </c:spPr>
            <c:extLst>
              <c:ext xmlns:c16="http://schemas.microsoft.com/office/drawing/2014/chart" uri="{C3380CC4-5D6E-409C-BE32-E72D297353CC}">
                <c16:uniqueId val="{00000030-CBCC-4236-9CC0-41D628685AC0}"/>
              </c:ext>
            </c:extLst>
          </c:dPt>
          <c:dPt>
            <c:idx val="2"/>
            <c:invertIfNegative val="0"/>
            <c:bubble3D val="0"/>
            <c:spPr>
              <a:blipFill>
                <a:blip xmlns:r="http://schemas.openxmlformats.org/officeDocument/2006/relationships" r:embed="rId26">
                  <a:alphaModFix amt="60000"/>
                </a:blip>
                <a:stretch>
                  <a:fillRect/>
                </a:stretch>
              </a:blipFill>
              <a:ln>
                <a:noFill/>
              </a:ln>
              <a:effectLst/>
            </c:spPr>
            <c:extLst>
              <c:ext xmlns:c16="http://schemas.microsoft.com/office/drawing/2014/chart" uri="{C3380CC4-5D6E-409C-BE32-E72D297353CC}">
                <c16:uniqueId val="{00000032-CBCC-4236-9CC0-41D628685AC0}"/>
              </c:ext>
            </c:extLst>
          </c:dPt>
          <c:dPt>
            <c:idx val="3"/>
            <c:invertIfNegative val="0"/>
            <c:bubble3D val="0"/>
            <c:spPr>
              <a:blipFill>
                <a:blip xmlns:r="http://schemas.openxmlformats.org/officeDocument/2006/relationships" r:embed="rId27">
                  <a:alphaModFix amt="60000"/>
                </a:blip>
                <a:stretch>
                  <a:fillRect/>
                </a:stretch>
              </a:blipFill>
              <a:ln>
                <a:noFill/>
              </a:ln>
              <a:effectLst/>
            </c:spPr>
            <c:extLst>
              <c:ext xmlns:c16="http://schemas.microsoft.com/office/drawing/2014/chart" uri="{C3380CC4-5D6E-409C-BE32-E72D297353CC}">
                <c16:uniqueId val="{00000034-CBCC-4236-9CC0-41D628685A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Distances'!$N$57:$Q$57</c:f>
              <c:strCache>
                <c:ptCount val="4"/>
                <c:pt idx="0">
                  <c:v>Q1</c:v>
                </c:pt>
                <c:pt idx="1">
                  <c:v>Q2</c:v>
                </c:pt>
                <c:pt idx="2">
                  <c:v>Q3</c:v>
                </c:pt>
                <c:pt idx="3">
                  <c:v>Q4</c:v>
                </c:pt>
              </c:strCache>
            </c:strRef>
          </c:xVal>
          <c:yVal>
            <c:numRef>
              <c:f>'3 Distances'!$N$68:$Q$68</c:f>
              <c:numCache>
                <c:formatCode>0</c:formatCode>
                <c:ptCount val="4"/>
                <c:pt idx="0">
                  <c:v>1082.0212806667225</c:v>
                </c:pt>
                <c:pt idx="1">
                  <c:v>1082.0212806667225</c:v>
                </c:pt>
                <c:pt idx="2">
                  <c:v>1082.0212806667225</c:v>
                </c:pt>
                <c:pt idx="3">
                  <c:v>1082.0212806667225</c:v>
                </c:pt>
              </c:numCache>
            </c:numRef>
          </c:yVal>
          <c:bubbleSize>
            <c:numRef>
              <c:f>'3 Distances'!$N$69:$Q$69</c:f>
              <c:numCache>
                <c:formatCode>0.0%</c:formatCode>
                <c:ptCount val="4"/>
                <c:pt idx="0">
                  <c:v>2.3518690000000002E-2</c:v>
                </c:pt>
                <c:pt idx="1">
                  <c:v>2.8776559999999996E-2</c:v>
                </c:pt>
                <c:pt idx="2">
                  <c:v>4.1990559999999996E-2</c:v>
                </c:pt>
                <c:pt idx="3">
                  <c:v>7.1321049999999997E-2</c:v>
                </c:pt>
              </c:numCache>
            </c:numRef>
          </c:bubbleSize>
          <c:bubble3D val="0"/>
          <c:extLst>
            <c:ext xmlns:c16="http://schemas.microsoft.com/office/drawing/2014/chart" uri="{C3380CC4-5D6E-409C-BE32-E72D297353CC}">
              <c16:uniqueId val="{00000035-CBCC-4236-9CC0-41D628685AC0}"/>
            </c:ext>
          </c:extLst>
        </c:ser>
        <c:ser>
          <c:idx val="6"/>
          <c:order val="6"/>
          <c:tx>
            <c:strRef>
              <c:f>'3 Distances'!$M$70</c:f>
              <c:strCache>
                <c:ptCount val="1"/>
                <c:pt idx="0">
                  <c:v>2000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28">
                  <a:alphaModFix amt="60000"/>
                </a:blip>
                <a:stretch>
                  <a:fillRect/>
                </a:stretch>
              </a:blipFill>
              <a:ln>
                <a:noFill/>
              </a:ln>
              <a:effectLst/>
            </c:spPr>
            <c:extLst>
              <c:ext xmlns:c16="http://schemas.microsoft.com/office/drawing/2014/chart" uri="{C3380CC4-5D6E-409C-BE32-E72D297353CC}">
                <c16:uniqueId val="{00000037-CBCC-4236-9CC0-41D628685AC0}"/>
              </c:ext>
            </c:extLst>
          </c:dPt>
          <c:dPt>
            <c:idx val="1"/>
            <c:invertIfNegative val="0"/>
            <c:bubble3D val="0"/>
            <c:spPr>
              <a:blipFill>
                <a:blip xmlns:r="http://schemas.openxmlformats.org/officeDocument/2006/relationships" r:embed="rId29">
                  <a:alphaModFix amt="60000"/>
                </a:blip>
                <a:stretch>
                  <a:fillRect/>
                </a:stretch>
              </a:blipFill>
              <a:ln>
                <a:noFill/>
              </a:ln>
              <a:effectLst/>
            </c:spPr>
            <c:extLst>
              <c:ext xmlns:c16="http://schemas.microsoft.com/office/drawing/2014/chart" uri="{C3380CC4-5D6E-409C-BE32-E72D297353CC}">
                <c16:uniqueId val="{00000039-CBCC-4236-9CC0-41D628685AC0}"/>
              </c:ext>
            </c:extLst>
          </c:dPt>
          <c:dPt>
            <c:idx val="2"/>
            <c:invertIfNegative val="0"/>
            <c:bubble3D val="0"/>
            <c:spPr>
              <a:blipFill>
                <a:blip xmlns:r="http://schemas.openxmlformats.org/officeDocument/2006/relationships" r:embed="rId30">
                  <a:alphaModFix amt="60000"/>
                </a:blip>
                <a:stretch>
                  <a:fillRect/>
                </a:stretch>
              </a:blipFill>
              <a:ln>
                <a:noFill/>
              </a:ln>
              <a:effectLst/>
            </c:spPr>
            <c:extLst>
              <c:ext xmlns:c16="http://schemas.microsoft.com/office/drawing/2014/chart" uri="{C3380CC4-5D6E-409C-BE32-E72D297353CC}">
                <c16:uniqueId val="{0000003B-CBCC-4236-9CC0-41D628685AC0}"/>
              </c:ext>
            </c:extLst>
          </c:dPt>
          <c:dPt>
            <c:idx val="3"/>
            <c:invertIfNegative val="0"/>
            <c:bubble3D val="0"/>
            <c:spPr>
              <a:blipFill>
                <a:blip xmlns:r="http://schemas.openxmlformats.org/officeDocument/2006/relationships" r:embed="rId31">
                  <a:alphaModFix amt="60000"/>
                </a:blip>
                <a:stretch>
                  <a:fillRect/>
                </a:stretch>
              </a:blipFill>
              <a:ln>
                <a:noFill/>
              </a:ln>
              <a:effectLst/>
            </c:spPr>
            <c:extLst>
              <c:ext xmlns:c16="http://schemas.microsoft.com/office/drawing/2014/chart" uri="{C3380CC4-5D6E-409C-BE32-E72D297353CC}">
                <c16:uniqueId val="{0000003D-CBCC-4236-9CC0-41D628685AC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Distances'!$N$57:$Q$57</c:f>
              <c:strCache>
                <c:ptCount val="4"/>
                <c:pt idx="0">
                  <c:v>Q1</c:v>
                </c:pt>
                <c:pt idx="1">
                  <c:v>Q2</c:v>
                </c:pt>
                <c:pt idx="2">
                  <c:v>Q3</c:v>
                </c:pt>
                <c:pt idx="3">
                  <c:v>Q4</c:v>
                </c:pt>
              </c:strCache>
            </c:strRef>
          </c:xVal>
          <c:yVal>
            <c:numRef>
              <c:f>'3 Distances'!$N$70:$Q$70</c:f>
              <c:numCache>
                <c:formatCode>0</c:formatCode>
                <c:ptCount val="4"/>
                <c:pt idx="0">
                  <c:v>4970.6794764768947</c:v>
                </c:pt>
                <c:pt idx="1">
                  <c:v>4970.6794764768947</c:v>
                </c:pt>
                <c:pt idx="2">
                  <c:v>4970.6794764768947</c:v>
                </c:pt>
                <c:pt idx="3">
                  <c:v>4970.6794764768947</c:v>
                </c:pt>
              </c:numCache>
            </c:numRef>
          </c:yVal>
          <c:bubbleSize>
            <c:numRef>
              <c:f>'3 Distances'!$N$71:$Q$71</c:f>
              <c:numCache>
                <c:formatCode>0.0%</c:formatCode>
                <c:ptCount val="4"/>
                <c:pt idx="0">
                  <c:v>1.7226760000000004E-2</c:v>
                </c:pt>
                <c:pt idx="1">
                  <c:v>1.9279480000000002E-2</c:v>
                </c:pt>
                <c:pt idx="2">
                  <c:v>4.1547679999999997E-2</c:v>
                </c:pt>
                <c:pt idx="3">
                  <c:v>8.0519129999999994E-2</c:v>
                </c:pt>
              </c:numCache>
            </c:numRef>
          </c:bubbleSize>
          <c:bubble3D val="0"/>
          <c:extLst>
            <c:ext xmlns:c16="http://schemas.microsoft.com/office/drawing/2014/chart" uri="{C3380CC4-5D6E-409C-BE32-E72D297353CC}">
              <c16:uniqueId val="{0000003E-CBCC-4236-9CC0-41D628685AC0}"/>
            </c:ext>
          </c:extLst>
        </c:ser>
        <c:dLbls>
          <c:dLblPos val="ctr"/>
          <c:showLegendKey val="0"/>
          <c:showVal val="1"/>
          <c:showCatName val="0"/>
          <c:showSerName val="0"/>
          <c:showPercent val="0"/>
          <c:showBubbleSize val="0"/>
        </c:dLbls>
        <c:bubbleScale val="70"/>
        <c:showNegBubbles val="0"/>
        <c:axId val="2063323439"/>
        <c:axId val="2057890303"/>
      </c:bubbleChart>
      <c:valAx>
        <c:axId val="206332343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fr-FR" b="1">
                    <a:solidFill>
                      <a:schemeClr val="bg1"/>
                    </a:solidFill>
                  </a:rPr>
                  <a:t>Quartiles de revenus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fr-FR"/>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8611111111107E-2"/>
          <c:y val="1.4352880658436214E-2"/>
          <c:w val="0.8917371031746032"/>
          <c:h val="0.93809197530864197"/>
        </c:manualLayout>
      </c:layout>
      <c:bubbleChart>
        <c:varyColors val="0"/>
        <c:ser>
          <c:idx val="0"/>
          <c:order val="0"/>
          <c:tx>
            <c:strRef>
              <c:f>'3 Distance'!$AI$68</c:f>
              <c:strCache>
                <c:ptCount val="1"/>
                <c:pt idx="0">
                  <c:v>0-1 km</c:v>
                </c:pt>
              </c:strCache>
            </c:strRef>
          </c:tx>
          <c:spPr>
            <a:blipFill dpi="0" rotWithShape="1">
              <a:blip xmlns:r="http://schemas.openxmlformats.org/officeDocument/2006/relationships" r:embed="rId4">
                <a:alphaModFix amt="60000"/>
              </a:blip>
              <a:srcRect/>
              <a:stretch>
                <a:fillRect/>
              </a:stretch>
            </a:blipFill>
            <a:ln>
              <a:noFill/>
            </a:ln>
            <a:effectLst/>
          </c:spPr>
          <c:invertIfNegative val="0"/>
          <c:dPt>
            <c:idx val="0"/>
            <c:invertIfNegative val="0"/>
            <c:bubble3D val="0"/>
            <c:spPr>
              <a:blipFill dpi="0" rotWithShape="1">
                <a:blip xmlns:r="http://schemas.openxmlformats.org/officeDocument/2006/relationships" r:embed="rId5">
                  <a:alphaModFix amt="60000"/>
                </a:blip>
                <a:srcRect/>
                <a:stretch>
                  <a:fillRect/>
                </a:stretch>
              </a:blipFill>
              <a:ln>
                <a:noFill/>
              </a:ln>
              <a:effectLst/>
            </c:spPr>
            <c:extLst>
              <c:ext xmlns:c16="http://schemas.microsoft.com/office/drawing/2014/chart" uri="{C3380CC4-5D6E-409C-BE32-E72D297353CC}">
                <c16:uniqueId val="{00000001-C963-40E9-B0D2-B7480FF82E07}"/>
              </c:ext>
            </c:extLst>
          </c:dPt>
          <c:dPt>
            <c:idx val="1"/>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3-C963-40E9-B0D2-B7480FF82E07}"/>
              </c:ext>
            </c:extLst>
          </c:dPt>
          <c:dPt>
            <c:idx val="2"/>
            <c:invertIfNegative val="0"/>
            <c:bubble3D val="0"/>
            <c:spPr>
              <a:blipFill dpi="0" rotWithShape="1">
                <a:blip xmlns:r="http://schemas.openxmlformats.org/officeDocument/2006/relationships" r:embed="rId7">
                  <a:alphaModFix amt="60000"/>
                </a:blip>
                <a:srcRect/>
                <a:stretch>
                  <a:fillRect/>
                </a:stretch>
              </a:blipFill>
              <a:ln>
                <a:noFill/>
              </a:ln>
              <a:effectLst/>
            </c:spPr>
            <c:extLst>
              <c:ext xmlns:c16="http://schemas.microsoft.com/office/drawing/2014/chart" uri="{C3380CC4-5D6E-409C-BE32-E72D297353CC}">
                <c16:uniqueId val="{00000005-C963-40E9-B0D2-B7480FF82E0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Distance'!$AJ$67:$AL$67</c:f>
              <c:strCache>
                <c:ptCount val="3"/>
                <c:pt idx="0">
                  <c:v>Rural</c:v>
                </c:pt>
                <c:pt idx="1">
                  <c:v>Inter</c:v>
                </c:pt>
                <c:pt idx="2">
                  <c:v>Dense</c:v>
                </c:pt>
              </c:strCache>
            </c:strRef>
          </c:xVal>
          <c:yVal>
            <c:numRef>
              <c:f>'3 Distance'!$AJ$68:$AL$68</c:f>
              <c:numCache>
                <c:formatCode>0.0</c:formatCode>
                <c:ptCount val="3"/>
                <c:pt idx="0">
                  <c:v>0.32</c:v>
                </c:pt>
                <c:pt idx="1">
                  <c:v>0.32</c:v>
                </c:pt>
                <c:pt idx="2">
                  <c:v>0.32</c:v>
                </c:pt>
              </c:numCache>
            </c:numRef>
          </c:yVal>
          <c:bubbleSize>
            <c:numRef>
              <c:f>'3 Distance'!$AJ$69:$AL$69</c:f>
              <c:numCache>
                <c:formatCode>0.00%</c:formatCode>
                <c:ptCount val="3"/>
                <c:pt idx="0">
                  <c:v>1.1556800000000001E-3</c:v>
                </c:pt>
                <c:pt idx="1">
                  <c:v>1.2033599999999999E-3</c:v>
                </c:pt>
                <c:pt idx="2">
                  <c:v>2.4860800000000003E-3</c:v>
                </c:pt>
              </c:numCache>
            </c:numRef>
          </c:bubbleSize>
          <c:bubble3D val="0"/>
          <c:extLst>
            <c:ext xmlns:c16="http://schemas.microsoft.com/office/drawing/2014/chart" uri="{C3380CC4-5D6E-409C-BE32-E72D297353CC}">
              <c16:uniqueId val="{00000006-C963-40E9-B0D2-B7480FF82E07}"/>
            </c:ext>
          </c:extLst>
        </c:ser>
        <c:ser>
          <c:idx val="1"/>
          <c:order val="1"/>
          <c:tx>
            <c:strRef>
              <c:f>'3 Distance'!$AI$70</c:f>
              <c:strCache>
                <c:ptCount val="1"/>
                <c:pt idx="0">
                  <c:v>1-10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8-C963-40E9-B0D2-B7480FF82E07}"/>
              </c:ext>
            </c:extLst>
          </c:dPt>
          <c:dPt>
            <c:idx val="1"/>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A-C963-40E9-B0D2-B7480FF82E07}"/>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0C-C963-40E9-B0D2-B7480FF82E0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Distance'!$AJ$67:$AL$67</c:f>
              <c:strCache>
                <c:ptCount val="3"/>
                <c:pt idx="0">
                  <c:v>Rural</c:v>
                </c:pt>
                <c:pt idx="1">
                  <c:v>Inter</c:v>
                </c:pt>
                <c:pt idx="2">
                  <c:v>Dense</c:v>
                </c:pt>
              </c:strCache>
            </c:strRef>
          </c:xVal>
          <c:yVal>
            <c:numRef>
              <c:f>'3 Distance'!$AJ$70:$AL$70</c:f>
              <c:numCache>
                <c:formatCode>0.0</c:formatCode>
                <c:ptCount val="3"/>
                <c:pt idx="0">
                  <c:v>3.2</c:v>
                </c:pt>
                <c:pt idx="1">
                  <c:v>3.2</c:v>
                </c:pt>
                <c:pt idx="2">
                  <c:v>3.2</c:v>
                </c:pt>
              </c:numCache>
            </c:numRef>
          </c:yVal>
          <c:bubbleSize>
            <c:numRef>
              <c:f>'3 Distance'!$AJ$71:$AL$71</c:f>
              <c:numCache>
                <c:formatCode>0.0%</c:formatCode>
                <c:ptCount val="3"/>
                <c:pt idx="0">
                  <c:v>3.7876480000000004E-2</c:v>
                </c:pt>
                <c:pt idx="1">
                  <c:v>3.4348079999999996E-2</c:v>
                </c:pt>
                <c:pt idx="2">
                  <c:v>4.9502240000000003E-2</c:v>
                </c:pt>
              </c:numCache>
            </c:numRef>
          </c:bubbleSize>
          <c:bubble3D val="0"/>
          <c:extLst>
            <c:ext xmlns:c16="http://schemas.microsoft.com/office/drawing/2014/chart" uri="{C3380CC4-5D6E-409C-BE32-E72D297353CC}">
              <c16:uniqueId val="{0000000D-C963-40E9-B0D2-B7480FF82E07}"/>
            </c:ext>
          </c:extLst>
        </c:ser>
        <c:ser>
          <c:idx val="2"/>
          <c:order val="2"/>
          <c:tx>
            <c:strRef>
              <c:f>'3 Distance'!$AI$72</c:f>
              <c:strCache>
                <c:ptCount val="1"/>
                <c:pt idx="0">
                  <c:v>10-100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0F-C963-40E9-B0D2-B7480FF82E07}"/>
              </c:ext>
            </c:extLst>
          </c:dPt>
          <c:dPt>
            <c:idx val="1"/>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1-C963-40E9-B0D2-B7480FF82E07}"/>
              </c:ext>
            </c:extLst>
          </c:dPt>
          <c:dPt>
            <c:idx val="2"/>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3-C963-40E9-B0D2-B7480FF82E0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Distance'!$AJ$67:$AL$67</c:f>
              <c:strCache>
                <c:ptCount val="3"/>
                <c:pt idx="0">
                  <c:v>Rural</c:v>
                </c:pt>
                <c:pt idx="1">
                  <c:v>Inter</c:v>
                </c:pt>
                <c:pt idx="2">
                  <c:v>Dense</c:v>
                </c:pt>
              </c:strCache>
            </c:strRef>
          </c:xVal>
          <c:yVal>
            <c:numRef>
              <c:f>'3 Distance'!$AJ$72:$AL$72</c:f>
              <c:numCache>
                <c:formatCode>0.0</c:formatCode>
                <c:ptCount val="3"/>
                <c:pt idx="0">
                  <c:v>32</c:v>
                </c:pt>
                <c:pt idx="1">
                  <c:v>32</c:v>
                </c:pt>
                <c:pt idx="2">
                  <c:v>32</c:v>
                </c:pt>
              </c:numCache>
            </c:numRef>
          </c:yVal>
          <c:bubbleSize>
            <c:numRef>
              <c:f>'3 Distance'!$AJ$73:$AL$73</c:f>
              <c:numCache>
                <c:formatCode>0.0%</c:formatCode>
                <c:ptCount val="3"/>
                <c:pt idx="0">
                  <c:v>0.19639103999999999</c:v>
                </c:pt>
                <c:pt idx="1">
                  <c:v>0.10785767999999997</c:v>
                </c:pt>
                <c:pt idx="2">
                  <c:v>0.10167336</c:v>
                </c:pt>
              </c:numCache>
            </c:numRef>
          </c:bubbleSize>
          <c:bubble3D val="0"/>
          <c:extLst>
            <c:ext xmlns:c16="http://schemas.microsoft.com/office/drawing/2014/chart" uri="{C3380CC4-5D6E-409C-BE32-E72D297353CC}">
              <c16:uniqueId val="{00000014-C963-40E9-B0D2-B7480FF82E07}"/>
            </c:ext>
          </c:extLst>
        </c:ser>
        <c:ser>
          <c:idx val="3"/>
          <c:order val="3"/>
          <c:tx>
            <c:strRef>
              <c:f>'3 Distance'!$AI$74</c:f>
              <c:strCache>
                <c:ptCount val="1"/>
                <c:pt idx="0">
                  <c:v>100-1000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6-C963-40E9-B0D2-B7480FF82E07}"/>
              </c:ext>
            </c:extLst>
          </c:dPt>
          <c:dPt>
            <c:idx val="1"/>
            <c:invertIfNegative val="0"/>
            <c:bubble3D val="0"/>
            <c:spPr>
              <a:blipFill>
                <a:blip xmlns:r="http://schemas.openxmlformats.org/officeDocument/2006/relationships" r:embed="rId15">
                  <a:alphaModFix amt="60000"/>
                </a:blip>
                <a:stretch>
                  <a:fillRect/>
                </a:stretch>
              </a:blipFill>
              <a:ln>
                <a:noFill/>
              </a:ln>
              <a:effectLst/>
            </c:spPr>
            <c:extLst>
              <c:ext xmlns:c16="http://schemas.microsoft.com/office/drawing/2014/chart" uri="{C3380CC4-5D6E-409C-BE32-E72D297353CC}">
                <c16:uniqueId val="{00000018-C963-40E9-B0D2-B7480FF82E07}"/>
              </c:ext>
            </c:extLst>
          </c:dPt>
          <c:dPt>
            <c:idx val="2"/>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A-C963-40E9-B0D2-B7480FF82E0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Distance'!$AJ$67:$AL$67</c:f>
              <c:strCache>
                <c:ptCount val="3"/>
                <c:pt idx="0">
                  <c:v>Rural</c:v>
                </c:pt>
                <c:pt idx="1">
                  <c:v>Inter</c:v>
                </c:pt>
                <c:pt idx="2">
                  <c:v>Dense</c:v>
                </c:pt>
              </c:strCache>
            </c:strRef>
          </c:xVal>
          <c:yVal>
            <c:numRef>
              <c:f>'3 Distance'!$AJ$74:$AL$74</c:f>
              <c:numCache>
                <c:formatCode>0.0</c:formatCode>
                <c:ptCount val="3"/>
                <c:pt idx="0">
                  <c:v>320</c:v>
                </c:pt>
                <c:pt idx="1">
                  <c:v>320</c:v>
                </c:pt>
                <c:pt idx="2">
                  <c:v>320</c:v>
                </c:pt>
              </c:numCache>
            </c:numRef>
          </c:yVal>
          <c:bubbleSize>
            <c:numRef>
              <c:f>'3 Distance'!$AJ$75:$AL$75</c:f>
              <c:numCache>
                <c:formatCode>0.0%</c:formatCode>
                <c:ptCount val="3"/>
                <c:pt idx="0">
                  <c:v>7.985376000000001E-2</c:v>
                </c:pt>
                <c:pt idx="1">
                  <c:v>6.7440479999999997E-2</c:v>
                </c:pt>
                <c:pt idx="2">
                  <c:v>0.10686488000000002</c:v>
                </c:pt>
              </c:numCache>
            </c:numRef>
          </c:bubbleSize>
          <c:bubble3D val="0"/>
          <c:extLst>
            <c:ext xmlns:c16="http://schemas.microsoft.com/office/drawing/2014/chart" uri="{C3380CC4-5D6E-409C-BE32-E72D297353CC}">
              <c16:uniqueId val="{0000001B-C963-40E9-B0D2-B7480FF82E07}"/>
            </c:ext>
          </c:extLst>
        </c:ser>
        <c:ser>
          <c:idx val="4"/>
          <c:order val="4"/>
          <c:tx>
            <c:strRef>
              <c:f>'3 Distance'!$AI$76</c:f>
              <c:strCache>
                <c:ptCount val="1"/>
                <c:pt idx="0">
                  <c:v>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1D-C963-40E9-B0D2-B7480FF82E07}"/>
              </c:ext>
            </c:extLst>
          </c:dPt>
          <c:dPt>
            <c:idx val="1"/>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1F-C963-40E9-B0D2-B7480FF82E07}"/>
              </c:ext>
            </c:extLst>
          </c:dPt>
          <c:dPt>
            <c:idx val="2"/>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1-C963-40E9-B0D2-B7480FF82E0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'3 Distance'!$AJ$67:$AL$67</c:f>
              <c:strCache>
                <c:ptCount val="3"/>
                <c:pt idx="0">
                  <c:v>Rural</c:v>
                </c:pt>
                <c:pt idx="1">
                  <c:v>Inter</c:v>
                </c:pt>
                <c:pt idx="2">
                  <c:v>Dense</c:v>
                </c:pt>
              </c:strCache>
            </c:strRef>
          </c:xVal>
          <c:yVal>
            <c:numRef>
              <c:f>'3 Distance'!$AJ$76:$AL$76</c:f>
              <c:numCache>
                <c:formatCode>0.0</c:formatCode>
                <c:ptCount val="3"/>
                <c:pt idx="0">
                  <c:v>3200</c:v>
                </c:pt>
                <c:pt idx="1">
                  <c:v>3200</c:v>
                </c:pt>
                <c:pt idx="2">
                  <c:v>3200</c:v>
                </c:pt>
              </c:numCache>
            </c:numRef>
          </c:yVal>
          <c:bubbleSize>
            <c:numRef>
              <c:f>'3 Distance'!$AJ$77:$AL$77</c:f>
              <c:numCache>
                <c:formatCode>0.0%</c:formatCode>
                <c:ptCount val="3"/>
                <c:pt idx="0">
                  <c:v>5.7485760000000011E-2</c:v>
                </c:pt>
                <c:pt idx="1">
                  <c:v>5.0802719999999989E-2</c:v>
                </c:pt>
                <c:pt idx="2">
                  <c:v>0.10511000000000001</c:v>
                </c:pt>
              </c:numCache>
            </c:numRef>
          </c:bubbleSize>
          <c:bubble3D val="0"/>
          <c:extLst>
            <c:ext xmlns:c16="http://schemas.microsoft.com/office/drawing/2014/chart" uri="{C3380CC4-5D6E-409C-BE32-E72D297353CC}">
              <c16:uniqueId val="{00000022-C963-40E9-B0D2-B7480FF82E07}"/>
            </c:ext>
          </c:extLst>
        </c:ser>
        <c:dLbls>
          <c:dLblPos val="r"/>
          <c:showLegendKey val="0"/>
          <c:showVal val="1"/>
          <c:showCatName val="0"/>
          <c:showSerName val="0"/>
          <c:showPercent val="0"/>
          <c:showBubbleSize val="0"/>
        </c:dLbls>
        <c:bubbleScale val="9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Densité de la commune de résidence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0">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8611111111107E-2"/>
          <c:y val="1.4352880658436214E-2"/>
          <c:w val="0.8917371031746032"/>
          <c:h val="0.93809197530864197"/>
        </c:manualLayout>
      </c:layout>
      <c:bubbleChart>
        <c:varyColors val="0"/>
        <c:ser>
          <c:idx val="0"/>
          <c:order val="0"/>
          <c:tx>
            <c:strRef>
              <c:f>'1 Déplac'!$AI$68</c:f>
              <c:strCache>
                <c:ptCount val="1"/>
                <c:pt idx="0">
                  <c:v>0-1 km</c:v>
                </c:pt>
              </c:strCache>
            </c:strRef>
          </c:tx>
          <c:spPr>
            <a:blipFill dpi="0" rotWithShape="1">
              <a:blip xmlns:r="http://schemas.openxmlformats.org/officeDocument/2006/relationships" r:embed="rId4">
                <a:alphaModFix amt="60000"/>
              </a:blip>
              <a:srcRect/>
              <a:stretch>
                <a:fillRect/>
              </a:stretch>
            </a:blipFill>
            <a:ln>
              <a:noFill/>
            </a:ln>
            <a:effectLst/>
          </c:spPr>
          <c:invertIfNegative val="0"/>
          <c:dPt>
            <c:idx val="0"/>
            <c:invertIfNegative val="0"/>
            <c:bubble3D val="0"/>
            <c:spPr>
              <a:blipFill dpi="0" rotWithShape="1">
                <a:blip xmlns:r="http://schemas.openxmlformats.org/officeDocument/2006/relationships" r:embed="rId5">
                  <a:alphaModFix amt="60000"/>
                </a:blip>
                <a:srcRect/>
                <a:stretch>
                  <a:fillRect/>
                </a:stretch>
              </a:blipFill>
              <a:ln>
                <a:noFill/>
              </a:ln>
              <a:effectLst/>
            </c:spPr>
            <c:extLst>
              <c:ext xmlns:c16="http://schemas.microsoft.com/office/drawing/2014/chart" uri="{C3380CC4-5D6E-409C-BE32-E72D297353CC}">
                <c16:uniqueId val="{00000001-A9B6-4EE4-8511-0D6360867C4D}"/>
              </c:ext>
            </c:extLst>
          </c:dPt>
          <c:dPt>
            <c:idx val="1"/>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3-A9B6-4EE4-8511-0D6360867C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Déplac'!$AJ$67:$AL$67</c:f>
              <c:strCache>
                <c:ptCount val="3"/>
                <c:pt idx="0">
                  <c:v>Rural</c:v>
                </c:pt>
                <c:pt idx="1">
                  <c:v>Inter</c:v>
                </c:pt>
                <c:pt idx="2">
                  <c:v>Dense</c:v>
                </c:pt>
              </c:strCache>
            </c:strRef>
          </c:xVal>
          <c:yVal>
            <c:numRef>
              <c:f>'1 Déplac'!$AJ$68:$AL$68</c:f>
              <c:numCache>
                <c:formatCode>0.0</c:formatCode>
                <c:ptCount val="3"/>
                <c:pt idx="0">
                  <c:v>0.32</c:v>
                </c:pt>
                <c:pt idx="1">
                  <c:v>0.32</c:v>
                </c:pt>
                <c:pt idx="2">
                  <c:v>0.32</c:v>
                </c:pt>
              </c:numCache>
            </c:numRef>
          </c:yVal>
          <c:bubbleSize>
            <c:numRef>
              <c:f>'1 Déplac'!$AJ$69:$AL$69</c:f>
              <c:numCache>
                <c:formatCode>0.0%</c:formatCode>
                <c:ptCount val="3"/>
                <c:pt idx="0">
                  <c:v>4.330912E-2</c:v>
                </c:pt>
                <c:pt idx="1">
                  <c:v>4.2911320000000003E-2</c:v>
                </c:pt>
                <c:pt idx="2">
                  <c:v>8.6769479999999996E-2</c:v>
                </c:pt>
              </c:numCache>
            </c:numRef>
          </c:bubbleSize>
          <c:bubble3D val="0"/>
          <c:extLst>
            <c:ext xmlns:c16="http://schemas.microsoft.com/office/drawing/2014/chart" uri="{C3380CC4-5D6E-409C-BE32-E72D297353CC}">
              <c16:uniqueId val="{00000004-A9B6-4EE4-8511-0D6360867C4D}"/>
            </c:ext>
          </c:extLst>
        </c:ser>
        <c:ser>
          <c:idx val="1"/>
          <c:order val="1"/>
          <c:tx>
            <c:strRef>
              <c:f>'1 Déplac'!$AI$70</c:f>
              <c:strCache>
                <c:ptCount val="1"/>
                <c:pt idx="0">
                  <c:v>1-10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6-A9B6-4EE4-8511-0D6360867C4D}"/>
              </c:ext>
            </c:extLst>
          </c:dPt>
          <c:dPt>
            <c:idx val="1"/>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8-A9B6-4EE4-8511-0D6360867C4D}"/>
              </c:ext>
            </c:extLst>
          </c:dPt>
          <c:dPt>
            <c:idx val="2"/>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A-A9B6-4EE4-8511-0D6360867C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Déplac'!$AJ$67:$AL$67</c:f>
              <c:strCache>
                <c:ptCount val="3"/>
                <c:pt idx="0">
                  <c:v>Rural</c:v>
                </c:pt>
                <c:pt idx="1">
                  <c:v>Inter</c:v>
                </c:pt>
                <c:pt idx="2">
                  <c:v>Dense</c:v>
                </c:pt>
              </c:strCache>
            </c:strRef>
          </c:xVal>
          <c:yVal>
            <c:numRef>
              <c:f>'1 Déplac'!$AJ$70:$AL$70</c:f>
              <c:numCache>
                <c:formatCode>0.0</c:formatCode>
                <c:ptCount val="3"/>
                <c:pt idx="0">
                  <c:v>3.2</c:v>
                </c:pt>
                <c:pt idx="1">
                  <c:v>3.2</c:v>
                </c:pt>
                <c:pt idx="2">
                  <c:v>3.2</c:v>
                </c:pt>
              </c:numCache>
            </c:numRef>
          </c:yVal>
          <c:bubbleSize>
            <c:numRef>
              <c:f>'1 Déplac'!$AJ$71:$AL$71</c:f>
              <c:numCache>
                <c:formatCode>0.0%</c:formatCode>
                <c:ptCount val="3"/>
                <c:pt idx="0">
                  <c:v>0.15009646999999998</c:v>
                </c:pt>
                <c:pt idx="1">
                  <c:v>0.16080541000000004</c:v>
                </c:pt>
                <c:pt idx="2">
                  <c:v>0.22655175999999996</c:v>
                </c:pt>
              </c:numCache>
            </c:numRef>
          </c:bubbleSize>
          <c:bubble3D val="0"/>
          <c:extLst>
            <c:ext xmlns:c16="http://schemas.microsoft.com/office/drawing/2014/chart" uri="{C3380CC4-5D6E-409C-BE32-E72D297353CC}">
              <c16:uniqueId val="{0000000B-A9B6-4EE4-8511-0D6360867C4D}"/>
            </c:ext>
          </c:extLst>
        </c:ser>
        <c:ser>
          <c:idx val="2"/>
          <c:order val="2"/>
          <c:tx>
            <c:strRef>
              <c:f>'1 Déplac'!$AI$72</c:f>
              <c:strCache>
                <c:ptCount val="1"/>
                <c:pt idx="0">
                  <c:v>10-100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0D-A9B6-4EE4-8511-0D6360867C4D}"/>
              </c:ext>
            </c:extLst>
          </c:dPt>
          <c:dPt>
            <c:idx val="1"/>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0F-A9B6-4EE4-8511-0D6360867C4D}"/>
              </c:ext>
            </c:extLst>
          </c:dPt>
          <c:dPt>
            <c:idx val="2"/>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1-A9B6-4EE4-8511-0D6360867C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Déplac'!$AJ$67:$AL$67</c:f>
              <c:strCache>
                <c:ptCount val="3"/>
                <c:pt idx="0">
                  <c:v>Rural</c:v>
                </c:pt>
                <c:pt idx="1">
                  <c:v>Inter</c:v>
                </c:pt>
                <c:pt idx="2">
                  <c:v>Dense</c:v>
                </c:pt>
              </c:strCache>
            </c:strRef>
          </c:xVal>
          <c:yVal>
            <c:numRef>
              <c:f>'1 Déplac'!$AJ$72:$AL$72</c:f>
              <c:numCache>
                <c:formatCode>0.0</c:formatCode>
                <c:ptCount val="3"/>
                <c:pt idx="0">
                  <c:v>32</c:v>
                </c:pt>
                <c:pt idx="1">
                  <c:v>32</c:v>
                </c:pt>
                <c:pt idx="2">
                  <c:v>32</c:v>
                </c:pt>
              </c:numCache>
            </c:numRef>
          </c:yVal>
          <c:bubbleSize>
            <c:numRef>
              <c:f>'1 Déplac'!$AJ$73:$AL$73</c:f>
              <c:numCache>
                <c:formatCode>0.0%</c:formatCode>
                <c:ptCount val="3"/>
                <c:pt idx="0">
                  <c:v>0.13174290999999999</c:v>
                </c:pt>
                <c:pt idx="1">
                  <c:v>7.2041720000000004E-2</c:v>
                </c:pt>
                <c:pt idx="2">
                  <c:v>7.082666E-2</c:v>
                </c:pt>
              </c:numCache>
            </c:numRef>
          </c:bubbleSize>
          <c:bubble3D val="0"/>
          <c:extLst>
            <c:ext xmlns:c16="http://schemas.microsoft.com/office/drawing/2014/chart" uri="{C3380CC4-5D6E-409C-BE32-E72D297353CC}">
              <c16:uniqueId val="{00000012-A9B6-4EE4-8511-0D6360867C4D}"/>
            </c:ext>
          </c:extLst>
        </c:ser>
        <c:ser>
          <c:idx val="3"/>
          <c:order val="3"/>
          <c:tx>
            <c:strRef>
              <c:f>'1 Déplac'!$AI$74</c:f>
              <c:strCache>
                <c:ptCount val="1"/>
                <c:pt idx="0">
                  <c:v>100-1000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4-A9B6-4EE4-8511-0D6360867C4D}"/>
              </c:ext>
            </c:extLst>
          </c:dPt>
          <c:dPt>
            <c:idx val="1"/>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6-A9B6-4EE4-8511-0D6360867C4D}"/>
              </c:ext>
            </c:extLst>
          </c:dPt>
          <c:dPt>
            <c:idx val="2"/>
            <c:invertIfNegative val="0"/>
            <c:bubble3D val="0"/>
            <c:spPr>
              <a:blipFill>
                <a:blip xmlns:r="http://schemas.openxmlformats.org/officeDocument/2006/relationships" r:embed="rId15">
                  <a:alphaModFix amt="60000"/>
                </a:blip>
                <a:stretch>
                  <a:fillRect/>
                </a:stretch>
              </a:blipFill>
              <a:ln>
                <a:noFill/>
              </a:ln>
              <a:effectLst/>
            </c:spPr>
            <c:extLst>
              <c:ext xmlns:c16="http://schemas.microsoft.com/office/drawing/2014/chart" uri="{C3380CC4-5D6E-409C-BE32-E72D297353CC}">
                <c16:uniqueId val="{00000018-A9B6-4EE4-8511-0D6360867C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Déplac'!$AJ$67:$AL$67</c:f>
              <c:strCache>
                <c:ptCount val="3"/>
                <c:pt idx="0">
                  <c:v>Rural</c:v>
                </c:pt>
                <c:pt idx="1">
                  <c:v>Inter</c:v>
                </c:pt>
                <c:pt idx="2">
                  <c:v>Dense</c:v>
                </c:pt>
              </c:strCache>
            </c:strRef>
          </c:xVal>
          <c:yVal>
            <c:numRef>
              <c:f>'1 Déplac'!$AJ$74:$AL$74</c:f>
              <c:numCache>
                <c:formatCode>0.0</c:formatCode>
                <c:ptCount val="3"/>
                <c:pt idx="0">
                  <c:v>320</c:v>
                </c:pt>
                <c:pt idx="1">
                  <c:v>320</c:v>
                </c:pt>
                <c:pt idx="2">
                  <c:v>320</c:v>
                </c:pt>
              </c:numCache>
            </c:numRef>
          </c:yVal>
          <c:bubbleSize>
            <c:numRef>
              <c:f>'1 Déplac'!$AJ$75:$AL$75</c:f>
              <c:numCache>
                <c:formatCode>0.0%</c:formatCode>
                <c:ptCount val="3"/>
                <c:pt idx="0">
                  <c:v>4.6874199999999994E-3</c:v>
                </c:pt>
                <c:pt idx="1">
                  <c:v>4.0334400000000001E-3</c:v>
                </c:pt>
                <c:pt idx="2">
                  <c:v>5.1063800000000006E-3</c:v>
                </c:pt>
              </c:numCache>
            </c:numRef>
          </c:bubbleSize>
          <c:bubble3D val="0"/>
          <c:extLst>
            <c:ext xmlns:c16="http://schemas.microsoft.com/office/drawing/2014/chart" uri="{C3380CC4-5D6E-409C-BE32-E72D297353CC}">
              <c16:uniqueId val="{00000019-A9B6-4EE4-8511-0D6360867C4D}"/>
            </c:ext>
          </c:extLst>
        </c:ser>
        <c:ser>
          <c:idx val="4"/>
          <c:order val="4"/>
          <c:tx>
            <c:strRef>
              <c:f>'1 Déplac'!$AI$76</c:f>
              <c:strCache>
                <c:ptCount val="1"/>
                <c:pt idx="0">
                  <c:v>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B-A9B6-4EE4-8511-0D6360867C4D}"/>
              </c:ext>
            </c:extLst>
          </c:dPt>
          <c:dPt>
            <c:idx val="1"/>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1D-A9B6-4EE4-8511-0D6360867C4D}"/>
              </c:ext>
            </c:extLst>
          </c:dPt>
          <c:dPt>
            <c:idx val="2"/>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1F-A9B6-4EE4-8511-0D6360867C4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Déplac'!$AJ$67:$AL$67</c:f>
              <c:strCache>
                <c:ptCount val="3"/>
                <c:pt idx="0">
                  <c:v>Rural</c:v>
                </c:pt>
                <c:pt idx="1">
                  <c:v>Inter</c:v>
                </c:pt>
                <c:pt idx="2">
                  <c:v>Dense</c:v>
                </c:pt>
              </c:strCache>
            </c:strRef>
          </c:xVal>
          <c:yVal>
            <c:numRef>
              <c:f>'1 Déplac'!$AJ$76:$AL$76</c:f>
              <c:numCache>
                <c:formatCode>0.0</c:formatCode>
                <c:ptCount val="3"/>
                <c:pt idx="0">
                  <c:v>3200</c:v>
                </c:pt>
                <c:pt idx="1">
                  <c:v>3200</c:v>
                </c:pt>
                <c:pt idx="2">
                  <c:v>3200</c:v>
                </c:pt>
              </c:numCache>
            </c:numRef>
          </c:yVal>
          <c:bubbleSize>
            <c:numRef>
              <c:f>'1 Déplac'!$AJ$77:$AL$77</c:f>
              <c:numCache>
                <c:formatCode>0.00%</c:formatCode>
                <c:ptCount val="3"/>
                <c:pt idx="0">
                  <c:v>2.9709000000000002E-4</c:v>
                </c:pt>
                <c:pt idx="1">
                  <c:v>2.8009999999999998E-4</c:v>
                </c:pt>
                <c:pt idx="2">
                  <c:v>5.4571999999999997E-4</c:v>
                </c:pt>
              </c:numCache>
            </c:numRef>
          </c:bubbleSize>
          <c:bubble3D val="0"/>
          <c:extLst>
            <c:ext xmlns:c16="http://schemas.microsoft.com/office/drawing/2014/chart" uri="{C3380CC4-5D6E-409C-BE32-E72D297353CC}">
              <c16:uniqueId val="{00000020-A9B6-4EE4-8511-0D6360867C4D}"/>
            </c:ext>
          </c:extLst>
        </c:ser>
        <c:dLbls>
          <c:dLblPos val="r"/>
          <c:showLegendKey val="0"/>
          <c:showVal val="1"/>
          <c:showCatName val="0"/>
          <c:showSerName val="0"/>
          <c:showPercent val="0"/>
          <c:showBubbleSize val="0"/>
        </c:dLbls>
        <c:bubbleScale val="9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Densité de la commune de résidence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19">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8611111111107E-2"/>
          <c:y val="1.4352880658436214E-2"/>
          <c:w val="0.8917371031746032"/>
          <c:h val="0.93809197530864197"/>
        </c:manualLayout>
      </c:layout>
      <c:bubbleChart>
        <c:varyColors val="0"/>
        <c:ser>
          <c:idx val="0"/>
          <c:order val="0"/>
          <c:tx>
            <c:strRef>
              <c:f>'5 GES+A'!$AI$68</c:f>
              <c:strCache>
                <c:ptCount val="1"/>
                <c:pt idx="0">
                  <c:v>0-1 km</c:v>
                </c:pt>
              </c:strCache>
            </c:strRef>
          </c:tx>
          <c:spPr>
            <a:blipFill dpi="0" rotWithShape="1">
              <a:blip xmlns:r="http://schemas.openxmlformats.org/officeDocument/2006/relationships" r:embed="rId4">
                <a:alphaModFix amt="60000"/>
              </a:blip>
              <a:srcRect/>
              <a:stretch>
                <a:fillRect/>
              </a:stretch>
            </a:blipFill>
            <a:ln>
              <a:noFill/>
            </a:ln>
            <a:effectLst/>
          </c:spPr>
          <c:invertIfNegative val="0"/>
          <c:dPt>
            <c:idx val="0"/>
            <c:invertIfNegative val="0"/>
            <c:bubble3D val="0"/>
            <c:spPr>
              <a:blipFill dpi="0" rotWithShape="1">
                <a:blip xmlns:r="http://schemas.openxmlformats.org/officeDocument/2006/relationships" r:embed="rId5">
                  <a:alphaModFix amt="60000"/>
                </a:blip>
                <a:srcRect/>
                <a:stretch>
                  <a:fillRect/>
                </a:stretch>
              </a:blipFill>
              <a:ln>
                <a:noFill/>
              </a:ln>
              <a:effectLst/>
            </c:spPr>
            <c:extLst>
              <c:ext xmlns:c16="http://schemas.microsoft.com/office/drawing/2014/chart" uri="{C3380CC4-5D6E-409C-BE32-E72D297353CC}">
                <c16:uniqueId val="{00000001-6D83-4F07-AEA6-A15B191C40BF}"/>
              </c:ext>
            </c:extLst>
          </c:dPt>
          <c:dPt>
            <c:idx val="1"/>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3-6D83-4F07-AEA6-A15B191C40BF}"/>
              </c:ext>
            </c:extLst>
          </c:dPt>
          <c:dPt>
            <c:idx val="2"/>
            <c:invertIfNegative val="0"/>
            <c:bubble3D val="0"/>
            <c:spPr>
              <a:blipFill dpi="0" rotWithShape="1">
                <a:blip xmlns:r="http://schemas.openxmlformats.org/officeDocument/2006/relationships" r:embed="rId7">
                  <a:alphaModFix amt="60000"/>
                </a:blip>
                <a:srcRect/>
                <a:stretch>
                  <a:fillRect/>
                </a:stretch>
              </a:blipFill>
              <a:ln>
                <a:noFill/>
              </a:ln>
              <a:effectLst/>
            </c:spPr>
            <c:extLst>
              <c:ext xmlns:c16="http://schemas.microsoft.com/office/drawing/2014/chart" uri="{C3380CC4-5D6E-409C-BE32-E72D297353CC}">
                <c16:uniqueId val="{00000005-6D83-4F07-AEA6-A15B191C40B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GES+A'!$AJ$67:$AL$67</c:f>
              <c:strCache>
                <c:ptCount val="3"/>
                <c:pt idx="0">
                  <c:v>Rural</c:v>
                </c:pt>
                <c:pt idx="1">
                  <c:v>Inter</c:v>
                </c:pt>
                <c:pt idx="2">
                  <c:v>Dense</c:v>
                </c:pt>
              </c:strCache>
            </c:strRef>
          </c:xVal>
          <c:yVal>
            <c:numRef>
              <c:f>'5 GES+A'!$AJ$68:$AL$68</c:f>
              <c:numCache>
                <c:formatCode>0.0</c:formatCode>
                <c:ptCount val="3"/>
                <c:pt idx="0">
                  <c:v>0.32</c:v>
                </c:pt>
                <c:pt idx="1">
                  <c:v>0.32</c:v>
                </c:pt>
                <c:pt idx="2">
                  <c:v>0.32</c:v>
                </c:pt>
              </c:numCache>
            </c:numRef>
          </c:yVal>
          <c:bubbleSize>
            <c:numRef>
              <c:f>'5 GES+A'!$AJ$69:$AL$69</c:f>
              <c:numCache>
                <c:formatCode>0.00%</c:formatCode>
                <c:ptCount val="3"/>
                <c:pt idx="0">
                  <c:v>6.7659999999999997E-4</c:v>
                </c:pt>
                <c:pt idx="1">
                  <c:v>3.4735999999999995E-4</c:v>
                </c:pt>
                <c:pt idx="2">
                  <c:v>3.3479999999999995E-4</c:v>
                </c:pt>
              </c:numCache>
            </c:numRef>
          </c:bubbleSize>
          <c:bubble3D val="0"/>
          <c:extLst>
            <c:ext xmlns:c16="http://schemas.microsoft.com/office/drawing/2014/chart" uri="{C3380CC4-5D6E-409C-BE32-E72D297353CC}">
              <c16:uniqueId val="{00000006-6D83-4F07-AEA6-A15B191C40BF}"/>
            </c:ext>
          </c:extLst>
        </c:ser>
        <c:ser>
          <c:idx val="1"/>
          <c:order val="1"/>
          <c:tx>
            <c:strRef>
              <c:f>'5 GES+A'!$AI$70</c:f>
              <c:strCache>
                <c:ptCount val="1"/>
                <c:pt idx="0">
                  <c:v>1-10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8-6D83-4F07-AEA6-A15B191C40BF}"/>
              </c:ext>
            </c:extLst>
          </c:dPt>
          <c:dPt>
            <c:idx val="1"/>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A-6D83-4F07-AEA6-A15B191C40BF}"/>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0C-6D83-4F07-AEA6-A15B191C40B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GES+A'!$AJ$67:$AL$67</c:f>
              <c:strCache>
                <c:ptCount val="3"/>
                <c:pt idx="0">
                  <c:v>Rural</c:v>
                </c:pt>
                <c:pt idx="1">
                  <c:v>Inter</c:v>
                </c:pt>
                <c:pt idx="2">
                  <c:v>Dense</c:v>
                </c:pt>
              </c:strCache>
            </c:strRef>
          </c:xVal>
          <c:yVal>
            <c:numRef>
              <c:f>'5 GES+A'!$AJ$70:$AL$70</c:f>
              <c:numCache>
                <c:formatCode>0.0</c:formatCode>
                <c:ptCount val="3"/>
                <c:pt idx="0">
                  <c:v>3.2</c:v>
                </c:pt>
                <c:pt idx="1">
                  <c:v>3.2</c:v>
                </c:pt>
                <c:pt idx="2">
                  <c:v>3.2</c:v>
                </c:pt>
              </c:numCache>
            </c:numRef>
          </c:yVal>
          <c:bubbleSize>
            <c:numRef>
              <c:f>'5 GES+A'!$AJ$71:$AL$71</c:f>
              <c:numCache>
                <c:formatCode>0.0%</c:formatCode>
                <c:ptCount val="3"/>
                <c:pt idx="0">
                  <c:v>4.5690399999999999E-2</c:v>
                </c:pt>
                <c:pt idx="1">
                  <c:v>3.9198239999999995E-2</c:v>
                </c:pt>
                <c:pt idx="2">
                  <c:v>4.3289639999999997E-2</c:v>
                </c:pt>
              </c:numCache>
            </c:numRef>
          </c:bubbleSize>
          <c:bubble3D val="0"/>
          <c:extLst>
            <c:ext xmlns:c16="http://schemas.microsoft.com/office/drawing/2014/chart" uri="{C3380CC4-5D6E-409C-BE32-E72D297353CC}">
              <c16:uniqueId val="{0000000D-6D83-4F07-AEA6-A15B191C40BF}"/>
            </c:ext>
          </c:extLst>
        </c:ser>
        <c:ser>
          <c:idx val="2"/>
          <c:order val="2"/>
          <c:tx>
            <c:strRef>
              <c:f>'5 GES+A'!$AI$72</c:f>
              <c:strCache>
                <c:ptCount val="1"/>
                <c:pt idx="0">
                  <c:v>10-100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0F-6D83-4F07-AEA6-A15B191C40BF}"/>
              </c:ext>
            </c:extLst>
          </c:dPt>
          <c:dPt>
            <c:idx val="1"/>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1-6D83-4F07-AEA6-A15B191C40BF}"/>
              </c:ext>
            </c:extLst>
          </c:dPt>
          <c:dPt>
            <c:idx val="2"/>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3-6D83-4F07-AEA6-A15B191C40B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GES+A'!$AJ$67:$AL$67</c:f>
              <c:strCache>
                <c:ptCount val="3"/>
                <c:pt idx="0">
                  <c:v>Rural</c:v>
                </c:pt>
                <c:pt idx="1">
                  <c:v>Inter</c:v>
                </c:pt>
                <c:pt idx="2">
                  <c:v>Dense</c:v>
                </c:pt>
              </c:strCache>
            </c:strRef>
          </c:xVal>
          <c:yVal>
            <c:numRef>
              <c:f>'5 GES+A'!$AJ$72:$AL$72</c:f>
              <c:numCache>
                <c:formatCode>0.0</c:formatCode>
                <c:ptCount val="3"/>
                <c:pt idx="0">
                  <c:v>32</c:v>
                </c:pt>
                <c:pt idx="1">
                  <c:v>32</c:v>
                </c:pt>
                <c:pt idx="2">
                  <c:v>32</c:v>
                </c:pt>
              </c:numCache>
            </c:numRef>
          </c:yVal>
          <c:bubbleSize>
            <c:numRef>
              <c:f>'5 GES+A'!$AJ$73:$AL$73</c:f>
              <c:numCache>
                <c:formatCode>0.0%</c:formatCode>
                <c:ptCount val="3"/>
                <c:pt idx="0">
                  <c:v>0.21882039999999997</c:v>
                </c:pt>
                <c:pt idx="1">
                  <c:v>0.11585792000000002</c:v>
                </c:pt>
                <c:pt idx="2">
                  <c:v>8.9692919999999995E-2</c:v>
                </c:pt>
              </c:numCache>
            </c:numRef>
          </c:bubbleSize>
          <c:bubble3D val="0"/>
          <c:extLst>
            <c:ext xmlns:c16="http://schemas.microsoft.com/office/drawing/2014/chart" uri="{C3380CC4-5D6E-409C-BE32-E72D297353CC}">
              <c16:uniqueId val="{00000014-6D83-4F07-AEA6-A15B191C40BF}"/>
            </c:ext>
          </c:extLst>
        </c:ser>
        <c:ser>
          <c:idx val="3"/>
          <c:order val="3"/>
          <c:tx>
            <c:strRef>
              <c:f>'5 GES+A'!$AI$74</c:f>
              <c:strCache>
                <c:ptCount val="1"/>
                <c:pt idx="0">
                  <c:v>100-1000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6-6D83-4F07-AEA6-A15B191C40BF}"/>
              </c:ext>
            </c:extLst>
          </c:dPt>
          <c:dPt>
            <c:idx val="1"/>
            <c:invertIfNegative val="0"/>
            <c:bubble3D val="0"/>
            <c:spPr>
              <a:blipFill>
                <a:blip xmlns:r="http://schemas.openxmlformats.org/officeDocument/2006/relationships" r:embed="rId15">
                  <a:alphaModFix amt="60000"/>
                </a:blip>
                <a:stretch>
                  <a:fillRect/>
                </a:stretch>
              </a:blipFill>
              <a:ln>
                <a:noFill/>
              </a:ln>
              <a:effectLst/>
            </c:spPr>
            <c:extLst>
              <c:ext xmlns:c16="http://schemas.microsoft.com/office/drawing/2014/chart" uri="{C3380CC4-5D6E-409C-BE32-E72D297353CC}">
                <c16:uniqueId val="{00000018-6D83-4F07-AEA6-A15B191C40BF}"/>
              </c:ext>
            </c:extLst>
          </c:dPt>
          <c:dPt>
            <c:idx val="2"/>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A-6D83-4F07-AEA6-A15B191C40B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GES+A'!$AJ$67:$AL$67</c:f>
              <c:strCache>
                <c:ptCount val="3"/>
                <c:pt idx="0">
                  <c:v>Rural</c:v>
                </c:pt>
                <c:pt idx="1">
                  <c:v>Inter</c:v>
                </c:pt>
                <c:pt idx="2">
                  <c:v>Dense</c:v>
                </c:pt>
              </c:strCache>
            </c:strRef>
          </c:xVal>
          <c:yVal>
            <c:numRef>
              <c:f>'5 GES+A'!$AJ$74:$AL$74</c:f>
              <c:numCache>
                <c:formatCode>0.0</c:formatCode>
                <c:ptCount val="3"/>
                <c:pt idx="0">
                  <c:v>320</c:v>
                </c:pt>
                <c:pt idx="1">
                  <c:v>320</c:v>
                </c:pt>
                <c:pt idx="2">
                  <c:v>320</c:v>
                </c:pt>
              </c:numCache>
            </c:numRef>
          </c:yVal>
          <c:bubbleSize>
            <c:numRef>
              <c:f>'5 GES+A'!$AJ$75:$AL$75</c:f>
              <c:numCache>
                <c:formatCode>0.0%</c:formatCode>
                <c:ptCount val="3"/>
                <c:pt idx="0">
                  <c:v>6.3082999999999986E-2</c:v>
                </c:pt>
                <c:pt idx="1">
                  <c:v>5.1248959999999996E-2</c:v>
                </c:pt>
                <c:pt idx="2">
                  <c:v>7.1245439999999993E-2</c:v>
                </c:pt>
              </c:numCache>
            </c:numRef>
          </c:bubbleSize>
          <c:bubble3D val="0"/>
          <c:extLst>
            <c:ext xmlns:c16="http://schemas.microsoft.com/office/drawing/2014/chart" uri="{C3380CC4-5D6E-409C-BE32-E72D297353CC}">
              <c16:uniqueId val="{0000001B-6D83-4F07-AEA6-A15B191C40BF}"/>
            </c:ext>
          </c:extLst>
        </c:ser>
        <c:ser>
          <c:idx val="4"/>
          <c:order val="4"/>
          <c:tx>
            <c:strRef>
              <c:f>'5 GES+A'!$AI$76</c:f>
              <c:strCache>
                <c:ptCount val="1"/>
                <c:pt idx="0">
                  <c:v>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1D-6D83-4F07-AEA6-A15B191C40BF}"/>
              </c:ext>
            </c:extLst>
          </c:dPt>
          <c:dPt>
            <c:idx val="1"/>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1F-6D83-4F07-AEA6-A15B191C40BF}"/>
              </c:ext>
            </c:extLst>
          </c:dPt>
          <c:dPt>
            <c:idx val="2"/>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1-6D83-4F07-AEA6-A15B191C40B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GES+A'!$AJ$67:$AL$67</c:f>
              <c:strCache>
                <c:ptCount val="3"/>
                <c:pt idx="0">
                  <c:v>Rural</c:v>
                </c:pt>
                <c:pt idx="1">
                  <c:v>Inter</c:v>
                </c:pt>
                <c:pt idx="2">
                  <c:v>Dense</c:v>
                </c:pt>
              </c:strCache>
            </c:strRef>
          </c:xVal>
          <c:yVal>
            <c:numRef>
              <c:f>'5 GES+A'!$AJ$76:$AL$76</c:f>
              <c:numCache>
                <c:formatCode>0.0</c:formatCode>
                <c:ptCount val="3"/>
                <c:pt idx="0">
                  <c:v>3200</c:v>
                </c:pt>
                <c:pt idx="1">
                  <c:v>3200</c:v>
                </c:pt>
                <c:pt idx="2">
                  <c:v>3200</c:v>
                </c:pt>
              </c:numCache>
            </c:numRef>
          </c:yVal>
          <c:bubbleSize>
            <c:numRef>
              <c:f>'5 GES+A'!$AJ$77:$AL$77</c:f>
              <c:numCache>
                <c:formatCode>0.0%</c:formatCode>
                <c:ptCount val="3"/>
                <c:pt idx="0">
                  <c:v>6.9689799999999996E-2</c:v>
                </c:pt>
                <c:pt idx="1">
                  <c:v>6.0547519999999994E-2</c:v>
                </c:pt>
                <c:pt idx="2">
                  <c:v>0.13030416</c:v>
                </c:pt>
              </c:numCache>
            </c:numRef>
          </c:bubbleSize>
          <c:bubble3D val="0"/>
          <c:extLst>
            <c:ext xmlns:c16="http://schemas.microsoft.com/office/drawing/2014/chart" uri="{C3380CC4-5D6E-409C-BE32-E72D297353CC}">
              <c16:uniqueId val="{00000022-6D83-4F07-AEA6-A15B191C40BF}"/>
            </c:ext>
          </c:extLst>
        </c:ser>
        <c:dLbls>
          <c:dLblPos val="r"/>
          <c:showLegendKey val="0"/>
          <c:showVal val="1"/>
          <c:showCatName val="0"/>
          <c:showSerName val="0"/>
          <c:showPercent val="0"/>
          <c:showBubbleSize val="0"/>
        </c:dLbls>
        <c:bubbleScale val="9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Densité de la commune de résidence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0">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405236019527241E-2"/>
          <c:y val="1.3899109066212204E-2"/>
          <c:w val="0.93632301826407716"/>
          <c:h val="0.94004922024115167"/>
        </c:manualLayout>
      </c:layout>
      <c:bubbleChart>
        <c:varyColors val="0"/>
        <c:ser>
          <c:idx val="0"/>
          <c:order val="0"/>
          <c:tx>
            <c:strRef>
              <c:f>TOTAL!$AL$184</c:f>
              <c:strCache>
                <c:ptCount val="1"/>
                <c:pt idx="0">
                  <c:v>0-1 km</c:v>
                </c:pt>
              </c:strCache>
            </c:strRef>
          </c:tx>
          <c:spPr>
            <a:blipFill>
              <a:blip xmlns:r="http://schemas.openxmlformats.org/officeDocument/2006/relationships" r:embed="rId4"/>
              <a:stretch>
                <a:fillRect/>
              </a:stretch>
            </a:blipFill>
            <a:ln>
              <a:noFill/>
            </a:ln>
            <a:effectLst/>
          </c:spPr>
          <c:invertIfNegative val="0"/>
          <c:dPt>
            <c:idx val="0"/>
            <c:invertIfNegative val="0"/>
            <c:bubble3D val="0"/>
            <c:spPr>
              <a:blipFill>
                <a:blip xmlns:r="http://schemas.openxmlformats.org/officeDocument/2006/relationships" r:embed="rId4"/>
                <a:stretch>
                  <a:fillRect/>
                </a:stretch>
              </a:blipFill>
              <a:ln>
                <a:noFill/>
              </a:ln>
              <a:effectLst/>
            </c:spPr>
            <c:extLst>
              <c:ext xmlns:c16="http://schemas.microsoft.com/office/drawing/2014/chart" uri="{C3380CC4-5D6E-409C-BE32-E72D297353CC}">
                <c16:uniqueId val="{00000001-EE52-4E44-A99F-6A8210FEA655}"/>
              </c:ext>
            </c:extLst>
          </c:dPt>
          <c:dPt>
            <c:idx val="1"/>
            <c:invertIfNegative val="0"/>
            <c:bubble3D val="0"/>
            <c:spPr>
              <a:blipFill>
                <a:blip xmlns:r="http://schemas.openxmlformats.org/officeDocument/2006/relationships" r:embed="rId5"/>
                <a:stretch>
                  <a:fillRect/>
                </a:stretch>
              </a:blipFill>
              <a:ln>
                <a:noFill/>
              </a:ln>
              <a:effectLst/>
            </c:spPr>
            <c:extLst>
              <c:ext xmlns:c16="http://schemas.microsoft.com/office/drawing/2014/chart" uri="{C3380CC4-5D6E-409C-BE32-E72D297353CC}">
                <c16:uniqueId val="{00000003-EE52-4E44-A99F-6A8210FEA655}"/>
              </c:ext>
            </c:extLst>
          </c:dPt>
          <c:dPt>
            <c:idx val="2"/>
            <c:invertIfNegative val="0"/>
            <c:bubble3D val="0"/>
            <c:spPr>
              <a:blipFill dpi="0" rotWithShape="1">
                <a:blip xmlns:r="http://schemas.openxmlformats.org/officeDocument/2006/relationships" r:embed="rId6"/>
                <a:srcRect/>
                <a:stretch>
                  <a:fillRect/>
                </a:stretch>
              </a:blipFill>
              <a:ln>
                <a:noFill/>
              </a:ln>
              <a:effectLst/>
            </c:spPr>
            <c:extLst>
              <c:ext xmlns:c16="http://schemas.microsoft.com/office/drawing/2014/chart" uri="{C3380CC4-5D6E-409C-BE32-E72D297353CC}">
                <c16:uniqueId val="{00000005-EE52-4E44-A99F-6A8210FEA655}"/>
              </c:ext>
            </c:extLst>
          </c:dPt>
          <c:dPt>
            <c:idx val="3"/>
            <c:invertIfNegative val="0"/>
            <c:bubble3D val="0"/>
            <c:spPr>
              <a:blipFill dpi="0" rotWithShape="1">
                <a:blip xmlns:r="http://schemas.openxmlformats.org/officeDocument/2006/relationships" r:embed="rId7"/>
                <a:srcRect/>
                <a:stretch>
                  <a:fillRect/>
                </a:stretch>
              </a:blipFill>
              <a:ln>
                <a:noFill/>
              </a:ln>
              <a:effectLst/>
            </c:spPr>
            <c:extLst>
              <c:ext xmlns:c16="http://schemas.microsoft.com/office/drawing/2014/chart" uri="{C3380CC4-5D6E-409C-BE32-E72D297353CC}">
                <c16:uniqueId val="{00000007-EE52-4E44-A99F-6A8210FEA655}"/>
              </c:ext>
            </c:extLst>
          </c:dPt>
          <c:dPt>
            <c:idx val="4"/>
            <c:invertIfNegative val="0"/>
            <c:bubble3D val="0"/>
            <c:spPr>
              <a:blipFill dpi="0" rotWithShape="1">
                <a:blip xmlns:r="http://schemas.openxmlformats.org/officeDocument/2006/relationships" r:embed="rId8"/>
                <a:srcRect/>
                <a:stretch>
                  <a:fillRect/>
                </a:stretch>
              </a:blipFill>
              <a:ln>
                <a:noFill/>
              </a:ln>
              <a:effectLst/>
            </c:spPr>
            <c:extLst>
              <c:ext xmlns:c16="http://schemas.microsoft.com/office/drawing/2014/chart" uri="{C3380CC4-5D6E-409C-BE32-E72D297353CC}">
                <c16:uniqueId val="{00000009-EE52-4E44-A99F-6A8210FEA655}"/>
              </c:ext>
            </c:extLst>
          </c:dPt>
          <c:dLbls>
            <c:dLbl>
              <c:idx val="2"/>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EE52-4E44-A99F-6A8210FEA655}"/>
                </c:ext>
              </c:extLst>
            </c:dLbl>
            <c:dLbl>
              <c:idx val="3"/>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EE52-4E44-A99F-6A8210FEA655}"/>
                </c:ext>
              </c:extLst>
            </c:dLbl>
            <c:dLbl>
              <c:idx val="4"/>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EE52-4E44-A99F-6A8210FEA6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TOTAL!$AM$183:$AQ$183</c:f>
              <c:strCache>
                <c:ptCount val="5"/>
                <c:pt idx="0">
                  <c:v>DEPLAC</c:v>
                </c:pt>
                <c:pt idx="1">
                  <c:v>TEMPS</c:v>
                </c:pt>
                <c:pt idx="2">
                  <c:v>DISTANCE</c:v>
                </c:pt>
                <c:pt idx="3">
                  <c:v>CO2e</c:v>
                </c:pt>
                <c:pt idx="4">
                  <c:v>CO2e + A</c:v>
                </c:pt>
              </c:strCache>
            </c:strRef>
          </c:xVal>
          <c:yVal>
            <c:numRef>
              <c:f>TOTAL!$AM$184:$AQ$184</c:f>
              <c:numCache>
                <c:formatCode>0.00</c:formatCode>
                <c:ptCount val="5"/>
                <c:pt idx="0">
                  <c:v>0.32</c:v>
                </c:pt>
                <c:pt idx="1">
                  <c:v>0.32</c:v>
                </c:pt>
                <c:pt idx="2">
                  <c:v>0.32</c:v>
                </c:pt>
                <c:pt idx="3">
                  <c:v>0.32</c:v>
                </c:pt>
                <c:pt idx="4">
                  <c:v>0.32</c:v>
                </c:pt>
              </c:numCache>
            </c:numRef>
          </c:yVal>
          <c:bubbleSize>
            <c:numRef>
              <c:f>TOTAL!$AM$185:$AQ$185</c:f>
              <c:numCache>
                <c:formatCode>0.0%</c:formatCode>
                <c:ptCount val="5"/>
                <c:pt idx="0">
                  <c:v>0.1729890550547247</c:v>
                </c:pt>
                <c:pt idx="1">
                  <c:v>5.4610045786519797E-2</c:v>
                </c:pt>
                <c:pt idx="2">
                  <c:v>4.8448700047077579E-3</c:v>
                </c:pt>
                <c:pt idx="3">
                  <c:v>1.5325808191221351E-3</c:v>
                </c:pt>
                <c:pt idx="4">
                  <c:v>1.3587230970806834E-3</c:v>
                </c:pt>
              </c:numCache>
            </c:numRef>
          </c:bubbleSize>
          <c:bubble3D val="0"/>
          <c:extLst>
            <c:ext xmlns:c16="http://schemas.microsoft.com/office/drawing/2014/chart" uri="{C3380CC4-5D6E-409C-BE32-E72D297353CC}">
              <c16:uniqueId val="{0000000A-EE52-4E44-A99F-6A8210FEA655}"/>
            </c:ext>
          </c:extLst>
        </c:ser>
        <c:ser>
          <c:idx val="1"/>
          <c:order val="1"/>
          <c:tx>
            <c:strRef>
              <c:f>TOTAL!$AL$186</c:f>
              <c:strCache>
                <c:ptCount val="1"/>
                <c:pt idx="0">
                  <c:v>1-10 km</c:v>
                </c:pt>
              </c:strCache>
            </c:strRef>
          </c:tx>
          <c:spPr>
            <a:solidFill>
              <a:schemeClr val="accent1">
                <a:tint val="77000"/>
                <a:alpha val="75000"/>
              </a:schemeClr>
            </a:solidFill>
            <a:ln>
              <a:noFill/>
            </a:ln>
            <a:effectLst/>
          </c:spPr>
          <c:invertIfNegative val="0"/>
          <c:dPt>
            <c:idx val="0"/>
            <c:invertIfNegative val="0"/>
            <c:bubble3D val="0"/>
            <c:spPr>
              <a:blipFill>
                <a:blip xmlns:r="http://schemas.openxmlformats.org/officeDocument/2006/relationships" r:embed="rId9"/>
                <a:stretch>
                  <a:fillRect/>
                </a:stretch>
              </a:blipFill>
              <a:ln>
                <a:noFill/>
              </a:ln>
              <a:effectLst/>
            </c:spPr>
            <c:extLst>
              <c:ext xmlns:c16="http://schemas.microsoft.com/office/drawing/2014/chart" uri="{C3380CC4-5D6E-409C-BE32-E72D297353CC}">
                <c16:uniqueId val="{0000000C-EE52-4E44-A99F-6A8210FEA655}"/>
              </c:ext>
            </c:extLst>
          </c:dPt>
          <c:dPt>
            <c:idx val="1"/>
            <c:invertIfNegative val="0"/>
            <c:bubble3D val="0"/>
            <c:spPr>
              <a:blipFill>
                <a:blip xmlns:r="http://schemas.openxmlformats.org/officeDocument/2006/relationships" r:embed="rId10"/>
                <a:stretch>
                  <a:fillRect/>
                </a:stretch>
              </a:blipFill>
              <a:ln>
                <a:noFill/>
              </a:ln>
              <a:effectLst/>
            </c:spPr>
            <c:extLst>
              <c:ext xmlns:c16="http://schemas.microsoft.com/office/drawing/2014/chart" uri="{C3380CC4-5D6E-409C-BE32-E72D297353CC}">
                <c16:uniqueId val="{0000000E-EE52-4E44-A99F-6A8210FEA655}"/>
              </c:ext>
            </c:extLst>
          </c:dPt>
          <c:dPt>
            <c:idx val="2"/>
            <c:invertIfNegative val="0"/>
            <c:bubble3D val="0"/>
            <c:spPr>
              <a:blipFill>
                <a:blip xmlns:r="http://schemas.openxmlformats.org/officeDocument/2006/relationships" r:embed="rId11"/>
                <a:stretch>
                  <a:fillRect/>
                </a:stretch>
              </a:blipFill>
              <a:ln>
                <a:noFill/>
              </a:ln>
              <a:effectLst/>
            </c:spPr>
            <c:extLst>
              <c:ext xmlns:c16="http://schemas.microsoft.com/office/drawing/2014/chart" uri="{C3380CC4-5D6E-409C-BE32-E72D297353CC}">
                <c16:uniqueId val="{00000010-EE52-4E44-A99F-6A8210FEA655}"/>
              </c:ext>
            </c:extLst>
          </c:dPt>
          <c:dPt>
            <c:idx val="3"/>
            <c:invertIfNegative val="0"/>
            <c:bubble3D val="0"/>
            <c:spPr>
              <a:blipFill>
                <a:blip xmlns:r="http://schemas.openxmlformats.org/officeDocument/2006/relationships" r:embed="rId12"/>
                <a:stretch>
                  <a:fillRect/>
                </a:stretch>
              </a:blipFill>
              <a:ln>
                <a:noFill/>
              </a:ln>
              <a:effectLst/>
            </c:spPr>
            <c:extLst>
              <c:ext xmlns:c16="http://schemas.microsoft.com/office/drawing/2014/chart" uri="{C3380CC4-5D6E-409C-BE32-E72D297353CC}">
                <c16:uniqueId val="{00000012-EE52-4E44-A99F-6A8210FEA655}"/>
              </c:ext>
            </c:extLst>
          </c:dPt>
          <c:dPt>
            <c:idx val="4"/>
            <c:invertIfNegative val="0"/>
            <c:bubble3D val="0"/>
            <c:spPr>
              <a:blipFill>
                <a:blip xmlns:r="http://schemas.openxmlformats.org/officeDocument/2006/relationships" r:embed="rId13"/>
                <a:stretch>
                  <a:fillRect/>
                </a:stretch>
              </a:blipFill>
              <a:ln>
                <a:noFill/>
              </a:ln>
              <a:effectLst/>
            </c:spPr>
            <c:extLst>
              <c:ext xmlns:c16="http://schemas.microsoft.com/office/drawing/2014/chart" uri="{C3380CC4-5D6E-409C-BE32-E72D297353CC}">
                <c16:uniqueId val="{00000014-EE52-4E44-A99F-6A8210FEA65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TOTAL!$AM$183:$AQ$183</c:f>
              <c:strCache>
                <c:ptCount val="5"/>
                <c:pt idx="0">
                  <c:v>DEPLAC</c:v>
                </c:pt>
                <c:pt idx="1">
                  <c:v>TEMPS</c:v>
                </c:pt>
                <c:pt idx="2">
                  <c:v>DISTANCE</c:v>
                </c:pt>
                <c:pt idx="3">
                  <c:v>CO2e</c:v>
                </c:pt>
                <c:pt idx="4">
                  <c:v>CO2e + A</c:v>
                </c:pt>
              </c:strCache>
            </c:strRef>
          </c:xVal>
          <c:yVal>
            <c:numRef>
              <c:f>TOTAL!$AM$186:$AQ$186</c:f>
              <c:numCache>
                <c:formatCode>0.0</c:formatCode>
                <c:ptCount val="5"/>
                <c:pt idx="0">
                  <c:v>3.2</c:v>
                </c:pt>
                <c:pt idx="1">
                  <c:v>3.2</c:v>
                </c:pt>
                <c:pt idx="2">
                  <c:v>3.2</c:v>
                </c:pt>
                <c:pt idx="3">
                  <c:v>3.2</c:v>
                </c:pt>
                <c:pt idx="4">
                  <c:v>3.2</c:v>
                </c:pt>
              </c:numCache>
            </c:numRef>
          </c:yVal>
          <c:bubbleSize>
            <c:numRef>
              <c:f>TOTAL!$AM$187:$AQ$187</c:f>
              <c:numCache>
                <c:formatCode>0.0%</c:formatCode>
                <c:ptCount val="5"/>
                <c:pt idx="0">
                  <c:v>0.53745095274523624</c:v>
                </c:pt>
                <c:pt idx="1">
                  <c:v>0.36684361491707673</c:v>
                </c:pt>
                <c:pt idx="2">
                  <c:v>0.12172051922120819</c:v>
                </c:pt>
                <c:pt idx="3">
                  <c:v>0.14635415365179899</c:v>
                </c:pt>
                <c:pt idx="4">
                  <c:v>0.12817479877246535</c:v>
                </c:pt>
              </c:numCache>
            </c:numRef>
          </c:bubbleSize>
          <c:bubble3D val="0"/>
          <c:extLst>
            <c:ext xmlns:c16="http://schemas.microsoft.com/office/drawing/2014/chart" uri="{C3380CC4-5D6E-409C-BE32-E72D297353CC}">
              <c16:uniqueId val="{00000015-EE52-4E44-A99F-6A8210FEA655}"/>
            </c:ext>
          </c:extLst>
        </c:ser>
        <c:ser>
          <c:idx val="2"/>
          <c:order val="2"/>
          <c:tx>
            <c:strRef>
              <c:f>TOTAL!$AL$188</c:f>
              <c:strCache>
                <c:ptCount val="1"/>
                <c:pt idx="0">
                  <c:v>10-100 km</c:v>
                </c:pt>
              </c:strCache>
            </c:strRef>
          </c:tx>
          <c:spPr>
            <a:solidFill>
              <a:schemeClr val="accent1">
                <a:alpha val="75000"/>
              </a:schemeClr>
            </a:solidFill>
            <a:ln>
              <a:noFill/>
            </a:ln>
            <a:effectLst/>
          </c:spPr>
          <c:invertIfNegative val="0"/>
          <c:dPt>
            <c:idx val="0"/>
            <c:invertIfNegative val="0"/>
            <c:bubble3D val="0"/>
            <c:spPr>
              <a:blipFill>
                <a:blip xmlns:r="http://schemas.openxmlformats.org/officeDocument/2006/relationships" r:embed="rId14"/>
                <a:stretch>
                  <a:fillRect/>
                </a:stretch>
              </a:blipFill>
              <a:ln>
                <a:noFill/>
              </a:ln>
              <a:effectLst/>
            </c:spPr>
            <c:extLst>
              <c:ext xmlns:c16="http://schemas.microsoft.com/office/drawing/2014/chart" uri="{C3380CC4-5D6E-409C-BE32-E72D297353CC}">
                <c16:uniqueId val="{00000017-EE52-4E44-A99F-6A8210FEA655}"/>
              </c:ext>
            </c:extLst>
          </c:dPt>
          <c:dPt>
            <c:idx val="1"/>
            <c:invertIfNegative val="0"/>
            <c:bubble3D val="0"/>
            <c:spPr>
              <a:blipFill>
                <a:blip xmlns:r="http://schemas.openxmlformats.org/officeDocument/2006/relationships" r:embed="rId15"/>
                <a:stretch>
                  <a:fillRect/>
                </a:stretch>
              </a:blipFill>
              <a:ln>
                <a:noFill/>
              </a:ln>
              <a:effectLst/>
            </c:spPr>
            <c:extLst>
              <c:ext xmlns:c16="http://schemas.microsoft.com/office/drawing/2014/chart" uri="{C3380CC4-5D6E-409C-BE32-E72D297353CC}">
                <c16:uniqueId val="{00000019-EE52-4E44-A99F-6A8210FEA655}"/>
              </c:ext>
            </c:extLst>
          </c:dPt>
          <c:dPt>
            <c:idx val="2"/>
            <c:invertIfNegative val="0"/>
            <c:bubble3D val="0"/>
            <c:spPr>
              <a:blipFill>
                <a:blip xmlns:r="http://schemas.openxmlformats.org/officeDocument/2006/relationships" r:embed="rId16"/>
                <a:stretch>
                  <a:fillRect/>
                </a:stretch>
              </a:blipFill>
              <a:ln>
                <a:noFill/>
              </a:ln>
              <a:effectLst/>
            </c:spPr>
            <c:extLst>
              <c:ext xmlns:c16="http://schemas.microsoft.com/office/drawing/2014/chart" uri="{C3380CC4-5D6E-409C-BE32-E72D297353CC}">
                <c16:uniqueId val="{0000001B-EE52-4E44-A99F-6A8210FEA655}"/>
              </c:ext>
            </c:extLst>
          </c:dPt>
          <c:dPt>
            <c:idx val="3"/>
            <c:invertIfNegative val="0"/>
            <c:bubble3D val="0"/>
            <c:spPr>
              <a:blipFill>
                <a:blip xmlns:r="http://schemas.openxmlformats.org/officeDocument/2006/relationships" r:embed="rId17"/>
                <a:stretch>
                  <a:fillRect/>
                </a:stretch>
              </a:blipFill>
              <a:ln>
                <a:noFill/>
              </a:ln>
              <a:effectLst/>
            </c:spPr>
            <c:extLst>
              <c:ext xmlns:c16="http://schemas.microsoft.com/office/drawing/2014/chart" uri="{C3380CC4-5D6E-409C-BE32-E72D297353CC}">
                <c16:uniqueId val="{0000001D-EE52-4E44-A99F-6A8210FEA655}"/>
              </c:ext>
            </c:extLst>
          </c:dPt>
          <c:dPt>
            <c:idx val="4"/>
            <c:invertIfNegative val="0"/>
            <c:bubble3D val="0"/>
            <c:spPr>
              <a:blipFill>
                <a:blip xmlns:r="http://schemas.openxmlformats.org/officeDocument/2006/relationships" r:embed="rId18"/>
                <a:stretch>
                  <a:fillRect/>
                </a:stretch>
              </a:blipFill>
              <a:ln>
                <a:noFill/>
              </a:ln>
              <a:effectLst/>
            </c:spPr>
            <c:extLst>
              <c:ext xmlns:c16="http://schemas.microsoft.com/office/drawing/2014/chart" uri="{C3380CC4-5D6E-409C-BE32-E72D297353CC}">
                <c16:uniqueId val="{0000001F-EE52-4E44-A99F-6A8210FEA65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TOTAL!$AM$183:$AQ$183</c:f>
              <c:strCache>
                <c:ptCount val="5"/>
                <c:pt idx="0">
                  <c:v>DEPLAC</c:v>
                </c:pt>
                <c:pt idx="1">
                  <c:v>TEMPS</c:v>
                </c:pt>
                <c:pt idx="2">
                  <c:v>DISTANCE</c:v>
                </c:pt>
                <c:pt idx="3">
                  <c:v>CO2e</c:v>
                </c:pt>
                <c:pt idx="4">
                  <c:v>CO2e + A</c:v>
                </c:pt>
              </c:strCache>
            </c:strRef>
          </c:xVal>
          <c:yVal>
            <c:numRef>
              <c:f>TOTAL!$AM$188:$AQ$188</c:f>
              <c:numCache>
                <c:formatCode>0</c:formatCode>
                <c:ptCount val="5"/>
                <c:pt idx="0">
                  <c:v>32</c:v>
                </c:pt>
                <c:pt idx="1">
                  <c:v>32</c:v>
                </c:pt>
                <c:pt idx="2">
                  <c:v>32</c:v>
                </c:pt>
                <c:pt idx="3">
                  <c:v>32</c:v>
                </c:pt>
                <c:pt idx="4">
                  <c:v>32</c:v>
                </c:pt>
              </c:numCache>
            </c:numRef>
          </c:yVal>
          <c:bubbleSize>
            <c:numRef>
              <c:f>TOTAL!$AM$189:$AQ$189</c:f>
              <c:numCache>
                <c:formatCode>0.0%</c:formatCode>
                <c:ptCount val="5"/>
                <c:pt idx="0">
                  <c:v>0.2746099169504152</c:v>
                </c:pt>
                <c:pt idx="1">
                  <c:v>0.42043986690801449</c:v>
                </c:pt>
                <c:pt idx="2">
                  <c:v>0.40590113550140811</c:v>
                </c:pt>
                <c:pt idx="3">
                  <c:v>0.48358009047453526</c:v>
                </c:pt>
                <c:pt idx="4">
                  <c:v>0.42435971439015718</c:v>
                </c:pt>
              </c:numCache>
            </c:numRef>
          </c:bubbleSize>
          <c:bubble3D val="0"/>
          <c:extLst>
            <c:ext xmlns:c16="http://schemas.microsoft.com/office/drawing/2014/chart" uri="{C3380CC4-5D6E-409C-BE32-E72D297353CC}">
              <c16:uniqueId val="{00000020-EE52-4E44-A99F-6A8210FEA655}"/>
            </c:ext>
          </c:extLst>
        </c:ser>
        <c:ser>
          <c:idx val="3"/>
          <c:order val="3"/>
          <c:tx>
            <c:strRef>
              <c:f>TOTAL!$AL$190</c:f>
              <c:strCache>
                <c:ptCount val="1"/>
                <c:pt idx="0">
                  <c:v>100-1000 km</c:v>
                </c:pt>
              </c:strCache>
            </c:strRef>
          </c:tx>
          <c:spPr>
            <a:solidFill>
              <a:schemeClr val="accent1">
                <a:shade val="76000"/>
                <a:alpha val="75000"/>
              </a:schemeClr>
            </a:solidFill>
            <a:ln>
              <a:noFill/>
            </a:ln>
            <a:effectLst/>
          </c:spPr>
          <c:invertIfNegative val="0"/>
          <c:dPt>
            <c:idx val="0"/>
            <c:invertIfNegative val="0"/>
            <c:bubble3D val="0"/>
            <c:spPr>
              <a:blipFill>
                <a:blip xmlns:r="http://schemas.openxmlformats.org/officeDocument/2006/relationships" r:embed="rId19"/>
                <a:stretch>
                  <a:fillRect/>
                </a:stretch>
              </a:blipFill>
              <a:ln>
                <a:noFill/>
              </a:ln>
              <a:effectLst/>
            </c:spPr>
            <c:extLst>
              <c:ext xmlns:c16="http://schemas.microsoft.com/office/drawing/2014/chart" uri="{C3380CC4-5D6E-409C-BE32-E72D297353CC}">
                <c16:uniqueId val="{00000022-EE52-4E44-A99F-6A8210FEA655}"/>
              </c:ext>
            </c:extLst>
          </c:dPt>
          <c:dPt>
            <c:idx val="1"/>
            <c:invertIfNegative val="0"/>
            <c:bubble3D val="0"/>
            <c:spPr>
              <a:blipFill>
                <a:blip xmlns:r="http://schemas.openxmlformats.org/officeDocument/2006/relationships" r:embed="rId20"/>
                <a:stretch>
                  <a:fillRect/>
                </a:stretch>
              </a:blipFill>
              <a:ln>
                <a:noFill/>
              </a:ln>
              <a:effectLst/>
            </c:spPr>
            <c:extLst>
              <c:ext xmlns:c16="http://schemas.microsoft.com/office/drawing/2014/chart" uri="{C3380CC4-5D6E-409C-BE32-E72D297353CC}">
                <c16:uniqueId val="{00000024-EE52-4E44-A99F-6A8210FEA655}"/>
              </c:ext>
            </c:extLst>
          </c:dPt>
          <c:dPt>
            <c:idx val="2"/>
            <c:invertIfNegative val="0"/>
            <c:bubble3D val="0"/>
            <c:spPr>
              <a:blipFill>
                <a:blip xmlns:r="http://schemas.openxmlformats.org/officeDocument/2006/relationships" r:embed="rId21"/>
                <a:stretch>
                  <a:fillRect/>
                </a:stretch>
              </a:blipFill>
              <a:ln>
                <a:noFill/>
              </a:ln>
              <a:effectLst/>
            </c:spPr>
            <c:extLst>
              <c:ext xmlns:c16="http://schemas.microsoft.com/office/drawing/2014/chart" uri="{C3380CC4-5D6E-409C-BE32-E72D297353CC}">
                <c16:uniqueId val="{00000026-EE52-4E44-A99F-6A8210FEA655}"/>
              </c:ext>
            </c:extLst>
          </c:dPt>
          <c:dPt>
            <c:idx val="3"/>
            <c:invertIfNegative val="0"/>
            <c:bubble3D val="0"/>
            <c:spPr>
              <a:blipFill>
                <a:blip xmlns:r="http://schemas.openxmlformats.org/officeDocument/2006/relationships" r:embed="rId22"/>
                <a:stretch>
                  <a:fillRect/>
                </a:stretch>
              </a:blipFill>
              <a:ln>
                <a:noFill/>
              </a:ln>
              <a:effectLst/>
            </c:spPr>
            <c:extLst>
              <c:ext xmlns:c16="http://schemas.microsoft.com/office/drawing/2014/chart" uri="{C3380CC4-5D6E-409C-BE32-E72D297353CC}">
                <c16:uniqueId val="{00000028-EE52-4E44-A99F-6A8210FEA655}"/>
              </c:ext>
            </c:extLst>
          </c:dPt>
          <c:dPt>
            <c:idx val="4"/>
            <c:invertIfNegative val="0"/>
            <c:bubble3D val="0"/>
            <c:spPr>
              <a:blipFill>
                <a:blip xmlns:r="http://schemas.openxmlformats.org/officeDocument/2006/relationships" r:embed="rId23"/>
                <a:stretch>
                  <a:fillRect/>
                </a:stretch>
              </a:blipFill>
              <a:ln>
                <a:noFill/>
              </a:ln>
              <a:effectLst/>
            </c:spPr>
            <c:extLst>
              <c:ext xmlns:c16="http://schemas.microsoft.com/office/drawing/2014/chart" uri="{C3380CC4-5D6E-409C-BE32-E72D297353CC}">
                <c16:uniqueId val="{0000002A-EE52-4E44-A99F-6A8210FEA655}"/>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2-EE52-4E44-A99F-6A8210FEA6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TOTAL!$AM$183:$AQ$183</c:f>
              <c:strCache>
                <c:ptCount val="5"/>
                <c:pt idx="0">
                  <c:v>DEPLAC</c:v>
                </c:pt>
                <c:pt idx="1">
                  <c:v>TEMPS</c:v>
                </c:pt>
                <c:pt idx="2">
                  <c:v>DISTANCE</c:v>
                </c:pt>
                <c:pt idx="3">
                  <c:v>CO2e</c:v>
                </c:pt>
                <c:pt idx="4">
                  <c:v>CO2e + A</c:v>
                </c:pt>
              </c:strCache>
            </c:strRef>
          </c:xVal>
          <c:yVal>
            <c:numRef>
              <c:f>TOTAL!$AM$190:$AQ$190</c:f>
              <c:numCache>
                <c:formatCode>0</c:formatCode>
                <c:ptCount val="5"/>
                <c:pt idx="0">
                  <c:v>320</c:v>
                </c:pt>
                <c:pt idx="1">
                  <c:v>320</c:v>
                </c:pt>
                <c:pt idx="2">
                  <c:v>320</c:v>
                </c:pt>
                <c:pt idx="3">
                  <c:v>320</c:v>
                </c:pt>
                <c:pt idx="4">
                  <c:v>320</c:v>
                </c:pt>
              </c:numCache>
            </c:numRef>
          </c:yVal>
          <c:bubbleSize>
            <c:numRef>
              <c:f>TOTAL!$AM$191:$AQ$191</c:f>
              <c:numCache>
                <c:formatCode>0.0%</c:formatCode>
                <c:ptCount val="5"/>
                <c:pt idx="0">
                  <c:v>1.3827170864145678E-2</c:v>
                </c:pt>
                <c:pt idx="1">
                  <c:v>0.13195333244560542</c:v>
                </c:pt>
                <c:pt idx="2">
                  <c:v>0.254146006066087</c:v>
                </c:pt>
                <c:pt idx="3">
                  <c:v>0.19133546618922248</c:v>
                </c:pt>
                <c:pt idx="4">
                  <c:v>0.18557235985470633</c:v>
                </c:pt>
              </c:numCache>
            </c:numRef>
          </c:bubbleSize>
          <c:bubble3D val="0"/>
          <c:extLst>
            <c:ext xmlns:c16="http://schemas.microsoft.com/office/drawing/2014/chart" uri="{C3380CC4-5D6E-409C-BE32-E72D297353CC}">
              <c16:uniqueId val="{0000002B-EE52-4E44-A99F-6A8210FEA655}"/>
            </c:ext>
          </c:extLst>
        </c:ser>
        <c:ser>
          <c:idx val="4"/>
          <c:order val="4"/>
          <c:tx>
            <c:strRef>
              <c:f>TOTAL!$AL$192</c:f>
              <c:strCache>
                <c:ptCount val="1"/>
                <c:pt idx="0">
                  <c:v>1000 km+</c:v>
                </c:pt>
              </c:strCache>
            </c:strRef>
          </c:tx>
          <c:spPr>
            <a:solidFill>
              <a:schemeClr val="accent1">
                <a:shade val="53000"/>
                <a:alpha val="75000"/>
              </a:schemeClr>
            </a:solidFill>
            <a:ln>
              <a:noFill/>
            </a:ln>
            <a:effectLst/>
          </c:spPr>
          <c:invertIfNegative val="0"/>
          <c:dPt>
            <c:idx val="0"/>
            <c:invertIfNegative val="0"/>
            <c:bubble3D val="0"/>
            <c:spPr>
              <a:blipFill>
                <a:blip xmlns:r="http://schemas.openxmlformats.org/officeDocument/2006/relationships" r:embed="rId24"/>
                <a:stretch>
                  <a:fillRect/>
                </a:stretch>
              </a:blipFill>
              <a:ln>
                <a:noFill/>
              </a:ln>
              <a:effectLst/>
            </c:spPr>
            <c:extLst>
              <c:ext xmlns:c16="http://schemas.microsoft.com/office/drawing/2014/chart" uri="{C3380CC4-5D6E-409C-BE32-E72D297353CC}">
                <c16:uniqueId val="{0000002D-EE52-4E44-A99F-6A8210FEA655}"/>
              </c:ext>
            </c:extLst>
          </c:dPt>
          <c:dPt>
            <c:idx val="1"/>
            <c:invertIfNegative val="0"/>
            <c:bubble3D val="0"/>
            <c:spPr>
              <a:blipFill>
                <a:blip xmlns:r="http://schemas.openxmlformats.org/officeDocument/2006/relationships" r:embed="rId25"/>
                <a:stretch>
                  <a:fillRect/>
                </a:stretch>
              </a:blipFill>
              <a:ln>
                <a:noFill/>
              </a:ln>
              <a:effectLst/>
            </c:spPr>
            <c:extLst>
              <c:ext xmlns:c16="http://schemas.microsoft.com/office/drawing/2014/chart" uri="{C3380CC4-5D6E-409C-BE32-E72D297353CC}">
                <c16:uniqueId val="{0000002F-EE52-4E44-A99F-6A8210FEA655}"/>
              </c:ext>
            </c:extLst>
          </c:dPt>
          <c:dPt>
            <c:idx val="2"/>
            <c:invertIfNegative val="0"/>
            <c:bubble3D val="0"/>
            <c:spPr>
              <a:blipFill>
                <a:blip xmlns:r="http://schemas.openxmlformats.org/officeDocument/2006/relationships" r:embed="rId26"/>
                <a:stretch>
                  <a:fillRect/>
                </a:stretch>
              </a:blipFill>
              <a:ln>
                <a:noFill/>
              </a:ln>
              <a:effectLst/>
            </c:spPr>
            <c:extLst>
              <c:ext xmlns:c16="http://schemas.microsoft.com/office/drawing/2014/chart" uri="{C3380CC4-5D6E-409C-BE32-E72D297353CC}">
                <c16:uniqueId val="{00000031-EE52-4E44-A99F-6A8210FEA655}"/>
              </c:ext>
            </c:extLst>
          </c:dPt>
          <c:dPt>
            <c:idx val="3"/>
            <c:invertIfNegative val="0"/>
            <c:bubble3D val="0"/>
            <c:spPr>
              <a:blipFill>
                <a:blip xmlns:r="http://schemas.openxmlformats.org/officeDocument/2006/relationships" r:embed="rId27"/>
                <a:stretch>
                  <a:fillRect/>
                </a:stretch>
              </a:blipFill>
              <a:ln>
                <a:noFill/>
              </a:ln>
              <a:effectLst/>
            </c:spPr>
            <c:extLst>
              <c:ext xmlns:c16="http://schemas.microsoft.com/office/drawing/2014/chart" uri="{C3380CC4-5D6E-409C-BE32-E72D297353CC}">
                <c16:uniqueId val="{00000033-EE52-4E44-A99F-6A8210FEA655}"/>
              </c:ext>
            </c:extLst>
          </c:dPt>
          <c:dPt>
            <c:idx val="4"/>
            <c:invertIfNegative val="0"/>
            <c:bubble3D val="0"/>
            <c:spPr>
              <a:blipFill>
                <a:blip xmlns:r="http://schemas.openxmlformats.org/officeDocument/2006/relationships" r:embed="rId28"/>
                <a:stretch>
                  <a:fillRect/>
                </a:stretch>
              </a:blipFill>
              <a:ln>
                <a:noFill/>
              </a:ln>
              <a:effectLst/>
            </c:spPr>
            <c:extLst>
              <c:ext xmlns:c16="http://schemas.microsoft.com/office/drawing/2014/chart" uri="{C3380CC4-5D6E-409C-BE32-E72D297353CC}">
                <c16:uniqueId val="{00000035-EE52-4E44-A99F-6A8210FEA655}"/>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D-EE52-4E44-A99F-6A8210FEA65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TOTAL!$AM$183:$AQ$183</c:f>
              <c:strCache>
                <c:ptCount val="5"/>
                <c:pt idx="0">
                  <c:v>DEPLAC</c:v>
                </c:pt>
                <c:pt idx="1">
                  <c:v>TEMPS</c:v>
                </c:pt>
                <c:pt idx="2">
                  <c:v>DISTANCE</c:v>
                </c:pt>
                <c:pt idx="3">
                  <c:v>CO2e</c:v>
                </c:pt>
                <c:pt idx="4">
                  <c:v>CO2e + A</c:v>
                </c:pt>
              </c:strCache>
            </c:strRef>
          </c:xVal>
          <c:yVal>
            <c:numRef>
              <c:f>TOTAL!$AM$192:$AQ$192</c:f>
              <c:numCache>
                <c:formatCode>0</c:formatCode>
                <c:ptCount val="5"/>
                <c:pt idx="0">
                  <c:v>3200</c:v>
                </c:pt>
                <c:pt idx="1">
                  <c:v>3200</c:v>
                </c:pt>
                <c:pt idx="2">
                  <c:v>3200</c:v>
                </c:pt>
                <c:pt idx="3">
                  <c:v>3200</c:v>
                </c:pt>
                <c:pt idx="4">
                  <c:v>3200</c:v>
                </c:pt>
              </c:numCache>
            </c:numRef>
          </c:yVal>
          <c:bubbleSize>
            <c:numRef>
              <c:f>TOTAL!$AM$193:$AQ$193</c:f>
              <c:numCache>
                <c:formatCode>0.0%</c:formatCode>
                <c:ptCount val="5"/>
                <c:pt idx="0">
                  <c:v>1.1229043854780725E-3</c:v>
                </c:pt>
                <c:pt idx="1">
                  <c:v>2.6153139942783551E-2</c:v>
                </c:pt>
                <c:pt idx="2">
                  <c:v>0.21338746920658894</c:v>
                </c:pt>
                <c:pt idx="3">
                  <c:v>0.17719770886532116</c:v>
                </c:pt>
                <c:pt idx="4">
                  <c:v>0.26053440388559046</c:v>
                </c:pt>
              </c:numCache>
            </c:numRef>
          </c:bubbleSize>
          <c:bubble3D val="0"/>
          <c:extLst>
            <c:ext xmlns:c16="http://schemas.microsoft.com/office/drawing/2014/chart" uri="{C3380CC4-5D6E-409C-BE32-E72D297353CC}">
              <c16:uniqueId val="{00000036-EE52-4E44-A99F-6A8210FEA655}"/>
            </c:ext>
          </c:extLst>
        </c:ser>
        <c:dLbls>
          <c:dLblPos val="ctr"/>
          <c:showLegendKey val="0"/>
          <c:showVal val="1"/>
          <c:showCatName val="0"/>
          <c:showSerName val="0"/>
          <c:showPercent val="0"/>
          <c:showBubbleSize val="0"/>
        </c:dLbls>
        <c:bubbleScale val="85"/>
        <c:showNegBubbles val="0"/>
        <c:axId val="2063323439"/>
        <c:axId val="2057890303"/>
      </c:bubbleChart>
      <c:valAx>
        <c:axId val="2063323439"/>
        <c:scaling>
          <c:orientation val="minMax"/>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3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9">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8611111111107E-2"/>
          <c:y val="1.4352880658436214E-2"/>
          <c:w val="0.8917371031746032"/>
          <c:h val="0.93809197530864197"/>
        </c:manualLayout>
      </c:layout>
      <c:bubbleChart>
        <c:varyColors val="0"/>
        <c:ser>
          <c:idx val="0"/>
          <c:order val="0"/>
          <c:tx>
            <c:strRef>
              <c:f>'4 CO2'!$AI$68</c:f>
              <c:strCache>
                <c:ptCount val="1"/>
                <c:pt idx="0">
                  <c:v>0-1 km</c:v>
                </c:pt>
              </c:strCache>
            </c:strRef>
          </c:tx>
          <c:spPr>
            <a:blipFill dpi="0" rotWithShape="1">
              <a:blip xmlns:r="http://schemas.openxmlformats.org/officeDocument/2006/relationships" r:embed="rId4">
                <a:alphaModFix amt="60000"/>
              </a:blip>
              <a:srcRect/>
              <a:stretch>
                <a:fillRect/>
              </a:stretch>
            </a:blipFill>
            <a:ln>
              <a:noFill/>
            </a:ln>
            <a:effectLst/>
          </c:spPr>
          <c:invertIfNegative val="0"/>
          <c:dPt>
            <c:idx val="0"/>
            <c:invertIfNegative val="0"/>
            <c:bubble3D val="0"/>
            <c:spPr>
              <a:blipFill dpi="0" rotWithShape="1">
                <a:blip xmlns:r="http://schemas.openxmlformats.org/officeDocument/2006/relationships" r:embed="rId5">
                  <a:alphaModFix amt="60000"/>
                </a:blip>
                <a:srcRect/>
                <a:stretch>
                  <a:fillRect/>
                </a:stretch>
              </a:blipFill>
              <a:ln>
                <a:noFill/>
              </a:ln>
              <a:effectLst/>
            </c:spPr>
            <c:extLst>
              <c:ext xmlns:c16="http://schemas.microsoft.com/office/drawing/2014/chart" uri="{C3380CC4-5D6E-409C-BE32-E72D297353CC}">
                <c16:uniqueId val="{00000001-E599-44C9-9E2D-85CE54BF8377}"/>
              </c:ext>
            </c:extLst>
          </c:dPt>
          <c:dPt>
            <c:idx val="1"/>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3-E599-44C9-9E2D-85CE54BF8377}"/>
              </c:ext>
            </c:extLst>
          </c:dPt>
          <c:dPt>
            <c:idx val="2"/>
            <c:invertIfNegative val="0"/>
            <c:bubble3D val="0"/>
            <c:spPr>
              <a:blipFill dpi="0" rotWithShape="1">
                <a:blip xmlns:r="http://schemas.openxmlformats.org/officeDocument/2006/relationships" r:embed="rId7">
                  <a:alphaModFix amt="60000"/>
                </a:blip>
                <a:srcRect/>
                <a:stretch>
                  <a:fillRect/>
                </a:stretch>
              </a:blipFill>
              <a:ln>
                <a:noFill/>
              </a:ln>
              <a:effectLst/>
            </c:spPr>
            <c:extLst>
              <c:ext xmlns:c16="http://schemas.microsoft.com/office/drawing/2014/chart" uri="{C3380CC4-5D6E-409C-BE32-E72D297353CC}">
                <c16:uniqueId val="{00000005-E599-44C9-9E2D-85CE54BF837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CO2'!$AJ$67:$AL$67</c:f>
              <c:strCache>
                <c:ptCount val="3"/>
                <c:pt idx="0">
                  <c:v>Rural</c:v>
                </c:pt>
                <c:pt idx="1">
                  <c:v>Inter</c:v>
                </c:pt>
                <c:pt idx="2">
                  <c:v>Dense</c:v>
                </c:pt>
              </c:strCache>
            </c:strRef>
          </c:xVal>
          <c:yVal>
            <c:numRef>
              <c:f>'4 CO2'!$AJ$68:$AL$68</c:f>
              <c:numCache>
                <c:formatCode>0.0</c:formatCode>
                <c:ptCount val="3"/>
                <c:pt idx="0">
                  <c:v>0.32</c:v>
                </c:pt>
                <c:pt idx="1">
                  <c:v>0.32</c:v>
                </c:pt>
                <c:pt idx="2">
                  <c:v>0.32</c:v>
                </c:pt>
              </c:numCache>
            </c:numRef>
          </c:yVal>
          <c:bubbleSize>
            <c:numRef>
              <c:f>'4 CO2'!$AJ$69:$AL$69</c:f>
              <c:numCache>
                <c:formatCode>0.00%</c:formatCode>
                <c:ptCount val="3"/>
                <c:pt idx="0">
                  <c:v>7.5258000000000009E-4</c:v>
                </c:pt>
                <c:pt idx="1">
                  <c:v>4.0905E-4</c:v>
                </c:pt>
                <c:pt idx="2">
                  <c:v>3.7104E-4</c:v>
                </c:pt>
              </c:numCache>
            </c:numRef>
          </c:bubbleSize>
          <c:bubble3D val="0"/>
          <c:extLst>
            <c:ext xmlns:c16="http://schemas.microsoft.com/office/drawing/2014/chart" uri="{C3380CC4-5D6E-409C-BE32-E72D297353CC}">
              <c16:uniqueId val="{00000006-E599-44C9-9E2D-85CE54BF8377}"/>
            </c:ext>
          </c:extLst>
        </c:ser>
        <c:ser>
          <c:idx val="1"/>
          <c:order val="1"/>
          <c:tx>
            <c:strRef>
              <c:f>'4 CO2'!$AI$70</c:f>
              <c:strCache>
                <c:ptCount val="1"/>
                <c:pt idx="0">
                  <c:v>1-10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8-E599-44C9-9E2D-85CE54BF8377}"/>
              </c:ext>
            </c:extLst>
          </c:dPt>
          <c:dPt>
            <c:idx val="1"/>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A-E599-44C9-9E2D-85CE54BF8377}"/>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0C-E599-44C9-9E2D-85CE54BF837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CO2'!$AJ$67:$AL$67</c:f>
              <c:strCache>
                <c:ptCount val="3"/>
                <c:pt idx="0">
                  <c:v>Rural</c:v>
                </c:pt>
                <c:pt idx="1">
                  <c:v>Inter</c:v>
                </c:pt>
                <c:pt idx="2">
                  <c:v>Dense</c:v>
                </c:pt>
              </c:strCache>
            </c:strRef>
          </c:xVal>
          <c:yVal>
            <c:numRef>
              <c:f>'4 CO2'!$AJ$70:$AL$70</c:f>
              <c:numCache>
                <c:formatCode>0.0</c:formatCode>
                <c:ptCount val="3"/>
                <c:pt idx="0">
                  <c:v>3.2</c:v>
                </c:pt>
                <c:pt idx="1">
                  <c:v>3.2</c:v>
                </c:pt>
                <c:pt idx="2">
                  <c:v>3.2</c:v>
                </c:pt>
              </c:numCache>
            </c:numRef>
          </c:yVal>
          <c:bubbleSize>
            <c:numRef>
              <c:f>'4 CO2'!$AJ$71:$AL$71</c:f>
              <c:numCache>
                <c:formatCode>0.0%</c:formatCode>
                <c:ptCount val="3"/>
                <c:pt idx="0">
                  <c:v>5.222069E-2</c:v>
                </c:pt>
                <c:pt idx="1">
                  <c:v>4.4886420000000003E-2</c:v>
                </c:pt>
                <c:pt idx="2">
                  <c:v>4.9255560000000004E-2</c:v>
                </c:pt>
              </c:numCache>
            </c:numRef>
          </c:bubbleSize>
          <c:bubble3D val="0"/>
          <c:extLst>
            <c:ext xmlns:c16="http://schemas.microsoft.com/office/drawing/2014/chart" uri="{C3380CC4-5D6E-409C-BE32-E72D297353CC}">
              <c16:uniqueId val="{0000000D-E599-44C9-9E2D-85CE54BF8377}"/>
            </c:ext>
          </c:extLst>
        </c:ser>
        <c:ser>
          <c:idx val="2"/>
          <c:order val="2"/>
          <c:tx>
            <c:strRef>
              <c:f>'4 CO2'!$AI$72</c:f>
              <c:strCache>
                <c:ptCount val="1"/>
                <c:pt idx="0">
                  <c:v>10-100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0F-E599-44C9-9E2D-85CE54BF8377}"/>
              </c:ext>
            </c:extLst>
          </c:dPt>
          <c:dPt>
            <c:idx val="1"/>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1-E599-44C9-9E2D-85CE54BF8377}"/>
              </c:ext>
            </c:extLst>
          </c:dPt>
          <c:dPt>
            <c:idx val="2"/>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3-E599-44C9-9E2D-85CE54BF837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CO2'!$AJ$67:$AL$67</c:f>
              <c:strCache>
                <c:ptCount val="3"/>
                <c:pt idx="0">
                  <c:v>Rural</c:v>
                </c:pt>
                <c:pt idx="1">
                  <c:v>Inter</c:v>
                </c:pt>
                <c:pt idx="2">
                  <c:v>Dense</c:v>
                </c:pt>
              </c:strCache>
            </c:strRef>
          </c:xVal>
          <c:yVal>
            <c:numRef>
              <c:f>'4 CO2'!$AJ$72:$AL$72</c:f>
              <c:numCache>
                <c:formatCode>0.0</c:formatCode>
                <c:ptCount val="3"/>
                <c:pt idx="0">
                  <c:v>32</c:v>
                </c:pt>
                <c:pt idx="1">
                  <c:v>32</c:v>
                </c:pt>
                <c:pt idx="2">
                  <c:v>32</c:v>
                </c:pt>
              </c:numCache>
            </c:numRef>
          </c:yVal>
          <c:bubbleSize>
            <c:numRef>
              <c:f>'4 CO2'!$AJ$73:$AL$73</c:f>
              <c:numCache>
                <c:formatCode>0.0%</c:formatCode>
                <c:ptCount val="3"/>
                <c:pt idx="0">
                  <c:v>0.24981475</c:v>
                </c:pt>
                <c:pt idx="1">
                  <c:v>0.13231403999999997</c:v>
                </c:pt>
                <c:pt idx="2">
                  <c:v>0.10147944</c:v>
                </c:pt>
              </c:numCache>
            </c:numRef>
          </c:bubbleSize>
          <c:bubble3D val="0"/>
          <c:extLst>
            <c:ext xmlns:c16="http://schemas.microsoft.com/office/drawing/2014/chart" uri="{C3380CC4-5D6E-409C-BE32-E72D297353CC}">
              <c16:uniqueId val="{00000014-E599-44C9-9E2D-85CE54BF8377}"/>
            </c:ext>
          </c:extLst>
        </c:ser>
        <c:ser>
          <c:idx val="3"/>
          <c:order val="3"/>
          <c:tx>
            <c:strRef>
              <c:f>'4 CO2'!$AI$74</c:f>
              <c:strCache>
                <c:ptCount val="1"/>
                <c:pt idx="0">
                  <c:v>100-1000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6-E599-44C9-9E2D-85CE54BF8377}"/>
              </c:ext>
            </c:extLst>
          </c:dPt>
          <c:dPt>
            <c:idx val="1"/>
            <c:invertIfNegative val="0"/>
            <c:bubble3D val="0"/>
            <c:spPr>
              <a:blipFill>
                <a:blip xmlns:r="http://schemas.openxmlformats.org/officeDocument/2006/relationships" r:embed="rId15">
                  <a:alphaModFix amt="60000"/>
                </a:blip>
                <a:stretch>
                  <a:fillRect/>
                </a:stretch>
              </a:blipFill>
              <a:ln>
                <a:noFill/>
              </a:ln>
              <a:effectLst/>
            </c:spPr>
            <c:extLst>
              <c:ext xmlns:c16="http://schemas.microsoft.com/office/drawing/2014/chart" uri="{C3380CC4-5D6E-409C-BE32-E72D297353CC}">
                <c16:uniqueId val="{00000018-E599-44C9-9E2D-85CE54BF8377}"/>
              </c:ext>
            </c:extLst>
          </c:dPt>
          <c:dPt>
            <c:idx val="2"/>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A-E599-44C9-9E2D-85CE54BF837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CO2'!$AJ$67:$AL$67</c:f>
              <c:strCache>
                <c:ptCount val="3"/>
                <c:pt idx="0">
                  <c:v>Rural</c:v>
                </c:pt>
                <c:pt idx="1">
                  <c:v>Inter</c:v>
                </c:pt>
                <c:pt idx="2">
                  <c:v>Dense</c:v>
                </c:pt>
              </c:strCache>
            </c:strRef>
          </c:xVal>
          <c:yVal>
            <c:numRef>
              <c:f>'4 CO2'!$AJ$74:$AL$74</c:f>
              <c:numCache>
                <c:formatCode>0.0</c:formatCode>
                <c:ptCount val="3"/>
                <c:pt idx="0">
                  <c:v>320</c:v>
                </c:pt>
                <c:pt idx="1">
                  <c:v>320</c:v>
                </c:pt>
                <c:pt idx="2">
                  <c:v>320</c:v>
                </c:pt>
              </c:numCache>
            </c:numRef>
          </c:yVal>
          <c:bubbleSize>
            <c:numRef>
              <c:f>'4 CO2'!$AJ$75:$AL$75</c:f>
              <c:numCache>
                <c:formatCode>0.0%</c:formatCode>
                <c:ptCount val="3"/>
                <c:pt idx="0">
                  <c:v>6.6854190000000008E-2</c:v>
                </c:pt>
                <c:pt idx="1">
                  <c:v>5.353100999999999E-2</c:v>
                </c:pt>
                <c:pt idx="2">
                  <c:v>7.0961400000000008E-2</c:v>
                </c:pt>
              </c:numCache>
            </c:numRef>
          </c:bubbleSize>
          <c:bubble3D val="0"/>
          <c:extLst>
            <c:ext xmlns:c16="http://schemas.microsoft.com/office/drawing/2014/chart" uri="{C3380CC4-5D6E-409C-BE32-E72D297353CC}">
              <c16:uniqueId val="{0000001B-E599-44C9-9E2D-85CE54BF8377}"/>
            </c:ext>
          </c:extLst>
        </c:ser>
        <c:ser>
          <c:idx val="4"/>
          <c:order val="4"/>
          <c:tx>
            <c:strRef>
              <c:f>'4 CO2'!$AI$76</c:f>
              <c:strCache>
                <c:ptCount val="1"/>
                <c:pt idx="0">
                  <c:v>1000 km+</c:v>
                </c:pt>
              </c:strCache>
            </c:strRef>
          </c:tx>
          <c:spPr>
            <a:blipFill>
              <a:blip xmlns:r="http://schemas.openxmlformats.org/officeDocument/2006/relationships" r:embed="rId4">
                <a:alphaModFix amt="60000"/>
              </a:blip>
              <a:stretch>
                <a:fillRect/>
              </a:stretch>
            </a:blipFill>
            <a:ln>
              <a:noFill/>
            </a:ln>
            <a:effectLst/>
          </c:spPr>
          <c:invertIfNegative val="0"/>
          <c:dPt>
            <c:idx val="0"/>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1D-E599-44C9-9E2D-85CE54BF8377}"/>
              </c:ext>
            </c:extLst>
          </c:dPt>
          <c:dPt>
            <c:idx val="1"/>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1F-E599-44C9-9E2D-85CE54BF8377}"/>
              </c:ext>
            </c:extLst>
          </c:dPt>
          <c:dPt>
            <c:idx val="2"/>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1-E599-44C9-9E2D-85CE54BF837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CO2'!$AJ$67:$AL$67</c:f>
              <c:strCache>
                <c:ptCount val="3"/>
                <c:pt idx="0">
                  <c:v>Rural</c:v>
                </c:pt>
                <c:pt idx="1">
                  <c:v>Inter</c:v>
                </c:pt>
                <c:pt idx="2">
                  <c:v>Dense</c:v>
                </c:pt>
              </c:strCache>
            </c:strRef>
          </c:xVal>
          <c:yVal>
            <c:numRef>
              <c:f>'4 CO2'!$AJ$76:$AL$76</c:f>
              <c:numCache>
                <c:formatCode>0.0</c:formatCode>
                <c:ptCount val="3"/>
                <c:pt idx="0">
                  <c:v>3200</c:v>
                </c:pt>
                <c:pt idx="1">
                  <c:v>3200</c:v>
                </c:pt>
                <c:pt idx="2">
                  <c:v>3200</c:v>
                </c:pt>
              </c:numCache>
            </c:numRef>
          </c:yVal>
          <c:bubbleSize>
            <c:numRef>
              <c:f>'4 CO2'!$AJ$77:$AL$77</c:f>
              <c:numCache>
                <c:formatCode>0.0%</c:formatCode>
                <c:ptCount val="3"/>
                <c:pt idx="0">
                  <c:v>4.8457790000000001E-2</c:v>
                </c:pt>
                <c:pt idx="1">
                  <c:v>4.1586749999999999E-2</c:v>
                </c:pt>
                <c:pt idx="2">
                  <c:v>8.7163480000000002E-2</c:v>
                </c:pt>
              </c:numCache>
            </c:numRef>
          </c:bubbleSize>
          <c:bubble3D val="0"/>
          <c:extLst>
            <c:ext xmlns:c16="http://schemas.microsoft.com/office/drawing/2014/chart" uri="{C3380CC4-5D6E-409C-BE32-E72D297353CC}">
              <c16:uniqueId val="{00000022-E599-44C9-9E2D-85CE54BF8377}"/>
            </c:ext>
          </c:extLst>
        </c:ser>
        <c:dLbls>
          <c:dLblPos val="r"/>
          <c:showLegendKey val="0"/>
          <c:showVal val="1"/>
          <c:showCatName val="0"/>
          <c:showSerName val="0"/>
          <c:showPercent val="0"/>
          <c:showBubbleSize val="0"/>
        </c:dLbls>
        <c:bubbleScale val="9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Densité de la commune de résidence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0">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713353682419365E-2"/>
          <c:y val="1.3640740740740741E-2"/>
          <c:w val="0.89131678707532158"/>
          <c:h val="0.94058497942386832"/>
        </c:manualLayout>
      </c:layout>
      <c:bubbleChart>
        <c:varyColors val="0"/>
        <c:ser>
          <c:idx val="0"/>
          <c:order val="0"/>
          <c:tx>
            <c:strRef>
              <c:f>Déplac!$K$58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8481-4194-89D4-605E0B2180F9}"/>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8481-4194-89D4-605E0B2180F9}"/>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8481-4194-89D4-605E0B2180F9}"/>
              </c:ext>
            </c:extLst>
          </c:dPt>
          <c:xVal>
            <c:strRef>
              <c:f>Déplac!$L$57:$N$57</c:f>
              <c:strCache>
                <c:ptCount val="3"/>
                <c:pt idx="0">
                  <c:v>Rural</c:v>
                </c:pt>
                <c:pt idx="1">
                  <c:v>Inter</c:v>
                </c:pt>
                <c:pt idx="2">
                  <c:v>Dense</c:v>
                </c:pt>
              </c:strCache>
            </c:strRef>
          </c:xVal>
          <c:yVal>
            <c:numRef>
              <c:f>Déplac!$L$58:$N$58</c:f>
              <c:numCache>
                <c:formatCode>0.0</c:formatCode>
                <c:ptCount val="3"/>
                <c:pt idx="0">
                  <c:v>0.39086503371292669</c:v>
                </c:pt>
                <c:pt idx="1">
                  <c:v>0.39086503371292669</c:v>
                </c:pt>
                <c:pt idx="2">
                  <c:v>0.39086503371292669</c:v>
                </c:pt>
              </c:numCache>
            </c:numRef>
          </c:yVal>
          <c:bubbleSize>
            <c:numRef>
              <c:f>Déplac!$L$59:$N$59</c:f>
              <c:numCache>
                <c:formatCode>0.0%</c:formatCode>
                <c:ptCount val="3"/>
                <c:pt idx="0">
                  <c:v>4.330912E-2</c:v>
                </c:pt>
                <c:pt idx="1">
                  <c:v>4.2911320000000003E-2</c:v>
                </c:pt>
                <c:pt idx="2">
                  <c:v>8.6769479999999996E-2</c:v>
                </c:pt>
              </c:numCache>
            </c:numRef>
          </c:bubbleSize>
          <c:bubble3D val="0"/>
          <c:extLst>
            <c:ext xmlns:c16="http://schemas.microsoft.com/office/drawing/2014/chart" uri="{C3380CC4-5D6E-409C-BE32-E72D297353CC}">
              <c16:uniqueId val="{00000006-8481-4194-89D4-605E0B2180F9}"/>
            </c:ext>
          </c:extLst>
        </c:ser>
        <c:ser>
          <c:idx val="1"/>
          <c:order val="1"/>
          <c:tx>
            <c:strRef>
              <c:f>Déplac!$K$60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8481-4194-89D4-605E0B2180F9}"/>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8481-4194-89D4-605E0B2180F9}"/>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8481-4194-89D4-605E0B2180F9}"/>
              </c:ext>
            </c:extLst>
          </c:dPt>
          <c:xVal>
            <c:strRef>
              <c:f>Déplac!$L$57:$N$57</c:f>
              <c:strCache>
                <c:ptCount val="3"/>
                <c:pt idx="0">
                  <c:v>Rural</c:v>
                </c:pt>
                <c:pt idx="1">
                  <c:v>Inter</c:v>
                </c:pt>
                <c:pt idx="2">
                  <c:v>Dense</c:v>
                </c:pt>
              </c:strCache>
            </c:strRef>
          </c:xVal>
          <c:yVal>
            <c:numRef>
              <c:f>Déplac!$L$60:$N$60</c:f>
              <c:numCache>
                <c:formatCode>0.0</c:formatCode>
                <c:ptCount val="3"/>
                <c:pt idx="0">
                  <c:v>2.4853397382384474</c:v>
                </c:pt>
                <c:pt idx="1">
                  <c:v>2.4853397382384474</c:v>
                </c:pt>
                <c:pt idx="2">
                  <c:v>2.4853397382384474</c:v>
                </c:pt>
              </c:numCache>
            </c:numRef>
          </c:yVal>
          <c:bubbleSize>
            <c:numRef>
              <c:f>Déplac!$L$61:$N$61</c:f>
              <c:numCache>
                <c:formatCode>0.0%</c:formatCode>
                <c:ptCount val="3"/>
                <c:pt idx="0">
                  <c:v>9.1437699999999997E-2</c:v>
                </c:pt>
                <c:pt idx="1">
                  <c:v>0.11579334000000001</c:v>
                </c:pt>
                <c:pt idx="2">
                  <c:v>0.16001289999999999</c:v>
                </c:pt>
              </c:numCache>
            </c:numRef>
          </c:bubbleSize>
          <c:bubble3D val="0"/>
          <c:extLst>
            <c:ext xmlns:c16="http://schemas.microsoft.com/office/drawing/2014/chart" uri="{C3380CC4-5D6E-409C-BE32-E72D297353CC}">
              <c16:uniqueId val="{0000000D-8481-4194-89D4-605E0B2180F9}"/>
            </c:ext>
          </c:extLst>
        </c:ser>
        <c:ser>
          <c:idx val="2"/>
          <c:order val="2"/>
          <c:tx>
            <c:strRef>
              <c:f>Déplac!$K$62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8481-4194-89D4-605E0B2180F9}"/>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8481-4194-89D4-605E0B2180F9}"/>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8481-4194-89D4-605E0B2180F9}"/>
              </c:ext>
            </c:extLst>
          </c:dPt>
          <c:xVal>
            <c:strRef>
              <c:f>Déplac!$L$57:$N$57</c:f>
              <c:strCache>
                <c:ptCount val="3"/>
                <c:pt idx="0">
                  <c:v>Rural</c:v>
                </c:pt>
                <c:pt idx="1">
                  <c:v>Inter</c:v>
                </c:pt>
                <c:pt idx="2">
                  <c:v>Dense</c:v>
                </c:pt>
              </c:strCache>
            </c:strRef>
          </c:xVal>
          <c:yVal>
            <c:numRef>
              <c:f>Déplac!$L$62:$N$62</c:f>
              <c:numCache>
                <c:formatCode>0.0</c:formatCode>
                <c:ptCount val="3"/>
                <c:pt idx="0">
                  <c:v>10.820212806667225</c:v>
                </c:pt>
                <c:pt idx="1">
                  <c:v>10.820212806667225</c:v>
                </c:pt>
                <c:pt idx="2">
                  <c:v>10.820212806667225</c:v>
                </c:pt>
              </c:numCache>
            </c:numRef>
          </c:yVal>
          <c:bubbleSize>
            <c:numRef>
              <c:f>Déplac!$L$63:$N$63</c:f>
              <c:numCache>
                <c:formatCode>0.0%</c:formatCode>
                <c:ptCount val="3"/>
                <c:pt idx="0">
                  <c:v>0.12411759999999998</c:v>
                </c:pt>
                <c:pt idx="1">
                  <c:v>8.3049649999999989E-2</c:v>
                </c:pt>
                <c:pt idx="2">
                  <c:v>0.1060256</c:v>
                </c:pt>
              </c:numCache>
            </c:numRef>
          </c:bubbleSize>
          <c:bubble3D val="0"/>
          <c:extLst>
            <c:ext xmlns:c16="http://schemas.microsoft.com/office/drawing/2014/chart" uri="{C3380CC4-5D6E-409C-BE32-E72D297353CC}">
              <c16:uniqueId val="{00000014-8481-4194-89D4-605E0B2180F9}"/>
            </c:ext>
          </c:extLst>
        </c:ser>
        <c:ser>
          <c:idx val="3"/>
          <c:order val="3"/>
          <c:tx>
            <c:strRef>
              <c:f>Déplac!$K$64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8481-4194-89D4-605E0B2180F9}"/>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8481-4194-89D4-605E0B2180F9}"/>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8481-4194-89D4-605E0B2180F9}"/>
              </c:ext>
            </c:extLst>
          </c:dPt>
          <c:xVal>
            <c:strRef>
              <c:f>Déplac!$L$57:$N$57</c:f>
              <c:strCache>
                <c:ptCount val="3"/>
                <c:pt idx="0">
                  <c:v>Rural</c:v>
                </c:pt>
                <c:pt idx="1">
                  <c:v>Inter</c:v>
                </c:pt>
                <c:pt idx="2">
                  <c:v>Dense</c:v>
                </c:pt>
              </c:strCache>
            </c:strRef>
          </c:xVal>
          <c:yVal>
            <c:numRef>
              <c:f>Déplac!$L$64:$N$64</c:f>
              <c:numCache>
                <c:formatCode>0</c:formatCode>
                <c:ptCount val="3"/>
                <c:pt idx="0">
                  <c:v>49.706794764768951</c:v>
                </c:pt>
                <c:pt idx="1">
                  <c:v>49.706794764768951</c:v>
                </c:pt>
                <c:pt idx="2">
                  <c:v>49.706794764768951</c:v>
                </c:pt>
              </c:numCache>
            </c:numRef>
          </c:yVal>
          <c:bubbleSize>
            <c:numRef>
              <c:f>Déplac!$L$65:$N$65</c:f>
              <c:numCache>
                <c:formatCode>0.0%</c:formatCode>
                <c:ptCount val="3"/>
                <c:pt idx="0">
                  <c:v>6.6284079999999995E-2</c:v>
                </c:pt>
                <c:pt idx="1">
                  <c:v>3.4004140000000002E-2</c:v>
                </c:pt>
                <c:pt idx="2">
                  <c:v>3.1339919999999993E-2</c:v>
                </c:pt>
              </c:numCache>
            </c:numRef>
          </c:bubbleSize>
          <c:bubble3D val="0"/>
          <c:extLst>
            <c:ext xmlns:c16="http://schemas.microsoft.com/office/drawing/2014/chart" uri="{C3380CC4-5D6E-409C-BE32-E72D297353CC}">
              <c16:uniqueId val="{0000001B-8481-4194-89D4-605E0B2180F9}"/>
            </c:ext>
          </c:extLst>
        </c:ser>
        <c:ser>
          <c:idx val="4"/>
          <c:order val="4"/>
          <c:tx>
            <c:strRef>
              <c:f>Déplac!$K$66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8481-4194-89D4-605E0B2180F9}"/>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8481-4194-89D4-605E0B2180F9}"/>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8481-4194-89D4-605E0B2180F9}"/>
              </c:ext>
            </c:extLst>
          </c:dPt>
          <c:xVal>
            <c:strRef>
              <c:f>Déplac!$L$57:$N$57</c:f>
              <c:strCache>
                <c:ptCount val="3"/>
                <c:pt idx="0">
                  <c:v>Rural</c:v>
                </c:pt>
                <c:pt idx="1">
                  <c:v>Inter</c:v>
                </c:pt>
                <c:pt idx="2">
                  <c:v>Dense</c:v>
                </c:pt>
              </c:strCache>
            </c:strRef>
          </c:xVal>
          <c:yVal>
            <c:numRef>
              <c:f>Déplac!$L$66:$N$66</c:f>
              <c:numCache>
                <c:formatCode>0</c:formatCode>
                <c:ptCount val="3"/>
                <c:pt idx="0">
                  <c:v>248.53397382384475</c:v>
                </c:pt>
                <c:pt idx="1">
                  <c:v>248.53397382384475</c:v>
                </c:pt>
                <c:pt idx="2">
                  <c:v>248.53397382384475</c:v>
                </c:pt>
              </c:numCache>
            </c:numRef>
          </c:yVal>
          <c:bubbleSize>
            <c:numRef>
              <c:f>Déplac!$L$67:$N$67</c:f>
              <c:numCache>
                <c:formatCode>0.0%</c:formatCode>
                <c:ptCount val="3"/>
                <c:pt idx="0">
                  <c:v>3.9281899999999989E-3</c:v>
                </c:pt>
                <c:pt idx="1">
                  <c:v>3.3892099999999997E-3</c:v>
                </c:pt>
                <c:pt idx="2">
                  <c:v>3.8590199999999995E-3</c:v>
                </c:pt>
              </c:numCache>
            </c:numRef>
          </c:bubbleSize>
          <c:bubble3D val="0"/>
          <c:extLst>
            <c:ext xmlns:c16="http://schemas.microsoft.com/office/drawing/2014/chart" uri="{C3380CC4-5D6E-409C-BE32-E72D297353CC}">
              <c16:uniqueId val="{00000022-8481-4194-89D4-605E0B2180F9}"/>
            </c:ext>
          </c:extLst>
        </c:ser>
        <c:ser>
          <c:idx val="5"/>
          <c:order val="5"/>
          <c:tx>
            <c:strRef>
              <c:f>Déplac!$K$68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8481-4194-89D4-605E0B2180F9}"/>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8481-4194-89D4-605E0B2180F9}"/>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8481-4194-89D4-605E0B2180F9}"/>
              </c:ext>
            </c:extLst>
          </c:dPt>
          <c:xVal>
            <c:strRef>
              <c:f>Déplac!$L$57:$N$57</c:f>
              <c:strCache>
                <c:ptCount val="3"/>
                <c:pt idx="0">
                  <c:v>Rural</c:v>
                </c:pt>
                <c:pt idx="1">
                  <c:v>Inter</c:v>
                </c:pt>
                <c:pt idx="2">
                  <c:v>Dense</c:v>
                </c:pt>
              </c:strCache>
            </c:strRef>
          </c:xVal>
          <c:yVal>
            <c:numRef>
              <c:f>Déplac!$L$68:$N$68</c:f>
              <c:numCache>
                <c:formatCode>0</c:formatCode>
                <c:ptCount val="3"/>
                <c:pt idx="0">
                  <c:v>1082.0212806667225</c:v>
                </c:pt>
                <c:pt idx="1">
                  <c:v>1082.0212806667225</c:v>
                </c:pt>
                <c:pt idx="2">
                  <c:v>1082.0212806667225</c:v>
                </c:pt>
              </c:numCache>
            </c:numRef>
          </c:yVal>
          <c:bubbleSize>
            <c:numRef>
              <c:f>Déplac!$L$69:$N$69</c:f>
              <c:numCache>
                <c:formatCode>0.00%</c:formatCode>
                <c:ptCount val="3"/>
                <c:pt idx="0">
                  <c:v>9.2428000000000009E-4</c:v>
                </c:pt>
                <c:pt idx="1">
                  <c:v>8.1229000000000013E-4</c:v>
                </c:pt>
                <c:pt idx="2">
                  <c:v>1.5981799999999998E-3</c:v>
                </c:pt>
              </c:numCache>
            </c:numRef>
          </c:bubbleSize>
          <c:bubble3D val="0"/>
          <c:extLst>
            <c:ext xmlns:c16="http://schemas.microsoft.com/office/drawing/2014/chart" uri="{C3380CC4-5D6E-409C-BE32-E72D297353CC}">
              <c16:uniqueId val="{00000029-8481-4194-89D4-605E0B2180F9}"/>
            </c:ext>
          </c:extLst>
        </c:ser>
        <c:ser>
          <c:idx val="6"/>
          <c:order val="6"/>
          <c:tx>
            <c:strRef>
              <c:f>Déplac!$K$70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8481-4194-89D4-605E0B2180F9}"/>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8481-4194-89D4-605E0B2180F9}"/>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8481-4194-89D4-605E0B2180F9}"/>
              </c:ext>
            </c:extLst>
          </c:dPt>
          <c:xVal>
            <c:strRef>
              <c:f>Déplac!$L$57:$N$57</c:f>
              <c:strCache>
                <c:ptCount val="3"/>
                <c:pt idx="0">
                  <c:v>Rural</c:v>
                </c:pt>
                <c:pt idx="1">
                  <c:v>Inter</c:v>
                </c:pt>
                <c:pt idx="2">
                  <c:v>Dense</c:v>
                </c:pt>
              </c:strCache>
            </c:strRef>
          </c:xVal>
          <c:yVal>
            <c:numRef>
              <c:f>Déplac!$L$70:$N$70</c:f>
              <c:numCache>
                <c:formatCode>0</c:formatCode>
                <c:ptCount val="3"/>
                <c:pt idx="0">
                  <c:v>4970.6794764768947</c:v>
                </c:pt>
                <c:pt idx="1">
                  <c:v>4970.6794764768947</c:v>
                </c:pt>
                <c:pt idx="2">
                  <c:v>4970.6794764768947</c:v>
                </c:pt>
              </c:numCache>
            </c:numRef>
          </c:yVal>
          <c:bubbleSize>
            <c:numRef>
              <c:f>Déplac!$L$71:$N$71</c:f>
              <c:numCache>
                <c:formatCode>0.000%</c:formatCode>
                <c:ptCount val="3"/>
                <c:pt idx="0">
                  <c:v>1.3204000000000002E-4</c:v>
                </c:pt>
                <c:pt idx="1">
                  <c:v>1.1204E-4</c:v>
                </c:pt>
                <c:pt idx="2">
                  <c:v>1.9489999999999997E-4</c:v>
                </c:pt>
              </c:numCache>
            </c:numRef>
          </c:bubbleSize>
          <c:bubble3D val="0"/>
          <c:extLst>
            <c:ext xmlns:c16="http://schemas.microsoft.com/office/drawing/2014/chart" uri="{C3380CC4-5D6E-409C-BE32-E72D297353CC}">
              <c16:uniqueId val="{00000030-8481-4194-89D4-605E0B2180F9}"/>
            </c:ext>
          </c:extLst>
        </c:ser>
        <c:dLbls>
          <c:showLegendKey val="0"/>
          <c:showVal val="0"/>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12800868197692E-2"/>
          <c:y val="1.3640740740740741E-2"/>
          <c:w val="0.8929282664281647"/>
          <c:h val="0.94058497942386832"/>
        </c:manualLayout>
      </c:layout>
      <c:bubbleChart>
        <c:varyColors val="0"/>
        <c:ser>
          <c:idx val="0"/>
          <c:order val="0"/>
          <c:tx>
            <c:strRef>
              <c:f>Déplac!$K$58</c:f>
              <c:strCache>
                <c:ptCount val="1"/>
                <c:pt idx="0">
                  <c:v>0-1 km</c:v>
                </c:pt>
              </c:strCache>
            </c:strRef>
          </c:tx>
          <c:spPr>
            <a:solidFill>
              <a:schemeClr val="accent1">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Déplac!$L$58:$N$58</c:f>
              <c:numCache>
                <c:formatCode>0.0</c:formatCode>
                <c:ptCount val="3"/>
                <c:pt idx="0">
                  <c:v>0.39086503371292669</c:v>
                </c:pt>
                <c:pt idx="1">
                  <c:v>0.39086503371292669</c:v>
                </c:pt>
                <c:pt idx="2">
                  <c:v>0.39086503371292669</c:v>
                </c:pt>
              </c:numCache>
            </c:numRef>
          </c:yVal>
          <c:bubbleSize>
            <c:numRef>
              <c:f>Déplac!$L$59:$N$59</c:f>
              <c:numCache>
                <c:formatCode>0.0%</c:formatCode>
                <c:ptCount val="3"/>
                <c:pt idx="0">
                  <c:v>4.330912E-2</c:v>
                </c:pt>
                <c:pt idx="1">
                  <c:v>4.2911320000000003E-2</c:v>
                </c:pt>
                <c:pt idx="2">
                  <c:v>8.6769479999999996E-2</c:v>
                </c:pt>
              </c:numCache>
            </c:numRef>
          </c:bubbleSize>
          <c:bubble3D val="0"/>
          <c:extLst>
            <c:ext xmlns:c16="http://schemas.microsoft.com/office/drawing/2014/chart" uri="{C3380CC4-5D6E-409C-BE32-E72D297353CC}">
              <c16:uniqueId val="{00000000-7CE8-4E8B-85C9-AE65953448DB}"/>
            </c:ext>
          </c:extLst>
        </c:ser>
        <c:ser>
          <c:idx val="1"/>
          <c:order val="1"/>
          <c:tx>
            <c:strRef>
              <c:f>Déplac!$K$60</c:f>
              <c:strCache>
                <c:ptCount val="1"/>
                <c:pt idx="0">
                  <c:v>1-5 km</c:v>
                </c:pt>
              </c:strCache>
            </c:strRef>
          </c:tx>
          <c:spPr>
            <a:solidFill>
              <a:schemeClr val="accent2">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Déplac!$L$60:$N$60</c:f>
              <c:numCache>
                <c:formatCode>0.0</c:formatCode>
                <c:ptCount val="3"/>
                <c:pt idx="0">
                  <c:v>2.4853397382384474</c:v>
                </c:pt>
                <c:pt idx="1">
                  <c:v>2.4853397382384474</c:v>
                </c:pt>
                <c:pt idx="2">
                  <c:v>2.4853397382384474</c:v>
                </c:pt>
              </c:numCache>
            </c:numRef>
          </c:yVal>
          <c:bubbleSize>
            <c:numRef>
              <c:f>Déplac!$L$61:$N$61</c:f>
              <c:numCache>
                <c:formatCode>0.0%</c:formatCode>
                <c:ptCount val="3"/>
                <c:pt idx="0">
                  <c:v>9.1437699999999997E-2</c:v>
                </c:pt>
                <c:pt idx="1">
                  <c:v>0.11579334000000001</c:v>
                </c:pt>
                <c:pt idx="2">
                  <c:v>0.16001289999999999</c:v>
                </c:pt>
              </c:numCache>
            </c:numRef>
          </c:bubbleSize>
          <c:bubble3D val="0"/>
          <c:extLst>
            <c:ext xmlns:c16="http://schemas.microsoft.com/office/drawing/2014/chart" uri="{C3380CC4-5D6E-409C-BE32-E72D297353CC}">
              <c16:uniqueId val="{00000001-7CE8-4E8B-85C9-AE65953448DB}"/>
            </c:ext>
          </c:extLst>
        </c:ser>
        <c:ser>
          <c:idx val="2"/>
          <c:order val="2"/>
          <c:tx>
            <c:strRef>
              <c:f>Déplac!$K$62</c:f>
              <c:strCache>
                <c:ptCount val="1"/>
                <c:pt idx="0">
                  <c:v>5-20 km</c:v>
                </c:pt>
              </c:strCache>
            </c:strRef>
          </c:tx>
          <c:spPr>
            <a:solidFill>
              <a:schemeClr val="accent3">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Déplac!$L$62:$N$62</c:f>
              <c:numCache>
                <c:formatCode>0.0</c:formatCode>
                <c:ptCount val="3"/>
                <c:pt idx="0">
                  <c:v>10.820212806667225</c:v>
                </c:pt>
                <c:pt idx="1">
                  <c:v>10.820212806667225</c:v>
                </c:pt>
                <c:pt idx="2">
                  <c:v>10.820212806667225</c:v>
                </c:pt>
              </c:numCache>
            </c:numRef>
          </c:yVal>
          <c:bubbleSize>
            <c:numRef>
              <c:f>Déplac!$L$63:$N$63</c:f>
              <c:numCache>
                <c:formatCode>0.0%</c:formatCode>
                <c:ptCount val="3"/>
                <c:pt idx="0">
                  <c:v>0.12411759999999998</c:v>
                </c:pt>
                <c:pt idx="1">
                  <c:v>8.3049649999999989E-2</c:v>
                </c:pt>
                <c:pt idx="2">
                  <c:v>0.1060256</c:v>
                </c:pt>
              </c:numCache>
            </c:numRef>
          </c:bubbleSize>
          <c:bubble3D val="0"/>
          <c:extLst>
            <c:ext xmlns:c16="http://schemas.microsoft.com/office/drawing/2014/chart" uri="{C3380CC4-5D6E-409C-BE32-E72D297353CC}">
              <c16:uniqueId val="{00000002-7CE8-4E8B-85C9-AE65953448DB}"/>
            </c:ext>
          </c:extLst>
        </c:ser>
        <c:ser>
          <c:idx val="3"/>
          <c:order val="3"/>
          <c:tx>
            <c:strRef>
              <c:f>Déplac!$K$64</c:f>
              <c:strCache>
                <c:ptCount val="1"/>
                <c:pt idx="0">
                  <c:v>20-100 km</c:v>
                </c:pt>
              </c:strCache>
            </c:strRef>
          </c:tx>
          <c:spPr>
            <a:solidFill>
              <a:schemeClr val="accent4">
                <a:alpha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Déplac!$L$64:$N$64</c:f>
              <c:numCache>
                <c:formatCode>0</c:formatCode>
                <c:ptCount val="3"/>
                <c:pt idx="0">
                  <c:v>49.706794764768951</c:v>
                </c:pt>
                <c:pt idx="1">
                  <c:v>49.706794764768951</c:v>
                </c:pt>
                <c:pt idx="2">
                  <c:v>49.706794764768951</c:v>
                </c:pt>
              </c:numCache>
            </c:numRef>
          </c:yVal>
          <c:bubbleSize>
            <c:numRef>
              <c:f>Déplac!$L$65:$N$65</c:f>
              <c:numCache>
                <c:formatCode>0.0%</c:formatCode>
                <c:ptCount val="3"/>
                <c:pt idx="0">
                  <c:v>6.6284079999999995E-2</c:v>
                </c:pt>
                <c:pt idx="1">
                  <c:v>3.4004140000000002E-2</c:v>
                </c:pt>
                <c:pt idx="2">
                  <c:v>3.1339919999999993E-2</c:v>
                </c:pt>
              </c:numCache>
            </c:numRef>
          </c:bubbleSize>
          <c:bubble3D val="0"/>
          <c:extLst>
            <c:ext xmlns:c16="http://schemas.microsoft.com/office/drawing/2014/chart" uri="{C3380CC4-5D6E-409C-BE32-E72D297353CC}">
              <c16:uniqueId val="{00000003-7CE8-4E8B-85C9-AE65953448DB}"/>
            </c:ext>
          </c:extLst>
        </c:ser>
        <c:ser>
          <c:idx val="4"/>
          <c:order val="4"/>
          <c:tx>
            <c:strRef>
              <c:f>Déplac!$K$66</c:f>
              <c:strCache>
                <c:ptCount val="1"/>
                <c:pt idx="0">
                  <c:v>100-500 km</c:v>
                </c:pt>
              </c:strCache>
            </c:strRef>
          </c:tx>
          <c:spPr>
            <a:solidFill>
              <a:schemeClr val="accent5">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Déplac!$L$66:$N$66</c:f>
              <c:numCache>
                <c:formatCode>0</c:formatCode>
                <c:ptCount val="3"/>
                <c:pt idx="0">
                  <c:v>248.53397382384475</c:v>
                </c:pt>
                <c:pt idx="1">
                  <c:v>248.53397382384475</c:v>
                </c:pt>
                <c:pt idx="2">
                  <c:v>248.53397382384475</c:v>
                </c:pt>
              </c:numCache>
            </c:numRef>
          </c:yVal>
          <c:bubbleSize>
            <c:numRef>
              <c:f>Déplac!$L$67:$N$67</c:f>
              <c:numCache>
                <c:formatCode>0.0%</c:formatCode>
                <c:ptCount val="3"/>
                <c:pt idx="0">
                  <c:v>3.9281899999999989E-3</c:v>
                </c:pt>
                <c:pt idx="1">
                  <c:v>3.3892099999999997E-3</c:v>
                </c:pt>
                <c:pt idx="2">
                  <c:v>3.8590199999999995E-3</c:v>
                </c:pt>
              </c:numCache>
            </c:numRef>
          </c:bubbleSize>
          <c:bubble3D val="0"/>
          <c:extLst>
            <c:ext xmlns:c16="http://schemas.microsoft.com/office/drawing/2014/chart" uri="{C3380CC4-5D6E-409C-BE32-E72D297353CC}">
              <c16:uniqueId val="{00000004-7CE8-4E8B-85C9-AE65953448DB}"/>
            </c:ext>
          </c:extLst>
        </c:ser>
        <c:ser>
          <c:idx val="5"/>
          <c:order val="5"/>
          <c:tx>
            <c:strRef>
              <c:f>Déplac!$K$68</c:f>
              <c:strCache>
                <c:ptCount val="1"/>
                <c:pt idx="0">
                  <c:v>500-2000 km</c:v>
                </c:pt>
              </c:strCache>
            </c:strRef>
          </c:tx>
          <c:spPr>
            <a:solidFill>
              <a:schemeClr val="accent6">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Déplac!$L$68:$N$68</c:f>
              <c:numCache>
                <c:formatCode>0</c:formatCode>
                <c:ptCount val="3"/>
                <c:pt idx="0">
                  <c:v>1082.0212806667225</c:v>
                </c:pt>
                <c:pt idx="1">
                  <c:v>1082.0212806667225</c:v>
                </c:pt>
                <c:pt idx="2">
                  <c:v>1082.0212806667225</c:v>
                </c:pt>
              </c:numCache>
            </c:numRef>
          </c:yVal>
          <c:bubbleSize>
            <c:numRef>
              <c:f>Déplac!$L$69:$N$69</c:f>
              <c:numCache>
                <c:formatCode>0.00%</c:formatCode>
                <c:ptCount val="3"/>
                <c:pt idx="0">
                  <c:v>9.2428000000000009E-4</c:v>
                </c:pt>
                <c:pt idx="1">
                  <c:v>8.1229000000000013E-4</c:v>
                </c:pt>
                <c:pt idx="2">
                  <c:v>1.5981799999999998E-3</c:v>
                </c:pt>
              </c:numCache>
            </c:numRef>
          </c:bubbleSize>
          <c:bubble3D val="0"/>
          <c:extLst>
            <c:ext xmlns:c16="http://schemas.microsoft.com/office/drawing/2014/chart" uri="{C3380CC4-5D6E-409C-BE32-E72D297353CC}">
              <c16:uniqueId val="{00000005-7CE8-4E8B-85C9-AE65953448DB}"/>
            </c:ext>
          </c:extLst>
        </c:ser>
        <c:ser>
          <c:idx val="6"/>
          <c:order val="6"/>
          <c:tx>
            <c:strRef>
              <c:f>Déplac!$K$70</c:f>
              <c:strCache>
                <c:ptCount val="1"/>
                <c:pt idx="0">
                  <c:v>2000 km+</c:v>
                </c:pt>
              </c:strCache>
            </c:strRef>
          </c:tx>
          <c:spPr>
            <a:solidFill>
              <a:schemeClr val="accent1">
                <a:lumMod val="60000"/>
                <a:alpha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Déplac!$L$70:$N$70</c:f>
              <c:numCache>
                <c:formatCode>0</c:formatCode>
                <c:ptCount val="3"/>
                <c:pt idx="0">
                  <c:v>4970.6794764768947</c:v>
                </c:pt>
                <c:pt idx="1">
                  <c:v>4970.6794764768947</c:v>
                </c:pt>
                <c:pt idx="2">
                  <c:v>4970.6794764768947</c:v>
                </c:pt>
              </c:numCache>
            </c:numRef>
          </c:yVal>
          <c:bubbleSize>
            <c:numRef>
              <c:f>Déplac!$L$71:$N$71</c:f>
              <c:numCache>
                <c:formatCode>0.000%</c:formatCode>
                <c:ptCount val="3"/>
                <c:pt idx="0">
                  <c:v>1.3204000000000002E-4</c:v>
                </c:pt>
                <c:pt idx="1">
                  <c:v>1.1204E-4</c:v>
                </c:pt>
                <c:pt idx="2">
                  <c:v>1.9489999999999997E-4</c:v>
                </c:pt>
              </c:numCache>
            </c:numRef>
          </c:bubbleSize>
          <c:bubble3D val="0"/>
          <c:extLst>
            <c:ext xmlns:c16="http://schemas.microsoft.com/office/drawing/2014/chart" uri="{C3380CC4-5D6E-409C-BE32-E72D297353CC}">
              <c16:uniqueId val="{00000006-7CE8-4E8B-85C9-AE65953448DB}"/>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FFFFFF"/>
                </a:solidFill>
                <a:latin typeface="+mn-lt"/>
                <a:ea typeface="+mn-ea"/>
                <a:cs typeface="+mn-cs"/>
              </a:defRPr>
            </a:pPr>
            <a:endParaRPr lang="fr-FR"/>
          </a:p>
        </c:txPr>
        <c:crossAx val="206332343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713353682419365E-2"/>
          <c:y val="1.3640740740740741E-2"/>
          <c:w val="0.89131678707532158"/>
          <c:h val="0.94058497942386832"/>
        </c:manualLayout>
      </c:layout>
      <c:bubbleChart>
        <c:varyColors val="0"/>
        <c:ser>
          <c:idx val="0"/>
          <c:order val="0"/>
          <c:tx>
            <c:strRef>
              <c:f>Déplac!$K$58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4236-4279-99D3-FEC44AF7CAE4}"/>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4236-4279-99D3-FEC44AF7CAE4}"/>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Déplac!$L$58:$N$58</c:f>
              <c:numCache>
                <c:formatCode>0.0</c:formatCode>
                <c:ptCount val="3"/>
                <c:pt idx="0">
                  <c:v>0.39086503371292669</c:v>
                </c:pt>
                <c:pt idx="1">
                  <c:v>0.39086503371292669</c:v>
                </c:pt>
                <c:pt idx="2">
                  <c:v>0.39086503371292669</c:v>
                </c:pt>
              </c:numCache>
            </c:numRef>
          </c:yVal>
          <c:bubbleSize>
            <c:numRef>
              <c:f>Déplac!$L$59:$N$59</c:f>
              <c:numCache>
                <c:formatCode>0.0%</c:formatCode>
                <c:ptCount val="3"/>
                <c:pt idx="0">
                  <c:v>4.330912E-2</c:v>
                </c:pt>
                <c:pt idx="1">
                  <c:v>4.2911320000000003E-2</c:v>
                </c:pt>
                <c:pt idx="2">
                  <c:v>8.6769479999999996E-2</c:v>
                </c:pt>
              </c:numCache>
            </c:numRef>
          </c:bubbleSize>
          <c:bubble3D val="0"/>
          <c:extLst>
            <c:ext xmlns:c16="http://schemas.microsoft.com/office/drawing/2014/chart" uri="{C3380CC4-5D6E-409C-BE32-E72D297353CC}">
              <c16:uniqueId val="{00000006-4236-4279-99D3-FEC44AF7CAE4}"/>
            </c:ext>
          </c:extLst>
        </c:ser>
        <c:ser>
          <c:idx val="1"/>
          <c:order val="1"/>
          <c:tx>
            <c:strRef>
              <c:f>Déplac!$K$60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4236-4279-99D3-FEC44AF7CAE4}"/>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4236-4279-99D3-FEC44AF7CAE4}"/>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Déplac!$L$60:$N$60</c:f>
              <c:numCache>
                <c:formatCode>0.0</c:formatCode>
                <c:ptCount val="3"/>
                <c:pt idx="0">
                  <c:v>2.4853397382384474</c:v>
                </c:pt>
                <c:pt idx="1">
                  <c:v>2.4853397382384474</c:v>
                </c:pt>
                <c:pt idx="2">
                  <c:v>2.4853397382384474</c:v>
                </c:pt>
              </c:numCache>
            </c:numRef>
          </c:yVal>
          <c:bubbleSize>
            <c:numRef>
              <c:f>Déplac!$L$61:$N$61</c:f>
              <c:numCache>
                <c:formatCode>0.0%</c:formatCode>
                <c:ptCount val="3"/>
                <c:pt idx="0">
                  <c:v>9.1437699999999997E-2</c:v>
                </c:pt>
                <c:pt idx="1">
                  <c:v>0.11579334000000001</c:v>
                </c:pt>
                <c:pt idx="2">
                  <c:v>0.16001289999999999</c:v>
                </c:pt>
              </c:numCache>
            </c:numRef>
          </c:bubbleSize>
          <c:bubble3D val="0"/>
          <c:extLst>
            <c:ext xmlns:c16="http://schemas.microsoft.com/office/drawing/2014/chart" uri="{C3380CC4-5D6E-409C-BE32-E72D297353CC}">
              <c16:uniqueId val="{0000000D-4236-4279-99D3-FEC44AF7CAE4}"/>
            </c:ext>
          </c:extLst>
        </c:ser>
        <c:ser>
          <c:idx val="2"/>
          <c:order val="2"/>
          <c:tx>
            <c:strRef>
              <c:f>Déplac!$K$62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4236-4279-99D3-FEC44AF7CAE4}"/>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4236-4279-99D3-FEC44AF7CAE4}"/>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Déplac!$L$62:$N$62</c:f>
              <c:numCache>
                <c:formatCode>0.0</c:formatCode>
                <c:ptCount val="3"/>
                <c:pt idx="0">
                  <c:v>10.820212806667225</c:v>
                </c:pt>
                <c:pt idx="1">
                  <c:v>10.820212806667225</c:v>
                </c:pt>
                <c:pt idx="2">
                  <c:v>10.820212806667225</c:v>
                </c:pt>
              </c:numCache>
            </c:numRef>
          </c:yVal>
          <c:bubbleSize>
            <c:numRef>
              <c:f>Déplac!$L$63:$N$63</c:f>
              <c:numCache>
                <c:formatCode>0.0%</c:formatCode>
                <c:ptCount val="3"/>
                <c:pt idx="0">
                  <c:v>0.12411759999999998</c:v>
                </c:pt>
                <c:pt idx="1">
                  <c:v>8.3049649999999989E-2</c:v>
                </c:pt>
                <c:pt idx="2">
                  <c:v>0.1060256</c:v>
                </c:pt>
              </c:numCache>
            </c:numRef>
          </c:bubbleSize>
          <c:bubble3D val="0"/>
          <c:extLst>
            <c:ext xmlns:c16="http://schemas.microsoft.com/office/drawing/2014/chart" uri="{C3380CC4-5D6E-409C-BE32-E72D297353CC}">
              <c16:uniqueId val="{00000014-4236-4279-99D3-FEC44AF7CAE4}"/>
            </c:ext>
          </c:extLst>
        </c:ser>
        <c:ser>
          <c:idx val="3"/>
          <c:order val="3"/>
          <c:tx>
            <c:strRef>
              <c:f>Déplac!$K$64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4236-4279-99D3-FEC44AF7CAE4}"/>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4236-4279-99D3-FEC44AF7CAE4}"/>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Déplac!$L$64:$N$64</c:f>
              <c:numCache>
                <c:formatCode>0</c:formatCode>
                <c:ptCount val="3"/>
                <c:pt idx="0">
                  <c:v>49.706794764768951</c:v>
                </c:pt>
                <c:pt idx="1">
                  <c:v>49.706794764768951</c:v>
                </c:pt>
                <c:pt idx="2">
                  <c:v>49.706794764768951</c:v>
                </c:pt>
              </c:numCache>
            </c:numRef>
          </c:yVal>
          <c:bubbleSize>
            <c:numRef>
              <c:f>Déplac!$L$65:$N$65</c:f>
              <c:numCache>
                <c:formatCode>0.0%</c:formatCode>
                <c:ptCount val="3"/>
                <c:pt idx="0">
                  <c:v>6.6284079999999995E-2</c:v>
                </c:pt>
                <c:pt idx="1">
                  <c:v>3.4004140000000002E-2</c:v>
                </c:pt>
                <c:pt idx="2">
                  <c:v>3.1339919999999993E-2</c:v>
                </c:pt>
              </c:numCache>
            </c:numRef>
          </c:bubbleSize>
          <c:bubble3D val="0"/>
          <c:extLst>
            <c:ext xmlns:c16="http://schemas.microsoft.com/office/drawing/2014/chart" uri="{C3380CC4-5D6E-409C-BE32-E72D297353CC}">
              <c16:uniqueId val="{0000001B-4236-4279-99D3-FEC44AF7CAE4}"/>
            </c:ext>
          </c:extLst>
        </c:ser>
        <c:ser>
          <c:idx val="4"/>
          <c:order val="4"/>
          <c:tx>
            <c:strRef>
              <c:f>Déplac!$K$66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4236-4279-99D3-FEC44AF7CAE4}"/>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4236-4279-99D3-FEC44AF7CAE4}"/>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Déplac!$L$66:$N$66</c:f>
              <c:numCache>
                <c:formatCode>0</c:formatCode>
                <c:ptCount val="3"/>
                <c:pt idx="0">
                  <c:v>248.53397382384475</c:v>
                </c:pt>
                <c:pt idx="1">
                  <c:v>248.53397382384475</c:v>
                </c:pt>
                <c:pt idx="2">
                  <c:v>248.53397382384475</c:v>
                </c:pt>
              </c:numCache>
            </c:numRef>
          </c:yVal>
          <c:bubbleSize>
            <c:numRef>
              <c:f>Déplac!$L$67:$N$67</c:f>
              <c:numCache>
                <c:formatCode>0.0%</c:formatCode>
                <c:ptCount val="3"/>
                <c:pt idx="0">
                  <c:v>3.9281899999999989E-3</c:v>
                </c:pt>
                <c:pt idx="1">
                  <c:v>3.3892099999999997E-3</c:v>
                </c:pt>
                <c:pt idx="2">
                  <c:v>3.8590199999999995E-3</c:v>
                </c:pt>
              </c:numCache>
            </c:numRef>
          </c:bubbleSize>
          <c:bubble3D val="0"/>
          <c:extLst>
            <c:ext xmlns:c16="http://schemas.microsoft.com/office/drawing/2014/chart" uri="{C3380CC4-5D6E-409C-BE32-E72D297353CC}">
              <c16:uniqueId val="{00000022-4236-4279-99D3-FEC44AF7CAE4}"/>
            </c:ext>
          </c:extLst>
        </c:ser>
        <c:ser>
          <c:idx val="5"/>
          <c:order val="5"/>
          <c:tx>
            <c:strRef>
              <c:f>Déplac!$K$68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4236-4279-99D3-FEC44AF7CAE4}"/>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4236-4279-99D3-FEC44AF7CAE4}"/>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Déplac!$L$68:$N$68</c:f>
              <c:numCache>
                <c:formatCode>0</c:formatCode>
                <c:ptCount val="3"/>
                <c:pt idx="0">
                  <c:v>1082.0212806667225</c:v>
                </c:pt>
                <c:pt idx="1">
                  <c:v>1082.0212806667225</c:v>
                </c:pt>
                <c:pt idx="2">
                  <c:v>1082.0212806667225</c:v>
                </c:pt>
              </c:numCache>
            </c:numRef>
          </c:yVal>
          <c:bubbleSize>
            <c:numRef>
              <c:f>Déplac!$L$69:$N$69</c:f>
              <c:numCache>
                <c:formatCode>0.00%</c:formatCode>
                <c:ptCount val="3"/>
                <c:pt idx="0">
                  <c:v>9.2428000000000009E-4</c:v>
                </c:pt>
                <c:pt idx="1">
                  <c:v>8.1229000000000013E-4</c:v>
                </c:pt>
                <c:pt idx="2">
                  <c:v>1.5981799999999998E-3</c:v>
                </c:pt>
              </c:numCache>
            </c:numRef>
          </c:bubbleSize>
          <c:bubble3D val="0"/>
          <c:extLst>
            <c:ext xmlns:c16="http://schemas.microsoft.com/office/drawing/2014/chart" uri="{C3380CC4-5D6E-409C-BE32-E72D297353CC}">
              <c16:uniqueId val="{00000029-4236-4279-99D3-FEC44AF7CAE4}"/>
            </c:ext>
          </c:extLst>
        </c:ser>
        <c:ser>
          <c:idx val="6"/>
          <c:order val="6"/>
          <c:tx>
            <c:strRef>
              <c:f>Déplac!$K$70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4236-4279-99D3-FEC44AF7CAE4}"/>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4236-4279-99D3-FEC44AF7CAE4}"/>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4236-4279-99D3-FEC44AF7CA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Déplac!$L$70:$N$70</c:f>
              <c:numCache>
                <c:formatCode>0</c:formatCode>
                <c:ptCount val="3"/>
                <c:pt idx="0">
                  <c:v>4970.6794764768947</c:v>
                </c:pt>
                <c:pt idx="1">
                  <c:v>4970.6794764768947</c:v>
                </c:pt>
                <c:pt idx="2">
                  <c:v>4970.6794764768947</c:v>
                </c:pt>
              </c:numCache>
            </c:numRef>
          </c:yVal>
          <c:bubbleSize>
            <c:numRef>
              <c:f>Déplac!$L$71:$N$71</c:f>
              <c:numCache>
                <c:formatCode>0.000%</c:formatCode>
                <c:ptCount val="3"/>
                <c:pt idx="0">
                  <c:v>1.3204000000000002E-4</c:v>
                </c:pt>
                <c:pt idx="1">
                  <c:v>1.1204E-4</c:v>
                </c:pt>
                <c:pt idx="2">
                  <c:v>1.9489999999999997E-4</c:v>
                </c:pt>
              </c:numCache>
            </c:numRef>
          </c:bubbleSize>
          <c:bubble3D val="0"/>
          <c:extLst>
            <c:ext xmlns:c16="http://schemas.microsoft.com/office/drawing/2014/chart" uri="{C3380CC4-5D6E-409C-BE32-E72D297353CC}">
              <c16:uniqueId val="{00000030-4236-4279-99D3-FEC44AF7CAE4}"/>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Distance!$K$58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13F6-491E-8CCE-D96B0A56502C}"/>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13F6-491E-8CCE-D96B0A56502C}"/>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13F6-491E-8CCE-D96B0A5650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Distance!$L$58:$N$58</c:f>
              <c:numCache>
                <c:formatCode>0.0</c:formatCode>
                <c:ptCount val="3"/>
                <c:pt idx="0">
                  <c:v>0.39086503371292669</c:v>
                </c:pt>
                <c:pt idx="1">
                  <c:v>0.39086503371292669</c:v>
                </c:pt>
                <c:pt idx="2">
                  <c:v>0.39086503371292669</c:v>
                </c:pt>
              </c:numCache>
            </c:numRef>
          </c:yVal>
          <c:bubbleSize>
            <c:numRef>
              <c:f>Distance!$L$59:$N$59</c:f>
              <c:numCache>
                <c:formatCode>0.0%</c:formatCode>
                <c:ptCount val="3"/>
                <c:pt idx="0">
                  <c:v>1.1556800000000001E-3</c:v>
                </c:pt>
                <c:pt idx="1">
                  <c:v>1.2033599999999999E-3</c:v>
                </c:pt>
                <c:pt idx="2">
                  <c:v>2.4860800000000003E-3</c:v>
                </c:pt>
              </c:numCache>
            </c:numRef>
          </c:bubbleSize>
          <c:bubble3D val="0"/>
          <c:extLst>
            <c:ext xmlns:c16="http://schemas.microsoft.com/office/drawing/2014/chart" uri="{C3380CC4-5D6E-409C-BE32-E72D297353CC}">
              <c16:uniqueId val="{00000006-13F6-491E-8CCE-D96B0A56502C}"/>
            </c:ext>
          </c:extLst>
        </c:ser>
        <c:ser>
          <c:idx val="1"/>
          <c:order val="1"/>
          <c:tx>
            <c:strRef>
              <c:f>Distance!$K$60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13F6-491E-8CCE-D96B0A56502C}"/>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13F6-491E-8CCE-D96B0A56502C}"/>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13F6-491E-8CCE-D96B0A5650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Distance!$L$60:$N$60</c:f>
              <c:numCache>
                <c:formatCode>0.0</c:formatCode>
                <c:ptCount val="3"/>
                <c:pt idx="0">
                  <c:v>2.4853397382384474</c:v>
                </c:pt>
                <c:pt idx="1">
                  <c:v>2.4853397382384474</c:v>
                </c:pt>
                <c:pt idx="2">
                  <c:v>2.4853397382384474</c:v>
                </c:pt>
              </c:numCache>
            </c:numRef>
          </c:yVal>
          <c:bubbleSize>
            <c:numRef>
              <c:f>Distance!$L$61:$N$61</c:f>
              <c:numCache>
                <c:formatCode>0.0%</c:formatCode>
                <c:ptCount val="3"/>
                <c:pt idx="0">
                  <c:v>1.312256E-2</c:v>
                </c:pt>
                <c:pt idx="1">
                  <c:v>1.6323839999999999E-2</c:v>
                </c:pt>
                <c:pt idx="2">
                  <c:v>2.288656E-2</c:v>
                </c:pt>
              </c:numCache>
            </c:numRef>
          </c:bubbleSize>
          <c:bubble3D val="0"/>
          <c:extLst>
            <c:ext xmlns:c16="http://schemas.microsoft.com/office/drawing/2014/chart" uri="{C3380CC4-5D6E-409C-BE32-E72D297353CC}">
              <c16:uniqueId val="{0000000D-13F6-491E-8CCE-D96B0A56502C}"/>
            </c:ext>
          </c:extLst>
        </c:ser>
        <c:ser>
          <c:idx val="2"/>
          <c:order val="2"/>
          <c:tx>
            <c:strRef>
              <c:f>Distance!$K$62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13F6-491E-8CCE-D96B0A56502C}"/>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13F6-491E-8CCE-D96B0A56502C}"/>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13F6-491E-8CCE-D96B0A5650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Distance!$L$62:$N$62</c:f>
              <c:numCache>
                <c:formatCode>0.0</c:formatCode>
                <c:ptCount val="3"/>
                <c:pt idx="0">
                  <c:v>10.820212806667225</c:v>
                </c:pt>
                <c:pt idx="1">
                  <c:v>10.820212806667225</c:v>
                </c:pt>
                <c:pt idx="2">
                  <c:v>10.820212806667225</c:v>
                </c:pt>
              </c:numCache>
            </c:numRef>
          </c:yVal>
          <c:bubbleSize>
            <c:numRef>
              <c:f>Distance!$L$63:$N$63</c:f>
              <c:numCache>
                <c:formatCode>0.0%</c:formatCode>
                <c:ptCount val="3"/>
                <c:pt idx="0">
                  <c:v>7.8548960000000001E-2</c:v>
                </c:pt>
                <c:pt idx="1">
                  <c:v>4.941624E-2</c:v>
                </c:pt>
                <c:pt idx="2">
                  <c:v>5.8678800000000003E-2</c:v>
                </c:pt>
              </c:numCache>
            </c:numRef>
          </c:bubbleSize>
          <c:bubble3D val="0"/>
          <c:extLst>
            <c:ext xmlns:c16="http://schemas.microsoft.com/office/drawing/2014/chart" uri="{C3380CC4-5D6E-409C-BE32-E72D297353CC}">
              <c16:uniqueId val="{00000014-13F6-491E-8CCE-D96B0A56502C}"/>
            </c:ext>
          </c:extLst>
        </c:ser>
        <c:ser>
          <c:idx val="3"/>
          <c:order val="3"/>
          <c:tx>
            <c:strRef>
              <c:f>Distance!$K$64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13F6-491E-8CCE-D96B0A56502C}"/>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13F6-491E-8CCE-D96B0A56502C}"/>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13F6-491E-8CCE-D96B0A5650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Distance!$L$64:$N$64</c:f>
              <c:numCache>
                <c:formatCode>0</c:formatCode>
                <c:ptCount val="3"/>
                <c:pt idx="0">
                  <c:v>49.706794764768951</c:v>
                </c:pt>
                <c:pt idx="1">
                  <c:v>49.706794764768951</c:v>
                </c:pt>
                <c:pt idx="2">
                  <c:v>49.706794764768951</c:v>
                </c:pt>
              </c:numCache>
            </c:numRef>
          </c:yVal>
          <c:bubbleSize>
            <c:numRef>
              <c:f>Distance!$L$65:$N$65</c:f>
              <c:numCache>
                <c:formatCode>0.0%</c:formatCode>
                <c:ptCount val="3"/>
                <c:pt idx="0">
                  <c:v>0.142596</c:v>
                </c:pt>
                <c:pt idx="1">
                  <c:v>7.6465679999999994E-2</c:v>
                </c:pt>
                <c:pt idx="2">
                  <c:v>6.9610240000000004E-2</c:v>
                </c:pt>
              </c:numCache>
            </c:numRef>
          </c:bubbleSize>
          <c:bubble3D val="0"/>
          <c:extLst>
            <c:ext xmlns:c16="http://schemas.microsoft.com/office/drawing/2014/chart" uri="{C3380CC4-5D6E-409C-BE32-E72D297353CC}">
              <c16:uniqueId val="{0000001B-13F6-491E-8CCE-D96B0A56502C}"/>
            </c:ext>
          </c:extLst>
        </c:ser>
        <c:ser>
          <c:idx val="4"/>
          <c:order val="4"/>
          <c:tx>
            <c:strRef>
              <c:f>Distance!$K$66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13F6-491E-8CCE-D96B0A56502C}"/>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13F6-491E-8CCE-D96B0A56502C}"/>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13F6-491E-8CCE-D96B0A5650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Distance!$L$66:$N$66</c:f>
              <c:numCache>
                <c:formatCode>0</c:formatCode>
                <c:ptCount val="3"/>
                <c:pt idx="0">
                  <c:v>248.53397382384475</c:v>
                </c:pt>
                <c:pt idx="1">
                  <c:v>248.53397382384475</c:v>
                </c:pt>
                <c:pt idx="2">
                  <c:v>248.53397382384475</c:v>
                </c:pt>
              </c:numCache>
            </c:numRef>
          </c:yVal>
          <c:bubbleSize>
            <c:numRef>
              <c:f>Distance!$L$67:$N$67</c:f>
              <c:numCache>
                <c:formatCode>0.0%</c:formatCode>
                <c:ptCount val="3"/>
                <c:pt idx="0">
                  <c:v>4.7345599999999995E-2</c:v>
                </c:pt>
                <c:pt idx="1">
                  <c:v>4.1306639999999992E-2</c:v>
                </c:pt>
                <c:pt idx="2">
                  <c:v>5.4730320000000006E-2</c:v>
                </c:pt>
              </c:numCache>
            </c:numRef>
          </c:bubbleSize>
          <c:bubble3D val="0"/>
          <c:extLst>
            <c:ext xmlns:c16="http://schemas.microsoft.com/office/drawing/2014/chart" uri="{C3380CC4-5D6E-409C-BE32-E72D297353CC}">
              <c16:uniqueId val="{00000022-13F6-491E-8CCE-D96B0A56502C}"/>
            </c:ext>
          </c:extLst>
        </c:ser>
        <c:ser>
          <c:idx val="5"/>
          <c:order val="5"/>
          <c:tx>
            <c:strRef>
              <c:f>Distance!$K$68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13F6-491E-8CCE-D96B0A56502C}"/>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13F6-491E-8CCE-D96B0A56502C}"/>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13F6-491E-8CCE-D96B0A5650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Distance!$L$68:$N$68</c:f>
              <c:numCache>
                <c:formatCode>0</c:formatCode>
                <c:ptCount val="3"/>
                <c:pt idx="0">
                  <c:v>1082.0212806667225</c:v>
                </c:pt>
                <c:pt idx="1">
                  <c:v>1082.0212806667225</c:v>
                </c:pt>
                <c:pt idx="2">
                  <c:v>1082.0212806667225</c:v>
                </c:pt>
              </c:numCache>
            </c:numRef>
          </c:yVal>
          <c:bubbleSize>
            <c:numRef>
              <c:f>Distance!$L$69:$N$69</c:f>
              <c:numCache>
                <c:formatCode>0.0%</c:formatCode>
                <c:ptCount val="3"/>
                <c:pt idx="0">
                  <c:v>4.5481600000000004E-2</c:v>
                </c:pt>
                <c:pt idx="1">
                  <c:v>4.0338719999999995E-2</c:v>
                </c:pt>
                <c:pt idx="2">
                  <c:v>7.9810479999999989E-2</c:v>
                </c:pt>
              </c:numCache>
            </c:numRef>
          </c:bubbleSize>
          <c:bubble3D val="0"/>
          <c:extLst>
            <c:ext xmlns:c16="http://schemas.microsoft.com/office/drawing/2014/chart" uri="{C3380CC4-5D6E-409C-BE32-E72D297353CC}">
              <c16:uniqueId val="{00000029-13F6-491E-8CCE-D96B0A56502C}"/>
            </c:ext>
          </c:extLst>
        </c:ser>
        <c:ser>
          <c:idx val="6"/>
          <c:order val="6"/>
          <c:tx>
            <c:strRef>
              <c:f>Distance!$K$70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13F6-491E-8CCE-D96B0A56502C}"/>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13F6-491E-8CCE-D96B0A56502C}"/>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13F6-491E-8CCE-D96B0A56502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Distance!$L$70:$N$70</c:f>
              <c:numCache>
                <c:formatCode>0</c:formatCode>
                <c:ptCount val="3"/>
                <c:pt idx="0">
                  <c:v>4970.6794764768947</c:v>
                </c:pt>
                <c:pt idx="1">
                  <c:v>4970.6794764768947</c:v>
                </c:pt>
                <c:pt idx="2">
                  <c:v>4970.6794764768947</c:v>
                </c:pt>
              </c:numCache>
            </c:numRef>
          </c:yVal>
          <c:bubbleSize>
            <c:numRef>
              <c:f>Distance!$L$71:$N$71</c:f>
              <c:numCache>
                <c:formatCode>0.0%</c:formatCode>
                <c:ptCount val="3"/>
                <c:pt idx="0">
                  <c:v>4.4512320000000001E-2</c:v>
                </c:pt>
                <c:pt idx="1">
                  <c:v>3.659784E-2</c:v>
                </c:pt>
                <c:pt idx="2">
                  <c:v>7.7434080000000002E-2</c:v>
                </c:pt>
              </c:numCache>
            </c:numRef>
          </c:bubbleSize>
          <c:bubble3D val="0"/>
          <c:extLst>
            <c:ext xmlns:c16="http://schemas.microsoft.com/office/drawing/2014/chart" uri="{C3380CC4-5D6E-409C-BE32-E72D297353CC}">
              <c16:uniqueId val="{00000030-13F6-491E-8CCE-D96B0A56502C}"/>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'4 CO2'!$K$58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C2E7-4C33-8F95-7FB7B72C50D0}"/>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C2E7-4C33-8F95-7FB7B72C50D0}"/>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CO2'!$L$58:$N$58</c:f>
              <c:numCache>
                <c:formatCode>0.0</c:formatCode>
                <c:ptCount val="3"/>
                <c:pt idx="0">
                  <c:v>0.39086503371292669</c:v>
                </c:pt>
                <c:pt idx="1">
                  <c:v>0.39086503371292669</c:v>
                </c:pt>
                <c:pt idx="2">
                  <c:v>0.39086503371292669</c:v>
                </c:pt>
              </c:numCache>
            </c:numRef>
          </c:yVal>
          <c:bubbleSize>
            <c:numRef>
              <c:f>'4 CO2'!$L$59:$N$59</c:f>
              <c:numCache>
                <c:formatCode>0.00%</c:formatCode>
                <c:ptCount val="3"/>
                <c:pt idx="0">
                  <c:v>7.5258000000000009E-4</c:v>
                </c:pt>
                <c:pt idx="1">
                  <c:v>4.0905E-4</c:v>
                </c:pt>
                <c:pt idx="2">
                  <c:v>3.7104E-4</c:v>
                </c:pt>
              </c:numCache>
            </c:numRef>
          </c:bubbleSize>
          <c:bubble3D val="0"/>
          <c:extLst>
            <c:ext xmlns:c16="http://schemas.microsoft.com/office/drawing/2014/chart" uri="{C3380CC4-5D6E-409C-BE32-E72D297353CC}">
              <c16:uniqueId val="{00000006-C2E7-4C33-8F95-7FB7B72C50D0}"/>
            </c:ext>
          </c:extLst>
        </c:ser>
        <c:ser>
          <c:idx val="1"/>
          <c:order val="1"/>
          <c:tx>
            <c:strRef>
              <c:f>'4 CO2'!$K$60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C2E7-4C33-8F95-7FB7B72C50D0}"/>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C2E7-4C33-8F95-7FB7B72C50D0}"/>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CO2'!$L$60:$N$60</c:f>
              <c:numCache>
                <c:formatCode>0.0</c:formatCode>
                <c:ptCount val="3"/>
                <c:pt idx="0">
                  <c:v>2.4853397382384474</c:v>
                </c:pt>
                <c:pt idx="1">
                  <c:v>2.4853397382384474</c:v>
                </c:pt>
                <c:pt idx="2">
                  <c:v>2.4853397382384474</c:v>
                </c:pt>
              </c:numCache>
            </c:numRef>
          </c:yVal>
          <c:bubbleSize>
            <c:numRef>
              <c:f>'4 CO2'!$L$61:$N$61</c:f>
              <c:numCache>
                <c:formatCode>0.0%</c:formatCode>
                <c:ptCount val="3"/>
                <c:pt idx="0">
                  <c:v>1.8020110000000002E-2</c:v>
                </c:pt>
                <c:pt idx="1">
                  <c:v>2.0834279999999997E-2</c:v>
                </c:pt>
                <c:pt idx="2">
                  <c:v>2.0994679999999998E-2</c:v>
                </c:pt>
              </c:numCache>
            </c:numRef>
          </c:bubbleSize>
          <c:bubble3D val="0"/>
          <c:extLst>
            <c:ext xmlns:c16="http://schemas.microsoft.com/office/drawing/2014/chart" uri="{C3380CC4-5D6E-409C-BE32-E72D297353CC}">
              <c16:uniqueId val="{0000000D-C2E7-4C33-8F95-7FB7B72C50D0}"/>
            </c:ext>
          </c:extLst>
        </c:ser>
        <c:ser>
          <c:idx val="2"/>
          <c:order val="2"/>
          <c:tx>
            <c:strRef>
              <c:f>'4 CO2'!$K$62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C2E7-4C33-8F95-7FB7B72C50D0}"/>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C2E7-4C33-8F95-7FB7B72C50D0}"/>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CO2'!$L$62:$N$62</c:f>
              <c:numCache>
                <c:formatCode>0.0</c:formatCode>
                <c:ptCount val="3"/>
                <c:pt idx="0">
                  <c:v>10.820212806667225</c:v>
                </c:pt>
                <c:pt idx="1">
                  <c:v>10.820212806667225</c:v>
                </c:pt>
                <c:pt idx="2">
                  <c:v>10.820212806667225</c:v>
                </c:pt>
              </c:numCache>
            </c:numRef>
          </c:yVal>
          <c:bubbleSize>
            <c:numRef>
              <c:f>'4 CO2'!$L$63:$N$63</c:f>
              <c:numCache>
                <c:formatCode>0.0%</c:formatCode>
                <c:ptCount val="3"/>
                <c:pt idx="0">
                  <c:v>0.10757713000000001</c:v>
                </c:pt>
                <c:pt idx="1">
                  <c:v>6.4793519999999993E-2</c:v>
                </c:pt>
                <c:pt idx="2">
                  <c:v>6.1778159999999999E-2</c:v>
                </c:pt>
              </c:numCache>
            </c:numRef>
          </c:bubbleSize>
          <c:bubble3D val="0"/>
          <c:extLst>
            <c:ext xmlns:c16="http://schemas.microsoft.com/office/drawing/2014/chart" uri="{C3380CC4-5D6E-409C-BE32-E72D297353CC}">
              <c16:uniqueId val="{00000014-C2E7-4C33-8F95-7FB7B72C50D0}"/>
            </c:ext>
          </c:extLst>
        </c:ser>
        <c:ser>
          <c:idx val="3"/>
          <c:order val="3"/>
          <c:tx>
            <c:strRef>
              <c:f>'4 CO2'!$K$64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C2E7-4C33-8F95-7FB7B72C50D0}"/>
              </c:ext>
            </c:extLst>
          </c:dPt>
          <c:dPt>
            <c:idx val="1"/>
            <c:invertIfNegative val="0"/>
            <c:bubble3D val="0"/>
            <c:spPr>
              <a:blipFill dpi="0" rotWithShape="1">
                <a:blip xmlns:r="http://schemas.openxmlformats.org/officeDocument/2006/relationships" r:embed="rId13">
                  <a:alphaModFix amt="60000"/>
                </a:blip>
                <a:srcRect/>
                <a:stretch>
                  <a:fillRect/>
                </a:stretch>
              </a:blipFill>
              <a:ln>
                <a:noFill/>
              </a:ln>
              <a:effectLst/>
            </c:spPr>
            <c:extLst>
              <c:ext xmlns:c16="http://schemas.microsoft.com/office/drawing/2014/chart" uri="{C3380CC4-5D6E-409C-BE32-E72D297353CC}">
                <c16:uniqueId val="{00000018-C2E7-4C33-8F95-7FB7B72C50D0}"/>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CO2'!$L$64:$N$64</c:f>
              <c:numCache>
                <c:formatCode>0</c:formatCode>
                <c:ptCount val="3"/>
                <c:pt idx="0">
                  <c:v>49.706794764768951</c:v>
                </c:pt>
                <c:pt idx="1">
                  <c:v>49.706794764768951</c:v>
                </c:pt>
                <c:pt idx="2">
                  <c:v>49.706794764768951</c:v>
                </c:pt>
              </c:numCache>
            </c:numRef>
          </c:yVal>
          <c:bubbleSize>
            <c:numRef>
              <c:f>'4 CO2'!$L$65:$N$65</c:f>
              <c:numCache>
                <c:formatCode>0.0%</c:formatCode>
                <c:ptCount val="3"/>
                <c:pt idx="0">
                  <c:v>0.17643820000000002</c:v>
                </c:pt>
                <c:pt idx="1">
                  <c:v>9.157266E-2</c:v>
                </c:pt>
                <c:pt idx="2">
                  <c:v>6.7962160000000008E-2</c:v>
                </c:pt>
              </c:numCache>
            </c:numRef>
          </c:bubbleSize>
          <c:bubble3D val="0"/>
          <c:extLst>
            <c:ext xmlns:c16="http://schemas.microsoft.com/office/drawing/2014/chart" uri="{C3380CC4-5D6E-409C-BE32-E72D297353CC}">
              <c16:uniqueId val="{0000001B-C2E7-4C33-8F95-7FB7B72C50D0}"/>
            </c:ext>
          </c:extLst>
        </c:ser>
        <c:ser>
          <c:idx val="4"/>
          <c:order val="4"/>
          <c:tx>
            <c:strRef>
              <c:f>'4 CO2'!$K$66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C2E7-4C33-8F95-7FB7B72C50D0}"/>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C2E7-4C33-8F95-7FB7B72C50D0}"/>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CO2'!$L$66:$N$66</c:f>
              <c:numCache>
                <c:formatCode>0</c:formatCode>
                <c:ptCount val="3"/>
                <c:pt idx="0">
                  <c:v>248.53397382384475</c:v>
                </c:pt>
                <c:pt idx="1">
                  <c:v>248.53397382384475</c:v>
                </c:pt>
                <c:pt idx="2">
                  <c:v>248.53397382384475</c:v>
                </c:pt>
              </c:numCache>
            </c:numRef>
          </c:yVal>
          <c:bubbleSize>
            <c:numRef>
              <c:f>'4 CO2'!$L$67:$N$67</c:f>
              <c:numCache>
                <c:formatCode>0.0%</c:formatCode>
                <c:ptCount val="3"/>
                <c:pt idx="0">
                  <c:v>4.3858690000000006E-2</c:v>
                </c:pt>
                <c:pt idx="1">
                  <c:v>3.5314649999999996E-2</c:v>
                </c:pt>
                <c:pt idx="2">
                  <c:v>3.9144720000000001E-2</c:v>
                </c:pt>
              </c:numCache>
            </c:numRef>
          </c:bubbleSize>
          <c:bubble3D val="0"/>
          <c:extLst>
            <c:ext xmlns:c16="http://schemas.microsoft.com/office/drawing/2014/chart" uri="{C3380CC4-5D6E-409C-BE32-E72D297353CC}">
              <c16:uniqueId val="{00000022-C2E7-4C33-8F95-7FB7B72C50D0}"/>
            </c:ext>
          </c:extLst>
        </c:ser>
        <c:ser>
          <c:idx val="5"/>
          <c:order val="5"/>
          <c:tx>
            <c:strRef>
              <c:f>'4 CO2'!$K$68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C2E7-4C33-8F95-7FB7B72C50D0}"/>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C2E7-4C33-8F95-7FB7B72C50D0}"/>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CO2'!$L$68:$N$68</c:f>
              <c:numCache>
                <c:formatCode>0</c:formatCode>
                <c:ptCount val="3"/>
                <c:pt idx="0">
                  <c:v>1082.0212806667225</c:v>
                </c:pt>
                <c:pt idx="1">
                  <c:v>1082.0212806667225</c:v>
                </c:pt>
                <c:pt idx="2">
                  <c:v>1082.0212806667225</c:v>
                </c:pt>
              </c:numCache>
            </c:numRef>
          </c:yVal>
          <c:bubbleSize>
            <c:numRef>
              <c:f>'4 CO2'!$L$69:$N$69</c:f>
              <c:numCache>
                <c:formatCode>0.0%</c:formatCode>
                <c:ptCount val="3"/>
                <c:pt idx="0">
                  <c:v>3.3907909999999999E-2</c:v>
                </c:pt>
                <c:pt idx="1">
                  <c:v>2.9887920000000002E-2</c:v>
                </c:pt>
                <c:pt idx="2">
                  <c:v>5.5284960000000008E-2</c:v>
                </c:pt>
              </c:numCache>
            </c:numRef>
          </c:bubbleSize>
          <c:bubble3D val="0"/>
          <c:extLst>
            <c:ext xmlns:c16="http://schemas.microsoft.com/office/drawing/2014/chart" uri="{C3380CC4-5D6E-409C-BE32-E72D297353CC}">
              <c16:uniqueId val="{00000029-C2E7-4C33-8F95-7FB7B72C50D0}"/>
            </c:ext>
          </c:extLst>
        </c:ser>
        <c:ser>
          <c:idx val="6"/>
          <c:order val="6"/>
          <c:tx>
            <c:strRef>
              <c:f>'4 CO2'!$K$70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C2E7-4C33-8F95-7FB7B72C50D0}"/>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C2E7-4C33-8F95-7FB7B72C50D0}"/>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CO2'!$L$70:$N$70</c:f>
              <c:numCache>
                <c:formatCode>0</c:formatCode>
                <c:ptCount val="3"/>
                <c:pt idx="0">
                  <c:v>4970.6794764768947</c:v>
                </c:pt>
                <c:pt idx="1">
                  <c:v>4970.6794764768947</c:v>
                </c:pt>
                <c:pt idx="2">
                  <c:v>4970.6794764768947</c:v>
                </c:pt>
              </c:numCache>
            </c:numRef>
          </c:yVal>
          <c:bubbleSize>
            <c:numRef>
              <c:f>'4 CO2'!$L$71:$N$71</c:f>
              <c:numCache>
                <c:formatCode>0.0%</c:formatCode>
                <c:ptCount val="3"/>
                <c:pt idx="0">
                  <c:v>3.7545380000000003E-2</c:v>
                </c:pt>
                <c:pt idx="1">
                  <c:v>2.9915189999999994E-2</c:v>
                </c:pt>
                <c:pt idx="2">
                  <c:v>6.3695199999999993E-2</c:v>
                </c:pt>
              </c:numCache>
            </c:numRef>
          </c:bubbleSize>
          <c:bubble3D val="0"/>
          <c:extLst>
            <c:ext xmlns:c16="http://schemas.microsoft.com/office/drawing/2014/chart" uri="{C3380CC4-5D6E-409C-BE32-E72D297353CC}">
              <c16:uniqueId val="{00000030-C2E7-4C33-8F95-7FB7B72C50D0}"/>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Distance!$K$58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D7B4-473F-A81D-5A9026E7251A}"/>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D7B4-473F-A81D-5A9026E7251A}"/>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Distance!$L$58:$N$58</c:f>
              <c:numCache>
                <c:formatCode>0.0</c:formatCode>
                <c:ptCount val="3"/>
                <c:pt idx="0">
                  <c:v>0.39086503371292669</c:v>
                </c:pt>
                <c:pt idx="1">
                  <c:v>0.39086503371292669</c:v>
                </c:pt>
                <c:pt idx="2">
                  <c:v>0.39086503371292669</c:v>
                </c:pt>
              </c:numCache>
            </c:numRef>
          </c:yVal>
          <c:bubbleSize>
            <c:numRef>
              <c:f>Distance!$L$59:$N$59</c:f>
              <c:numCache>
                <c:formatCode>0.0%</c:formatCode>
                <c:ptCount val="3"/>
                <c:pt idx="0">
                  <c:v>1.1556800000000001E-3</c:v>
                </c:pt>
                <c:pt idx="1">
                  <c:v>1.2033599999999999E-3</c:v>
                </c:pt>
                <c:pt idx="2">
                  <c:v>2.4860800000000003E-3</c:v>
                </c:pt>
              </c:numCache>
            </c:numRef>
          </c:bubbleSize>
          <c:bubble3D val="0"/>
          <c:extLst>
            <c:ext xmlns:c16="http://schemas.microsoft.com/office/drawing/2014/chart" uri="{C3380CC4-5D6E-409C-BE32-E72D297353CC}">
              <c16:uniqueId val="{00000006-D7B4-473F-A81D-5A9026E7251A}"/>
            </c:ext>
          </c:extLst>
        </c:ser>
        <c:ser>
          <c:idx val="1"/>
          <c:order val="1"/>
          <c:tx>
            <c:strRef>
              <c:f>Distance!$K$60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D7B4-473F-A81D-5A9026E7251A}"/>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D7B4-473F-A81D-5A9026E7251A}"/>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Distance!$L$60:$N$60</c:f>
              <c:numCache>
                <c:formatCode>0.0</c:formatCode>
                <c:ptCount val="3"/>
                <c:pt idx="0">
                  <c:v>2.4853397382384474</c:v>
                </c:pt>
                <c:pt idx="1">
                  <c:v>2.4853397382384474</c:v>
                </c:pt>
                <c:pt idx="2">
                  <c:v>2.4853397382384474</c:v>
                </c:pt>
              </c:numCache>
            </c:numRef>
          </c:yVal>
          <c:bubbleSize>
            <c:numRef>
              <c:f>Distance!$L$61:$N$61</c:f>
              <c:numCache>
                <c:formatCode>0.0%</c:formatCode>
                <c:ptCount val="3"/>
                <c:pt idx="0">
                  <c:v>1.312256E-2</c:v>
                </c:pt>
                <c:pt idx="1">
                  <c:v>1.6323839999999999E-2</c:v>
                </c:pt>
                <c:pt idx="2">
                  <c:v>2.288656E-2</c:v>
                </c:pt>
              </c:numCache>
            </c:numRef>
          </c:bubbleSize>
          <c:bubble3D val="0"/>
          <c:extLst>
            <c:ext xmlns:c16="http://schemas.microsoft.com/office/drawing/2014/chart" uri="{C3380CC4-5D6E-409C-BE32-E72D297353CC}">
              <c16:uniqueId val="{0000000D-D7B4-473F-A81D-5A9026E7251A}"/>
            </c:ext>
          </c:extLst>
        </c:ser>
        <c:ser>
          <c:idx val="2"/>
          <c:order val="2"/>
          <c:tx>
            <c:strRef>
              <c:f>Distance!$K$62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D7B4-473F-A81D-5A9026E7251A}"/>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D7B4-473F-A81D-5A9026E7251A}"/>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Distance!$L$62:$N$62</c:f>
              <c:numCache>
                <c:formatCode>0.0</c:formatCode>
                <c:ptCount val="3"/>
                <c:pt idx="0">
                  <c:v>10.820212806667225</c:v>
                </c:pt>
                <c:pt idx="1">
                  <c:v>10.820212806667225</c:v>
                </c:pt>
                <c:pt idx="2">
                  <c:v>10.820212806667225</c:v>
                </c:pt>
              </c:numCache>
            </c:numRef>
          </c:yVal>
          <c:bubbleSize>
            <c:numRef>
              <c:f>Distance!$L$63:$N$63</c:f>
              <c:numCache>
                <c:formatCode>0.0%</c:formatCode>
                <c:ptCount val="3"/>
                <c:pt idx="0">
                  <c:v>7.8548960000000001E-2</c:v>
                </c:pt>
                <c:pt idx="1">
                  <c:v>4.941624E-2</c:v>
                </c:pt>
                <c:pt idx="2">
                  <c:v>5.8678800000000003E-2</c:v>
                </c:pt>
              </c:numCache>
            </c:numRef>
          </c:bubbleSize>
          <c:bubble3D val="0"/>
          <c:extLst>
            <c:ext xmlns:c16="http://schemas.microsoft.com/office/drawing/2014/chart" uri="{C3380CC4-5D6E-409C-BE32-E72D297353CC}">
              <c16:uniqueId val="{00000014-D7B4-473F-A81D-5A9026E7251A}"/>
            </c:ext>
          </c:extLst>
        </c:ser>
        <c:ser>
          <c:idx val="3"/>
          <c:order val="3"/>
          <c:tx>
            <c:strRef>
              <c:f>Distance!$K$64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D7B4-473F-A81D-5A9026E7251A}"/>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D7B4-473F-A81D-5A9026E7251A}"/>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Distance!$L$64:$N$64</c:f>
              <c:numCache>
                <c:formatCode>0</c:formatCode>
                <c:ptCount val="3"/>
                <c:pt idx="0">
                  <c:v>49.706794764768951</c:v>
                </c:pt>
                <c:pt idx="1">
                  <c:v>49.706794764768951</c:v>
                </c:pt>
                <c:pt idx="2">
                  <c:v>49.706794764768951</c:v>
                </c:pt>
              </c:numCache>
            </c:numRef>
          </c:yVal>
          <c:bubbleSize>
            <c:numRef>
              <c:f>Distance!$L$65:$N$65</c:f>
              <c:numCache>
                <c:formatCode>0.0%</c:formatCode>
                <c:ptCount val="3"/>
                <c:pt idx="0">
                  <c:v>0.142596</c:v>
                </c:pt>
                <c:pt idx="1">
                  <c:v>7.6465679999999994E-2</c:v>
                </c:pt>
                <c:pt idx="2">
                  <c:v>6.9610240000000004E-2</c:v>
                </c:pt>
              </c:numCache>
            </c:numRef>
          </c:bubbleSize>
          <c:bubble3D val="0"/>
          <c:extLst>
            <c:ext xmlns:c16="http://schemas.microsoft.com/office/drawing/2014/chart" uri="{C3380CC4-5D6E-409C-BE32-E72D297353CC}">
              <c16:uniqueId val="{0000001B-D7B4-473F-A81D-5A9026E7251A}"/>
            </c:ext>
          </c:extLst>
        </c:ser>
        <c:ser>
          <c:idx val="4"/>
          <c:order val="4"/>
          <c:tx>
            <c:strRef>
              <c:f>Distance!$K$66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D7B4-473F-A81D-5A9026E7251A}"/>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D7B4-473F-A81D-5A9026E7251A}"/>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Distance!$L$66:$N$66</c:f>
              <c:numCache>
                <c:formatCode>0</c:formatCode>
                <c:ptCount val="3"/>
                <c:pt idx="0">
                  <c:v>248.53397382384475</c:v>
                </c:pt>
                <c:pt idx="1">
                  <c:v>248.53397382384475</c:v>
                </c:pt>
                <c:pt idx="2">
                  <c:v>248.53397382384475</c:v>
                </c:pt>
              </c:numCache>
            </c:numRef>
          </c:yVal>
          <c:bubbleSize>
            <c:numRef>
              <c:f>Distance!$L$67:$N$67</c:f>
              <c:numCache>
                <c:formatCode>0.0%</c:formatCode>
                <c:ptCount val="3"/>
                <c:pt idx="0">
                  <c:v>4.7345599999999995E-2</c:v>
                </c:pt>
                <c:pt idx="1">
                  <c:v>4.1306639999999992E-2</c:v>
                </c:pt>
                <c:pt idx="2">
                  <c:v>5.4730320000000006E-2</c:v>
                </c:pt>
              </c:numCache>
            </c:numRef>
          </c:bubbleSize>
          <c:bubble3D val="0"/>
          <c:extLst>
            <c:ext xmlns:c16="http://schemas.microsoft.com/office/drawing/2014/chart" uri="{C3380CC4-5D6E-409C-BE32-E72D297353CC}">
              <c16:uniqueId val="{00000022-D7B4-473F-A81D-5A9026E7251A}"/>
            </c:ext>
          </c:extLst>
        </c:ser>
        <c:ser>
          <c:idx val="5"/>
          <c:order val="5"/>
          <c:tx>
            <c:strRef>
              <c:f>Distance!$K$68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D7B4-473F-A81D-5A9026E7251A}"/>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D7B4-473F-A81D-5A9026E7251A}"/>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Distance!$L$68:$N$68</c:f>
              <c:numCache>
                <c:formatCode>0</c:formatCode>
                <c:ptCount val="3"/>
                <c:pt idx="0">
                  <c:v>1082.0212806667225</c:v>
                </c:pt>
                <c:pt idx="1">
                  <c:v>1082.0212806667225</c:v>
                </c:pt>
                <c:pt idx="2">
                  <c:v>1082.0212806667225</c:v>
                </c:pt>
              </c:numCache>
            </c:numRef>
          </c:yVal>
          <c:bubbleSize>
            <c:numRef>
              <c:f>Distance!$L$69:$N$69</c:f>
              <c:numCache>
                <c:formatCode>0.0%</c:formatCode>
                <c:ptCount val="3"/>
                <c:pt idx="0">
                  <c:v>4.5481600000000004E-2</c:v>
                </c:pt>
                <c:pt idx="1">
                  <c:v>4.0338719999999995E-2</c:v>
                </c:pt>
                <c:pt idx="2">
                  <c:v>7.9810479999999989E-2</c:v>
                </c:pt>
              </c:numCache>
            </c:numRef>
          </c:bubbleSize>
          <c:bubble3D val="0"/>
          <c:extLst>
            <c:ext xmlns:c16="http://schemas.microsoft.com/office/drawing/2014/chart" uri="{C3380CC4-5D6E-409C-BE32-E72D297353CC}">
              <c16:uniqueId val="{00000029-D7B4-473F-A81D-5A9026E7251A}"/>
            </c:ext>
          </c:extLst>
        </c:ser>
        <c:ser>
          <c:idx val="6"/>
          <c:order val="6"/>
          <c:tx>
            <c:strRef>
              <c:f>Distance!$K$70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D7B4-473F-A81D-5A9026E7251A}"/>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D7B4-473F-A81D-5A9026E7251A}"/>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Distance!$L$70:$N$70</c:f>
              <c:numCache>
                <c:formatCode>0</c:formatCode>
                <c:ptCount val="3"/>
                <c:pt idx="0">
                  <c:v>4970.6794764768947</c:v>
                </c:pt>
                <c:pt idx="1">
                  <c:v>4970.6794764768947</c:v>
                </c:pt>
                <c:pt idx="2">
                  <c:v>4970.6794764768947</c:v>
                </c:pt>
              </c:numCache>
            </c:numRef>
          </c:yVal>
          <c:bubbleSize>
            <c:numRef>
              <c:f>Distance!$L$71:$N$71</c:f>
              <c:numCache>
                <c:formatCode>0.0%</c:formatCode>
                <c:ptCount val="3"/>
                <c:pt idx="0">
                  <c:v>4.4512320000000001E-2</c:v>
                </c:pt>
                <c:pt idx="1">
                  <c:v>3.659784E-2</c:v>
                </c:pt>
                <c:pt idx="2">
                  <c:v>7.7434080000000002E-2</c:v>
                </c:pt>
              </c:numCache>
            </c:numRef>
          </c:bubbleSize>
          <c:bubble3D val="0"/>
          <c:extLst>
            <c:ext xmlns:c16="http://schemas.microsoft.com/office/drawing/2014/chart" uri="{C3380CC4-5D6E-409C-BE32-E72D297353CC}">
              <c16:uniqueId val="{00000030-D7B4-473F-A81D-5A9026E7251A}"/>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'5 GES+A'!$K$58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9F5B-450E-8052-EDBE2BCCB9E2}"/>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9F5B-450E-8052-EDBE2BCCB9E2}"/>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9F5B-450E-8052-EDBE2BCCB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GES+A'!$L$57:$N$57</c:f>
              <c:strCache>
                <c:ptCount val="3"/>
                <c:pt idx="0">
                  <c:v>Rural</c:v>
                </c:pt>
                <c:pt idx="1">
                  <c:v>Inter</c:v>
                </c:pt>
                <c:pt idx="2">
                  <c:v>Dense</c:v>
                </c:pt>
              </c:strCache>
            </c:strRef>
          </c:xVal>
          <c:yVal>
            <c:numRef>
              <c:f>'5 GES+A'!$L$58:$N$58</c:f>
              <c:numCache>
                <c:formatCode>0.0</c:formatCode>
                <c:ptCount val="3"/>
                <c:pt idx="0">
                  <c:v>0.39086503371292669</c:v>
                </c:pt>
                <c:pt idx="1">
                  <c:v>0.39086503371292669</c:v>
                </c:pt>
                <c:pt idx="2">
                  <c:v>0.39086503371292669</c:v>
                </c:pt>
              </c:numCache>
            </c:numRef>
          </c:yVal>
          <c:bubbleSize>
            <c:numRef>
              <c:f>'5 GES+A'!$L$59:$N$59</c:f>
              <c:numCache>
                <c:formatCode>0.00%</c:formatCode>
                <c:ptCount val="3"/>
                <c:pt idx="0">
                  <c:v>6.7659999999999997E-4</c:v>
                </c:pt>
                <c:pt idx="1">
                  <c:v>3.4735999999999995E-4</c:v>
                </c:pt>
                <c:pt idx="2">
                  <c:v>3.3479999999999995E-4</c:v>
                </c:pt>
              </c:numCache>
            </c:numRef>
          </c:bubbleSize>
          <c:bubble3D val="0"/>
          <c:extLst>
            <c:ext xmlns:c16="http://schemas.microsoft.com/office/drawing/2014/chart" uri="{C3380CC4-5D6E-409C-BE32-E72D297353CC}">
              <c16:uniqueId val="{00000006-9F5B-450E-8052-EDBE2BCCB9E2}"/>
            </c:ext>
          </c:extLst>
        </c:ser>
        <c:ser>
          <c:idx val="1"/>
          <c:order val="1"/>
          <c:tx>
            <c:strRef>
              <c:f>'5 GES+A'!$K$60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9F5B-450E-8052-EDBE2BCCB9E2}"/>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9F5B-450E-8052-EDBE2BCCB9E2}"/>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9F5B-450E-8052-EDBE2BCCB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GES+A'!$L$57:$N$57</c:f>
              <c:strCache>
                <c:ptCount val="3"/>
                <c:pt idx="0">
                  <c:v>Rural</c:v>
                </c:pt>
                <c:pt idx="1">
                  <c:v>Inter</c:v>
                </c:pt>
                <c:pt idx="2">
                  <c:v>Dense</c:v>
                </c:pt>
              </c:strCache>
            </c:strRef>
          </c:xVal>
          <c:yVal>
            <c:numRef>
              <c:f>'5 GES+A'!$L$60:$N$60</c:f>
              <c:numCache>
                <c:formatCode>0.0</c:formatCode>
                <c:ptCount val="3"/>
                <c:pt idx="0">
                  <c:v>2.4853397382384474</c:v>
                </c:pt>
                <c:pt idx="1">
                  <c:v>2.4853397382384474</c:v>
                </c:pt>
                <c:pt idx="2">
                  <c:v>2.4853397382384474</c:v>
                </c:pt>
              </c:numCache>
            </c:numRef>
          </c:yVal>
          <c:bubbleSize>
            <c:numRef>
              <c:f>'5 GES+A'!$L$61:$N$61</c:f>
              <c:numCache>
                <c:formatCode>0.0%</c:formatCode>
                <c:ptCount val="3"/>
                <c:pt idx="0">
                  <c:v>1.5760799999999998E-2</c:v>
                </c:pt>
                <c:pt idx="1">
                  <c:v>1.8196319999999998E-2</c:v>
                </c:pt>
                <c:pt idx="2">
                  <c:v>1.8447479999999999E-2</c:v>
                </c:pt>
              </c:numCache>
            </c:numRef>
          </c:bubbleSize>
          <c:bubble3D val="0"/>
          <c:extLst>
            <c:ext xmlns:c16="http://schemas.microsoft.com/office/drawing/2014/chart" uri="{C3380CC4-5D6E-409C-BE32-E72D297353CC}">
              <c16:uniqueId val="{0000000D-9F5B-450E-8052-EDBE2BCCB9E2}"/>
            </c:ext>
          </c:extLst>
        </c:ser>
        <c:ser>
          <c:idx val="2"/>
          <c:order val="2"/>
          <c:tx>
            <c:strRef>
              <c:f>'5 GES+A'!$K$62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9F5B-450E-8052-EDBE2BCCB9E2}"/>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9F5B-450E-8052-EDBE2BCCB9E2}"/>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9F5B-450E-8052-EDBE2BCCB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GES+A'!$L$57:$N$57</c:f>
              <c:strCache>
                <c:ptCount val="3"/>
                <c:pt idx="0">
                  <c:v>Rural</c:v>
                </c:pt>
                <c:pt idx="1">
                  <c:v>Inter</c:v>
                </c:pt>
                <c:pt idx="2">
                  <c:v>Dense</c:v>
                </c:pt>
              </c:strCache>
            </c:strRef>
          </c:xVal>
          <c:yVal>
            <c:numRef>
              <c:f>'5 GES+A'!$L$62:$N$62</c:f>
              <c:numCache>
                <c:formatCode>0.0</c:formatCode>
                <c:ptCount val="3"/>
                <c:pt idx="0">
                  <c:v>10.820212806667225</c:v>
                </c:pt>
                <c:pt idx="1">
                  <c:v>10.820212806667225</c:v>
                </c:pt>
                <c:pt idx="2">
                  <c:v>10.820212806667225</c:v>
                </c:pt>
              </c:numCache>
            </c:numRef>
          </c:yVal>
          <c:bubbleSize>
            <c:numRef>
              <c:f>'5 GES+A'!$L$63:$N$63</c:f>
              <c:numCache>
                <c:formatCode>0.0%</c:formatCode>
                <c:ptCount val="3"/>
                <c:pt idx="0">
                  <c:v>9.4126999999999988E-2</c:v>
                </c:pt>
                <c:pt idx="1">
                  <c:v>5.6592959999999998E-2</c:v>
                </c:pt>
                <c:pt idx="2">
                  <c:v>5.437152E-2</c:v>
                </c:pt>
              </c:numCache>
            </c:numRef>
          </c:bubbleSize>
          <c:bubble3D val="0"/>
          <c:extLst>
            <c:ext xmlns:c16="http://schemas.microsoft.com/office/drawing/2014/chart" uri="{C3380CC4-5D6E-409C-BE32-E72D297353CC}">
              <c16:uniqueId val="{00000014-9F5B-450E-8052-EDBE2BCCB9E2}"/>
            </c:ext>
          </c:extLst>
        </c:ser>
        <c:ser>
          <c:idx val="3"/>
          <c:order val="3"/>
          <c:tx>
            <c:strRef>
              <c:f>'5 GES+A'!$K$64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9F5B-450E-8052-EDBE2BCCB9E2}"/>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9F5B-450E-8052-EDBE2BCCB9E2}"/>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9F5B-450E-8052-EDBE2BCCB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GES+A'!$L$57:$N$57</c:f>
              <c:strCache>
                <c:ptCount val="3"/>
                <c:pt idx="0">
                  <c:v>Rural</c:v>
                </c:pt>
                <c:pt idx="1">
                  <c:v>Inter</c:v>
                </c:pt>
                <c:pt idx="2">
                  <c:v>Dense</c:v>
                </c:pt>
              </c:strCache>
            </c:strRef>
          </c:xVal>
          <c:yVal>
            <c:numRef>
              <c:f>'5 GES+A'!$L$64:$N$64</c:f>
              <c:numCache>
                <c:formatCode>0</c:formatCode>
                <c:ptCount val="3"/>
                <c:pt idx="0">
                  <c:v>49.706794764768951</c:v>
                </c:pt>
                <c:pt idx="1">
                  <c:v>49.706794764768951</c:v>
                </c:pt>
                <c:pt idx="2">
                  <c:v>49.706794764768951</c:v>
                </c:pt>
              </c:numCache>
            </c:numRef>
          </c:yVal>
          <c:bubbleSize>
            <c:numRef>
              <c:f>'5 GES+A'!$L$65:$N$65</c:f>
              <c:numCache>
                <c:formatCode>0.0%</c:formatCode>
                <c:ptCount val="3"/>
                <c:pt idx="0">
                  <c:v>0.15462300000000001</c:v>
                </c:pt>
                <c:pt idx="1">
                  <c:v>8.0266879999999999E-2</c:v>
                </c:pt>
                <c:pt idx="2">
                  <c:v>6.0163559999999991E-2</c:v>
                </c:pt>
              </c:numCache>
            </c:numRef>
          </c:bubbleSize>
          <c:bubble3D val="0"/>
          <c:extLst>
            <c:ext xmlns:c16="http://schemas.microsoft.com/office/drawing/2014/chart" uri="{C3380CC4-5D6E-409C-BE32-E72D297353CC}">
              <c16:uniqueId val="{0000001B-9F5B-450E-8052-EDBE2BCCB9E2}"/>
            </c:ext>
          </c:extLst>
        </c:ser>
        <c:ser>
          <c:idx val="4"/>
          <c:order val="4"/>
          <c:tx>
            <c:strRef>
              <c:f>'5 GES+A'!$K$66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9F5B-450E-8052-EDBE2BCCB9E2}"/>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9F5B-450E-8052-EDBE2BCCB9E2}"/>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9F5B-450E-8052-EDBE2BCCB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GES+A'!$L$57:$N$57</c:f>
              <c:strCache>
                <c:ptCount val="3"/>
                <c:pt idx="0">
                  <c:v>Rural</c:v>
                </c:pt>
                <c:pt idx="1">
                  <c:v>Inter</c:v>
                </c:pt>
                <c:pt idx="2">
                  <c:v>Dense</c:v>
                </c:pt>
              </c:strCache>
            </c:strRef>
          </c:xVal>
          <c:yVal>
            <c:numRef>
              <c:f>'5 GES+A'!$L$66:$N$66</c:f>
              <c:numCache>
                <c:formatCode>0</c:formatCode>
                <c:ptCount val="3"/>
                <c:pt idx="0">
                  <c:v>248.53397382384475</c:v>
                </c:pt>
                <c:pt idx="1">
                  <c:v>248.53397382384475</c:v>
                </c:pt>
                <c:pt idx="2">
                  <c:v>248.53397382384475</c:v>
                </c:pt>
              </c:numCache>
            </c:numRef>
          </c:yVal>
          <c:bubbleSize>
            <c:numRef>
              <c:f>'5 GES+A'!$L$67:$N$67</c:f>
              <c:numCache>
                <c:formatCode>0.0%</c:formatCode>
                <c:ptCount val="3"/>
                <c:pt idx="0">
                  <c:v>3.9242799999999994E-2</c:v>
                </c:pt>
                <c:pt idx="1">
                  <c:v>3.1770080000000006E-2</c:v>
                </c:pt>
                <c:pt idx="2">
                  <c:v>3.5622719999999997E-2</c:v>
                </c:pt>
              </c:numCache>
            </c:numRef>
          </c:bubbleSize>
          <c:bubble3D val="0"/>
          <c:extLst>
            <c:ext xmlns:c16="http://schemas.microsoft.com/office/drawing/2014/chart" uri="{C3380CC4-5D6E-409C-BE32-E72D297353CC}">
              <c16:uniqueId val="{00000022-9F5B-450E-8052-EDBE2BCCB9E2}"/>
            </c:ext>
          </c:extLst>
        </c:ser>
        <c:ser>
          <c:idx val="5"/>
          <c:order val="5"/>
          <c:tx>
            <c:strRef>
              <c:f>'5 GES+A'!$K$68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9F5B-450E-8052-EDBE2BCCB9E2}"/>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9F5B-450E-8052-EDBE2BCCB9E2}"/>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9F5B-450E-8052-EDBE2BCCB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GES+A'!$L$57:$N$57</c:f>
              <c:strCache>
                <c:ptCount val="3"/>
                <c:pt idx="0">
                  <c:v>Rural</c:v>
                </c:pt>
                <c:pt idx="1">
                  <c:v>Inter</c:v>
                </c:pt>
                <c:pt idx="2">
                  <c:v>Dense</c:v>
                </c:pt>
              </c:strCache>
            </c:strRef>
          </c:xVal>
          <c:yVal>
            <c:numRef>
              <c:f>'5 GES+A'!$L$68:$N$68</c:f>
              <c:numCache>
                <c:formatCode>0</c:formatCode>
                <c:ptCount val="3"/>
                <c:pt idx="0">
                  <c:v>1082.0212806667225</c:v>
                </c:pt>
                <c:pt idx="1">
                  <c:v>1082.0212806667225</c:v>
                </c:pt>
                <c:pt idx="2">
                  <c:v>1082.0212806667225</c:v>
                </c:pt>
              </c:numCache>
            </c:numRef>
          </c:yVal>
          <c:bubbleSize>
            <c:numRef>
              <c:f>'5 GES+A'!$L$69:$N$69</c:f>
              <c:numCache>
                <c:formatCode>0.0%</c:formatCode>
                <c:ptCount val="3"/>
                <c:pt idx="0">
                  <c:v>3.6576200000000003E-2</c:v>
                </c:pt>
                <c:pt idx="1">
                  <c:v>3.5323839999999995E-2</c:v>
                </c:pt>
                <c:pt idx="2">
                  <c:v>6.843312E-2</c:v>
                </c:pt>
              </c:numCache>
            </c:numRef>
          </c:bubbleSize>
          <c:bubble3D val="0"/>
          <c:extLst>
            <c:ext xmlns:c16="http://schemas.microsoft.com/office/drawing/2014/chart" uri="{C3380CC4-5D6E-409C-BE32-E72D297353CC}">
              <c16:uniqueId val="{00000029-9F5B-450E-8052-EDBE2BCCB9E2}"/>
            </c:ext>
          </c:extLst>
        </c:ser>
        <c:ser>
          <c:idx val="6"/>
          <c:order val="6"/>
          <c:tx>
            <c:strRef>
              <c:f>'5 GES+A'!$K$70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9F5B-450E-8052-EDBE2BCCB9E2}"/>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9F5B-450E-8052-EDBE2BCCB9E2}"/>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9F5B-450E-8052-EDBE2BCCB9E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'5 GES+A'!$L$57:$N$57</c:f>
              <c:strCache>
                <c:ptCount val="3"/>
                <c:pt idx="0">
                  <c:v>Rural</c:v>
                </c:pt>
                <c:pt idx="1">
                  <c:v>Inter</c:v>
                </c:pt>
                <c:pt idx="2">
                  <c:v>Dense</c:v>
                </c:pt>
              </c:strCache>
            </c:strRef>
          </c:xVal>
          <c:yVal>
            <c:numRef>
              <c:f>'5 GES+A'!$L$70:$N$70</c:f>
              <c:numCache>
                <c:formatCode>0</c:formatCode>
                <c:ptCount val="3"/>
                <c:pt idx="0">
                  <c:v>4970.6794764768947</c:v>
                </c:pt>
                <c:pt idx="1">
                  <c:v>4970.6794764768947</c:v>
                </c:pt>
                <c:pt idx="2">
                  <c:v>4970.6794764768947</c:v>
                </c:pt>
              </c:numCache>
            </c:numRef>
          </c:yVal>
          <c:bubbleSize>
            <c:numRef>
              <c:f>'5 GES+A'!$L$71:$N$71</c:f>
              <c:numCache>
                <c:formatCode>0.0%</c:formatCode>
                <c:ptCount val="3"/>
                <c:pt idx="0">
                  <c:v>5.6953799999999999E-2</c:v>
                </c:pt>
                <c:pt idx="1">
                  <c:v>4.4702560000000002E-2</c:v>
                </c:pt>
                <c:pt idx="2">
                  <c:v>9.7493759999999999E-2</c:v>
                </c:pt>
              </c:numCache>
            </c:numRef>
          </c:bubbleSize>
          <c:bubble3D val="0"/>
          <c:extLst>
            <c:ext xmlns:c16="http://schemas.microsoft.com/office/drawing/2014/chart" uri="{C3380CC4-5D6E-409C-BE32-E72D297353CC}">
              <c16:uniqueId val="{00000030-9F5B-450E-8052-EDBE2BCCB9E2}"/>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'4 CO2'!$K$58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C2E7-4C33-8F95-7FB7B72C50D0}"/>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C2E7-4C33-8F95-7FB7B72C50D0}"/>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CO2'!$L$58:$N$58</c:f>
              <c:numCache>
                <c:formatCode>0.0</c:formatCode>
                <c:ptCount val="3"/>
                <c:pt idx="0">
                  <c:v>0.39086503371292669</c:v>
                </c:pt>
                <c:pt idx="1">
                  <c:v>0.39086503371292669</c:v>
                </c:pt>
                <c:pt idx="2">
                  <c:v>0.39086503371292669</c:v>
                </c:pt>
              </c:numCache>
            </c:numRef>
          </c:yVal>
          <c:bubbleSize>
            <c:numRef>
              <c:f>'4 CO2'!$L$59:$N$59</c:f>
              <c:numCache>
                <c:formatCode>0.00%</c:formatCode>
                <c:ptCount val="3"/>
                <c:pt idx="0">
                  <c:v>7.5258000000000009E-4</c:v>
                </c:pt>
                <c:pt idx="1">
                  <c:v>4.0905E-4</c:v>
                </c:pt>
                <c:pt idx="2">
                  <c:v>3.7104E-4</c:v>
                </c:pt>
              </c:numCache>
            </c:numRef>
          </c:bubbleSize>
          <c:bubble3D val="0"/>
          <c:extLst>
            <c:ext xmlns:c16="http://schemas.microsoft.com/office/drawing/2014/chart" uri="{C3380CC4-5D6E-409C-BE32-E72D297353CC}">
              <c16:uniqueId val="{00000006-C2E7-4C33-8F95-7FB7B72C50D0}"/>
            </c:ext>
          </c:extLst>
        </c:ser>
        <c:ser>
          <c:idx val="1"/>
          <c:order val="1"/>
          <c:tx>
            <c:strRef>
              <c:f>'4 CO2'!$K$60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C2E7-4C33-8F95-7FB7B72C50D0}"/>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C2E7-4C33-8F95-7FB7B72C50D0}"/>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CO2'!$L$60:$N$60</c:f>
              <c:numCache>
                <c:formatCode>0.0</c:formatCode>
                <c:ptCount val="3"/>
                <c:pt idx="0">
                  <c:v>2.4853397382384474</c:v>
                </c:pt>
                <c:pt idx="1">
                  <c:v>2.4853397382384474</c:v>
                </c:pt>
                <c:pt idx="2">
                  <c:v>2.4853397382384474</c:v>
                </c:pt>
              </c:numCache>
            </c:numRef>
          </c:yVal>
          <c:bubbleSize>
            <c:numRef>
              <c:f>'4 CO2'!$L$61:$N$61</c:f>
              <c:numCache>
                <c:formatCode>0.0%</c:formatCode>
                <c:ptCount val="3"/>
                <c:pt idx="0">
                  <c:v>1.8020110000000002E-2</c:v>
                </c:pt>
                <c:pt idx="1">
                  <c:v>2.0834279999999997E-2</c:v>
                </c:pt>
                <c:pt idx="2">
                  <c:v>2.0994679999999998E-2</c:v>
                </c:pt>
              </c:numCache>
            </c:numRef>
          </c:bubbleSize>
          <c:bubble3D val="0"/>
          <c:extLst>
            <c:ext xmlns:c16="http://schemas.microsoft.com/office/drawing/2014/chart" uri="{C3380CC4-5D6E-409C-BE32-E72D297353CC}">
              <c16:uniqueId val="{0000000D-C2E7-4C33-8F95-7FB7B72C50D0}"/>
            </c:ext>
          </c:extLst>
        </c:ser>
        <c:ser>
          <c:idx val="2"/>
          <c:order val="2"/>
          <c:tx>
            <c:strRef>
              <c:f>'4 CO2'!$K$62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C2E7-4C33-8F95-7FB7B72C50D0}"/>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C2E7-4C33-8F95-7FB7B72C50D0}"/>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CO2'!$L$62:$N$62</c:f>
              <c:numCache>
                <c:formatCode>0.0</c:formatCode>
                <c:ptCount val="3"/>
                <c:pt idx="0">
                  <c:v>10.820212806667225</c:v>
                </c:pt>
                <c:pt idx="1">
                  <c:v>10.820212806667225</c:v>
                </c:pt>
                <c:pt idx="2">
                  <c:v>10.820212806667225</c:v>
                </c:pt>
              </c:numCache>
            </c:numRef>
          </c:yVal>
          <c:bubbleSize>
            <c:numRef>
              <c:f>'4 CO2'!$L$63:$N$63</c:f>
              <c:numCache>
                <c:formatCode>0.0%</c:formatCode>
                <c:ptCount val="3"/>
                <c:pt idx="0">
                  <c:v>0.10757713000000001</c:v>
                </c:pt>
                <c:pt idx="1">
                  <c:v>6.4793519999999993E-2</c:v>
                </c:pt>
                <c:pt idx="2">
                  <c:v>6.1778159999999999E-2</c:v>
                </c:pt>
              </c:numCache>
            </c:numRef>
          </c:bubbleSize>
          <c:bubble3D val="0"/>
          <c:extLst>
            <c:ext xmlns:c16="http://schemas.microsoft.com/office/drawing/2014/chart" uri="{C3380CC4-5D6E-409C-BE32-E72D297353CC}">
              <c16:uniqueId val="{00000014-C2E7-4C33-8F95-7FB7B72C50D0}"/>
            </c:ext>
          </c:extLst>
        </c:ser>
        <c:ser>
          <c:idx val="3"/>
          <c:order val="3"/>
          <c:tx>
            <c:strRef>
              <c:f>'4 CO2'!$K$64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C2E7-4C33-8F95-7FB7B72C50D0}"/>
              </c:ext>
            </c:extLst>
          </c:dPt>
          <c:dPt>
            <c:idx val="1"/>
            <c:invertIfNegative val="0"/>
            <c:bubble3D val="0"/>
            <c:spPr>
              <a:blipFill dpi="0" rotWithShape="1">
                <a:blip xmlns:r="http://schemas.openxmlformats.org/officeDocument/2006/relationships" r:embed="rId13">
                  <a:alphaModFix amt="60000"/>
                </a:blip>
                <a:srcRect/>
                <a:stretch>
                  <a:fillRect/>
                </a:stretch>
              </a:blipFill>
              <a:ln>
                <a:noFill/>
              </a:ln>
              <a:effectLst/>
            </c:spPr>
            <c:extLst>
              <c:ext xmlns:c16="http://schemas.microsoft.com/office/drawing/2014/chart" uri="{C3380CC4-5D6E-409C-BE32-E72D297353CC}">
                <c16:uniqueId val="{00000018-C2E7-4C33-8F95-7FB7B72C50D0}"/>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CO2'!$L$64:$N$64</c:f>
              <c:numCache>
                <c:formatCode>0</c:formatCode>
                <c:ptCount val="3"/>
                <c:pt idx="0">
                  <c:v>49.706794764768951</c:v>
                </c:pt>
                <c:pt idx="1">
                  <c:v>49.706794764768951</c:v>
                </c:pt>
                <c:pt idx="2">
                  <c:v>49.706794764768951</c:v>
                </c:pt>
              </c:numCache>
            </c:numRef>
          </c:yVal>
          <c:bubbleSize>
            <c:numRef>
              <c:f>'4 CO2'!$L$65:$N$65</c:f>
              <c:numCache>
                <c:formatCode>0.0%</c:formatCode>
                <c:ptCount val="3"/>
                <c:pt idx="0">
                  <c:v>0.17643820000000002</c:v>
                </c:pt>
                <c:pt idx="1">
                  <c:v>9.157266E-2</c:v>
                </c:pt>
                <c:pt idx="2">
                  <c:v>6.7962160000000008E-2</c:v>
                </c:pt>
              </c:numCache>
            </c:numRef>
          </c:bubbleSize>
          <c:bubble3D val="0"/>
          <c:extLst>
            <c:ext xmlns:c16="http://schemas.microsoft.com/office/drawing/2014/chart" uri="{C3380CC4-5D6E-409C-BE32-E72D297353CC}">
              <c16:uniqueId val="{0000001B-C2E7-4C33-8F95-7FB7B72C50D0}"/>
            </c:ext>
          </c:extLst>
        </c:ser>
        <c:ser>
          <c:idx val="4"/>
          <c:order val="4"/>
          <c:tx>
            <c:strRef>
              <c:f>'4 CO2'!$K$66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C2E7-4C33-8F95-7FB7B72C50D0}"/>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C2E7-4C33-8F95-7FB7B72C50D0}"/>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CO2'!$L$66:$N$66</c:f>
              <c:numCache>
                <c:formatCode>0</c:formatCode>
                <c:ptCount val="3"/>
                <c:pt idx="0">
                  <c:v>248.53397382384475</c:v>
                </c:pt>
                <c:pt idx="1">
                  <c:v>248.53397382384475</c:v>
                </c:pt>
                <c:pt idx="2">
                  <c:v>248.53397382384475</c:v>
                </c:pt>
              </c:numCache>
            </c:numRef>
          </c:yVal>
          <c:bubbleSize>
            <c:numRef>
              <c:f>'4 CO2'!$L$67:$N$67</c:f>
              <c:numCache>
                <c:formatCode>0.0%</c:formatCode>
                <c:ptCount val="3"/>
                <c:pt idx="0">
                  <c:v>4.3858690000000006E-2</c:v>
                </c:pt>
                <c:pt idx="1">
                  <c:v>3.5314649999999996E-2</c:v>
                </c:pt>
                <c:pt idx="2">
                  <c:v>3.9144720000000001E-2</c:v>
                </c:pt>
              </c:numCache>
            </c:numRef>
          </c:bubbleSize>
          <c:bubble3D val="0"/>
          <c:extLst>
            <c:ext xmlns:c16="http://schemas.microsoft.com/office/drawing/2014/chart" uri="{C3380CC4-5D6E-409C-BE32-E72D297353CC}">
              <c16:uniqueId val="{00000022-C2E7-4C33-8F95-7FB7B72C50D0}"/>
            </c:ext>
          </c:extLst>
        </c:ser>
        <c:ser>
          <c:idx val="5"/>
          <c:order val="5"/>
          <c:tx>
            <c:strRef>
              <c:f>'4 CO2'!$K$68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C2E7-4C33-8F95-7FB7B72C50D0}"/>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C2E7-4C33-8F95-7FB7B72C50D0}"/>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CO2'!$L$68:$N$68</c:f>
              <c:numCache>
                <c:formatCode>0</c:formatCode>
                <c:ptCount val="3"/>
                <c:pt idx="0">
                  <c:v>1082.0212806667225</c:v>
                </c:pt>
                <c:pt idx="1">
                  <c:v>1082.0212806667225</c:v>
                </c:pt>
                <c:pt idx="2">
                  <c:v>1082.0212806667225</c:v>
                </c:pt>
              </c:numCache>
            </c:numRef>
          </c:yVal>
          <c:bubbleSize>
            <c:numRef>
              <c:f>'4 CO2'!$L$69:$N$69</c:f>
              <c:numCache>
                <c:formatCode>0.0%</c:formatCode>
                <c:ptCount val="3"/>
                <c:pt idx="0">
                  <c:v>3.3907909999999999E-2</c:v>
                </c:pt>
                <c:pt idx="1">
                  <c:v>2.9887920000000002E-2</c:v>
                </c:pt>
                <c:pt idx="2">
                  <c:v>5.5284960000000008E-2</c:v>
                </c:pt>
              </c:numCache>
            </c:numRef>
          </c:bubbleSize>
          <c:bubble3D val="0"/>
          <c:extLst>
            <c:ext xmlns:c16="http://schemas.microsoft.com/office/drawing/2014/chart" uri="{C3380CC4-5D6E-409C-BE32-E72D297353CC}">
              <c16:uniqueId val="{00000029-C2E7-4C33-8F95-7FB7B72C50D0}"/>
            </c:ext>
          </c:extLst>
        </c:ser>
        <c:ser>
          <c:idx val="6"/>
          <c:order val="6"/>
          <c:tx>
            <c:strRef>
              <c:f>'4 CO2'!$K$70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C2E7-4C33-8F95-7FB7B72C50D0}"/>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C2E7-4C33-8F95-7FB7B72C50D0}"/>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C2E7-4C33-8F95-7FB7B72C50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CO2'!$L$70:$N$70</c:f>
              <c:numCache>
                <c:formatCode>0</c:formatCode>
                <c:ptCount val="3"/>
                <c:pt idx="0">
                  <c:v>4970.6794764768947</c:v>
                </c:pt>
                <c:pt idx="1">
                  <c:v>4970.6794764768947</c:v>
                </c:pt>
                <c:pt idx="2">
                  <c:v>4970.6794764768947</c:v>
                </c:pt>
              </c:numCache>
            </c:numRef>
          </c:yVal>
          <c:bubbleSize>
            <c:numRef>
              <c:f>'4 CO2'!$L$71:$N$71</c:f>
              <c:numCache>
                <c:formatCode>0.0%</c:formatCode>
                <c:ptCount val="3"/>
                <c:pt idx="0">
                  <c:v>3.7545380000000003E-2</c:v>
                </c:pt>
                <c:pt idx="1">
                  <c:v>2.9915189999999994E-2</c:v>
                </c:pt>
                <c:pt idx="2">
                  <c:v>6.3695199999999993E-2</c:v>
                </c:pt>
              </c:numCache>
            </c:numRef>
          </c:bubbleSize>
          <c:bubble3D val="0"/>
          <c:extLst>
            <c:ext xmlns:c16="http://schemas.microsoft.com/office/drawing/2014/chart" uri="{C3380CC4-5D6E-409C-BE32-E72D297353CC}">
              <c16:uniqueId val="{00000030-C2E7-4C33-8F95-7FB7B72C50D0}"/>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713353682419365E-2"/>
          <c:y val="1.3640740740740741E-2"/>
          <c:w val="0.89131678707532158"/>
          <c:h val="0.94058497942386832"/>
        </c:manualLayout>
      </c:layout>
      <c:bubbleChart>
        <c:varyColors val="0"/>
        <c:ser>
          <c:idx val="0"/>
          <c:order val="0"/>
          <c:tx>
            <c:strRef>
              <c:f>Déplac!$K$58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7220-40AA-BA89-4C9BC941F5D1}"/>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7220-40AA-BA89-4C9BC941F5D1}"/>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Déplac!$L$58:$N$58</c:f>
              <c:numCache>
                <c:formatCode>0.0</c:formatCode>
                <c:ptCount val="3"/>
                <c:pt idx="0">
                  <c:v>0.39086503371292669</c:v>
                </c:pt>
                <c:pt idx="1">
                  <c:v>0.39086503371292669</c:v>
                </c:pt>
                <c:pt idx="2">
                  <c:v>0.39086503371292669</c:v>
                </c:pt>
              </c:numCache>
            </c:numRef>
          </c:yVal>
          <c:bubbleSize>
            <c:numRef>
              <c:f>Déplac!$L$59:$N$59</c:f>
              <c:numCache>
                <c:formatCode>0.0%</c:formatCode>
                <c:ptCount val="3"/>
                <c:pt idx="0">
                  <c:v>4.330912E-2</c:v>
                </c:pt>
                <c:pt idx="1">
                  <c:v>4.2911320000000003E-2</c:v>
                </c:pt>
                <c:pt idx="2">
                  <c:v>8.6769479999999996E-2</c:v>
                </c:pt>
              </c:numCache>
            </c:numRef>
          </c:bubbleSize>
          <c:bubble3D val="0"/>
          <c:extLst>
            <c:ext xmlns:c16="http://schemas.microsoft.com/office/drawing/2014/chart" uri="{C3380CC4-5D6E-409C-BE32-E72D297353CC}">
              <c16:uniqueId val="{00000006-7220-40AA-BA89-4C9BC941F5D1}"/>
            </c:ext>
          </c:extLst>
        </c:ser>
        <c:ser>
          <c:idx val="1"/>
          <c:order val="1"/>
          <c:tx>
            <c:strRef>
              <c:f>Déplac!$K$60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7220-40AA-BA89-4C9BC941F5D1}"/>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7220-40AA-BA89-4C9BC941F5D1}"/>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Déplac!$L$60:$N$60</c:f>
              <c:numCache>
                <c:formatCode>0.0</c:formatCode>
                <c:ptCount val="3"/>
                <c:pt idx="0">
                  <c:v>2.4853397382384474</c:v>
                </c:pt>
                <c:pt idx="1">
                  <c:v>2.4853397382384474</c:v>
                </c:pt>
                <c:pt idx="2">
                  <c:v>2.4853397382384474</c:v>
                </c:pt>
              </c:numCache>
            </c:numRef>
          </c:yVal>
          <c:bubbleSize>
            <c:numRef>
              <c:f>Déplac!$L$61:$N$61</c:f>
              <c:numCache>
                <c:formatCode>0.0%</c:formatCode>
                <c:ptCount val="3"/>
                <c:pt idx="0">
                  <c:v>9.1437699999999997E-2</c:v>
                </c:pt>
                <c:pt idx="1">
                  <c:v>0.11579334000000001</c:v>
                </c:pt>
                <c:pt idx="2">
                  <c:v>0.16001289999999999</c:v>
                </c:pt>
              </c:numCache>
            </c:numRef>
          </c:bubbleSize>
          <c:bubble3D val="0"/>
          <c:extLst>
            <c:ext xmlns:c16="http://schemas.microsoft.com/office/drawing/2014/chart" uri="{C3380CC4-5D6E-409C-BE32-E72D297353CC}">
              <c16:uniqueId val="{0000000D-7220-40AA-BA89-4C9BC941F5D1}"/>
            </c:ext>
          </c:extLst>
        </c:ser>
        <c:ser>
          <c:idx val="2"/>
          <c:order val="2"/>
          <c:tx>
            <c:strRef>
              <c:f>Déplac!$K$62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7220-40AA-BA89-4C9BC941F5D1}"/>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7220-40AA-BA89-4C9BC941F5D1}"/>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Déplac!$L$62:$N$62</c:f>
              <c:numCache>
                <c:formatCode>0.0</c:formatCode>
                <c:ptCount val="3"/>
                <c:pt idx="0">
                  <c:v>10.820212806667225</c:v>
                </c:pt>
                <c:pt idx="1">
                  <c:v>10.820212806667225</c:v>
                </c:pt>
                <c:pt idx="2">
                  <c:v>10.820212806667225</c:v>
                </c:pt>
              </c:numCache>
            </c:numRef>
          </c:yVal>
          <c:bubbleSize>
            <c:numRef>
              <c:f>Déplac!$L$63:$N$63</c:f>
              <c:numCache>
                <c:formatCode>0.0%</c:formatCode>
                <c:ptCount val="3"/>
                <c:pt idx="0">
                  <c:v>0.12411759999999998</c:v>
                </c:pt>
                <c:pt idx="1">
                  <c:v>8.3049649999999989E-2</c:v>
                </c:pt>
                <c:pt idx="2">
                  <c:v>0.1060256</c:v>
                </c:pt>
              </c:numCache>
            </c:numRef>
          </c:bubbleSize>
          <c:bubble3D val="0"/>
          <c:extLst>
            <c:ext xmlns:c16="http://schemas.microsoft.com/office/drawing/2014/chart" uri="{C3380CC4-5D6E-409C-BE32-E72D297353CC}">
              <c16:uniqueId val="{00000014-7220-40AA-BA89-4C9BC941F5D1}"/>
            </c:ext>
          </c:extLst>
        </c:ser>
        <c:ser>
          <c:idx val="3"/>
          <c:order val="3"/>
          <c:tx>
            <c:strRef>
              <c:f>Déplac!$K$64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7220-40AA-BA89-4C9BC941F5D1}"/>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7220-40AA-BA89-4C9BC941F5D1}"/>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Déplac!$L$64:$N$64</c:f>
              <c:numCache>
                <c:formatCode>0</c:formatCode>
                <c:ptCount val="3"/>
                <c:pt idx="0">
                  <c:v>49.706794764768951</c:v>
                </c:pt>
                <c:pt idx="1">
                  <c:v>49.706794764768951</c:v>
                </c:pt>
                <c:pt idx="2">
                  <c:v>49.706794764768951</c:v>
                </c:pt>
              </c:numCache>
            </c:numRef>
          </c:yVal>
          <c:bubbleSize>
            <c:numRef>
              <c:f>Déplac!$L$65:$N$65</c:f>
              <c:numCache>
                <c:formatCode>0.0%</c:formatCode>
                <c:ptCount val="3"/>
                <c:pt idx="0">
                  <c:v>6.6284079999999995E-2</c:v>
                </c:pt>
                <c:pt idx="1">
                  <c:v>3.4004140000000002E-2</c:v>
                </c:pt>
                <c:pt idx="2">
                  <c:v>3.1339919999999993E-2</c:v>
                </c:pt>
              </c:numCache>
            </c:numRef>
          </c:bubbleSize>
          <c:bubble3D val="0"/>
          <c:extLst>
            <c:ext xmlns:c16="http://schemas.microsoft.com/office/drawing/2014/chart" uri="{C3380CC4-5D6E-409C-BE32-E72D297353CC}">
              <c16:uniqueId val="{0000001B-7220-40AA-BA89-4C9BC941F5D1}"/>
            </c:ext>
          </c:extLst>
        </c:ser>
        <c:ser>
          <c:idx val="4"/>
          <c:order val="4"/>
          <c:tx>
            <c:strRef>
              <c:f>Déplac!$K$66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7220-40AA-BA89-4C9BC941F5D1}"/>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7220-40AA-BA89-4C9BC941F5D1}"/>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Déplac!$L$66:$N$66</c:f>
              <c:numCache>
                <c:formatCode>0</c:formatCode>
                <c:ptCount val="3"/>
                <c:pt idx="0">
                  <c:v>248.53397382384475</c:v>
                </c:pt>
                <c:pt idx="1">
                  <c:v>248.53397382384475</c:v>
                </c:pt>
                <c:pt idx="2">
                  <c:v>248.53397382384475</c:v>
                </c:pt>
              </c:numCache>
            </c:numRef>
          </c:yVal>
          <c:bubbleSize>
            <c:numRef>
              <c:f>Déplac!$L$67:$N$67</c:f>
              <c:numCache>
                <c:formatCode>0.0%</c:formatCode>
                <c:ptCount val="3"/>
                <c:pt idx="0">
                  <c:v>3.9281899999999989E-3</c:v>
                </c:pt>
                <c:pt idx="1">
                  <c:v>3.3892099999999997E-3</c:v>
                </c:pt>
                <c:pt idx="2">
                  <c:v>3.8590199999999995E-3</c:v>
                </c:pt>
              </c:numCache>
            </c:numRef>
          </c:bubbleSize>
          <c:bubble3D val="0"/>
          <c:extLst>
            <c:ext xmlns:c16="http://schemas.microsoft.com/office/drawing/2014/chart" uri="{C3380CC4-5D6E-409C-BE32-E72D297353CC}">
              <c16:uniqueId val="{00000022-7220-40AA-BA89-4C9BC941F5D1}"/>
            </c:ext>
          </c:extLst>
        </c:ser>
        <c:ser>
          <c:idx val="5"/>
          <c:order val="5"/>
          <c:tx>
            <c:strRef>
              <c:f>Déplac!$K$68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7220-40AA-BA89-4C9BC941F5D1}"/>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7220-40AA-BA89-4C9BC941F5D1}"/>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Déplac!$L$68:$N$68</c:f>
              <c:numCache>
                <c:formatCode>0</c:formatCode>
                <c:ptCount val="3"/>
                <c:pt idx="0">
                  <c:v>1082.0212806667225</c:v>
                </c:pt>
                <c:pt idx="1">
                  <c:v>1082.0212806667225</c:v>
                </c:pt>
                <c:pt idx="2">
                  <c:v>1082.0212806667225</c:v>
                </c:pt>
              </c:numCache>
            </c:numRef>
          </c:yVal>
          <c:bubbleSize>
            <c:numRef>
              <c:f>Déplac!$L$69:$N$69</c:f>
              <c:numCache>
                <c:formatCode>0.00%</c:formatCode>
                <c:ptCount val="3"/>
                <c:pt idx="0">
                  <c:v>9.2428000000000009E-4</c:v>
                </c:pt>
                <c:pt idx="1">
                  <c:v>8.1229000000000013E-4</c:v>
                </c:pt>
                <c:pt idx="2">
                  <c:v>1.5981799999999998E-3</c:v>
                </c:pt>
              </c:numCache>
            </c:numRef>
          </c:bubbleSize>
          <c:bubble3D val="0"/>
          <c:extLst>
            <c:ext xmlns:c16="http://schemas.microsoft.com/office/drawing/2014/chart" uri="{C3380CC4-5D6E-409C-BE32-E72D297353CC}">
              <c16:uniqueId val="{00000029-7220-40AA-BA89-4C9BC941F5D1}"/>
            </c:ext>
          </c:extLst>
        </c:ser>
        <c:ser>
          <c:idx val="6"/>
          <c:order val="6"/>
          <c:tx>
            <c:strRef>
              <c:f>Déplac!$K$70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7220-40AA-BA89-4C9BC941F5D1}"/>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7220-40AA-BA89-4C9BC941F5D1}"/>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Déplac!$L$70:$N$70</c:f>
              <c:numCache>
                <c:formatCode>0</c:formatCode>
                <c:ptCount val="3"/>
                <c:pt idx="0">
                  <c:v>4970.6794764768947</c:v>
                </c:pt>
                <c:pt idx="1">
                  <c:v>4970.6794764768947</c:v>
                </c:pt>
                <c:pt idx="2">
                  <c:v>4970.6794764768947</c:v>
                </c:pt>
              </c:numCache>
            </c:numRef>
          </c:yVal>
          <c:bubbleSize>
            <c:numRef>
              <c:f>Déplac!$L$71:$N$71</c:f>
              <c:numCache>
                <c:formatCode>0.000%</c:formatCode>
                <c:ptCount val="3"/>
                <c:pt idx="0">
                  <c:v>1.3204000000000002E-4</c:v>
                </c:pt>
                <c:pt idx="1">
                  <c:v>1.1204E-4</c:v>
                </c:pt>
                <c:pt idx="2">
                  <c:v>1.9489999999999997E-4</c:v>
                </c:pt>
              </c:numCache>
            </c:numRef>
          </c:bubbleSize>
          <c:bubble3D val="0"/>
          <c:extLst>
            <c:ext xmlns:c16="http://schemas.microsoft.com/office/drawing/2014/chart" uri="{C3380CC4-5D6E-409C-BE32-E72D297353CC}">
              <c16:uniqueId val="{00000030-7220-40AA-BA89-4C9BC941F5D1}"/>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068518518518516E-2"/>
          <c:y val="2.8060416666666668E-2"/>
          <c:w val="0.77463437499999999"/>
          <c:h val="0.85000601851851854"/>
        </c:manualLayout>
      </c:layout>
      <c:barChart>
        <c:barDir val="col"/>
        <c:grouping val="percentStacked"/>
        <c:varyColors val="0"/>
        <c:ser>
          <c:idx val="0"/>
          <c:order val="0"/>
          <c:tx>
            <c:strRef>
              <c:f>ModesTotal!$CI$37</c:f>
              <c:strCache>
                <c:ptCount val="1"/>
                <c:pt idx="0">
                  <c:v>Marche</c:v>
                </c:pt>
              </c:strCache>
            </c:strRef>
          </c:tx>
          <c:spPr>
            <a:solidFill>
              <a:schemeClr val="accent1"/>
            </a:solidFill>
            <a:ln>
              <a:noFill/>
            </a:ln>
            <a:effectLst/>
          </c:spPr>
          <c:invertIfNegative val="0"/>
          <c:dLbls>
            <c:dLbl>
              <c:idx val="2"/>
              <c:layout>
                <c:manualLayout>
                  <c:x val="1.1759259259259205E-2"/>
                  <c:y val="0"/>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97-43CA-B294-1BF177EF6248}"/>
                </c:ext>
              </c:extLst>
            </c:dLbl>
            <c:dLbl>
              <c:idx val="3"/>
              <c:delete val="1"/>
              <c:extLst>
                <c:ext xmlns:c15="http://schemas.microsoft.com/office/drawing/2012/chart" uri="{CE6537A1-D6FC-4f65-9D91-7224C49458BB}"/>
                <c:ext xmlns:c16="http://schemas.microsoft.com/office/drawing/2014/chart" uri="{C3380CC4-5D6E-409C-BE32-E72D297353CC}">
                  <c16:uniqueId val="{00000000-E82E-42BA-972A-06BDC673CD06}"/>
                </c:ext>
              </c:extLst>
            </c:dLbl>
            <c:dLbl>
              <c:idx val="4"/>
              <c:delete val="1"/>
              <c:extLst>
                <c:ext xmlns:c15="http://schemas.microsoft.com/office/drawing/2012/chart" uri="{CE6537A1-D6FC-4f65-9D91-7224C49458BB}"/>
                <c:ext xmlns:c16="http://schemas.microsoft.com/office/drawing/2014/chart" uri="{C3380CC4-5D6E-409C-BE32-E72D297353CC}">
                  <c16:uniqueId val="{00000001-E82E-42BA-972A-06BDC673CD06}"/>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ModesTotal!$CI$38:$CI$42</c:f>
              <c:numCache>
                <c:formatCode>0%</c:formatCode>
                <c:ptCount val="5"/>
                <c:pt idx="0">
                  <c:v>0.23594972433799941</c:v>
                </c:pt>
                <c:pt idx="1">
                  <c:v>0.15271967182472268</c:v>
                </c:pt>
                <c:pt idx="2" formatCode="0.0%">
                  <c:v>1.518073359412082E-2</c:v>
                </c:pt>
                <c:pt idx="3">
                  <c:v>0</c:v>
                </c:pt>
                <c:pt idx="4">
                  <c:v>0</c:v>
                </c:pt>
              </c:numCache>
            </c:numRef>
          </c:val>
          <c:extLst>
            <c:ext xmlns:c16="http://schemas.microsoft.com/office/drawing/2014/chart" uri="{C3380CC4-5D6E-409C-BE32-E72D297353CC}">
              <c16:uniqueId val="{00000002-E82E-42BA-972A-06BDC673CD06}"/>
            </c:ext>
          </c:extLst>
        </c:ser>
        <c:ser>
          <c:idx val="1"/>
          <c:order val="1"/>
          <c:tx>
            <c:strRef>
              <c:f>ModesTotal!$CJ$37</c:f>
              <c:strCache>
                <c:ptCount val="1"/>
                <c:pt idx="0">
                  <c:v>Vélo</c:v>
                </c:pt>
              </c:strCache>
            </c:strRef>
          </c:tx>
          <c:spPr>
            <a:solidFill>
              <a:schemeClr val="tx2">
                <a:lumMod val="75000"/>
              </a:schemeClr>
            </a:solidFill>
            <a:ln>
              <a:noFill/>
            </a:ln>
            <a:effectLst/>
          </c:spPr>
          <c:invertIfNegative val="0"/>
          <c:dLbls>
            <c:dLbl>
              <c:idx val="2"/>
              <c:layout>
                <c:manualLayout>
                  <c:x val="-2.0578703703703703E-2"/>
                  <c:y val="-2.9398148148148148E-3"/>
                </c:manualLayout>
              </c:layout>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Gill Sans MT (Corps)"/>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97-43CA-B294-1BF177EF6248}"/>
                </c:ext>
              </c:extLst>
            </c:dLbl>
            <c:dLbl>
              <c:idx val="3"/>
              <c:delete val="1"/>
              <c:extLst>
                <c:ext xmlns:c15="http://schemas.microsoft.com/office/drawing/2012/chart" uri="{CE6537A1-D6FC-4f65-9D91-7224C49458BB}"/>
                <c:ext xmlns:c16="http://schemas.microsoft.com/office/drawing/2014/chart" uri="{C3380CC4-5D6E-409C-BE32-E72D297353CC}">
                  <c16:uniqueId val="{00000003-E82E-42BA-972A-06BDC673CD06}"/>
                </c:ext>
              </c:extLst>
            </c:dLbl>
            <c:dLbl>
              <c:idx val="4"/>
              <c:delete val="1"/>
              <c:extLst>
                <c:ext xmlns:c15="http://schemas.microsoft.com/office/drawing/2012/chart" uri="{CE6537A1-D6FC-4f65-9D91-7224C49458BB}"/>
                <c:ext xmlns:c16="http://schemas.microsoft.com/office/drawing/2014/chart" uri="{C3380CC4-5D6E-409C-BE32-E72D297353CC}">
                  <c16:uniqueId val="{00000004-E82E-42BA-972A-06BDC673CD06}"/>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ModesTotal!$CJ$38:$CJ$42</c:f>
              <c:numCache>
                <c:formatCode>0.0%</c:formatCode>
                <c:ptCount val="5"/>
                <c:pt idx="0">
                  <c:v>2.5307932065519675E-2</c:v>
                </c:pt>
                <c:pt idx="1">
                  <c:v>1.9840004027981712E-2</c:v>
                </c:pt>
                <c:pt idx="2">
                  <c:v>5.4668344508208054E-3</c:v>
                </c:pt>
                <c:pt idx="3" formatCode="0%">
                  <c:v>0</c:v>
                </c:pt>
                <c:pt idx="4" formatCode="0%">
                  <c:v>0</c:v>
                </c:pt>
              </c:numCache>
            </c:numRef>
          </c:val>
          <c:extLst>
            <c:ext xmlns:c16="http://schemas.microsoft.com/office/drawing/2014/chart" uri="{C3380CC4-5D6E-409C-BE32-E72D297353CC}">
              <c16:uniqueId val="{00000005-E82E-42BA-972A-06BDC673CD06}"/>
            </c:ext>
          </c:extLst>
        </c:ser>
        <c:ser>
          <c:idx val="5"/>
          <c:order val="2"/>
          <c:tx>
            <c:strRef>
              <c:f>ModesTotal!$CN$37</c:f>
              <c:strCache>
                <c:ptCount val="1"/>
                <c:pt idx="0">
                  <c:v>Ferroviaire</c:v>
                </c:pt>
              </c:strCache>
            </c:strRef>
          </c:tx>
          <c:spPr>
            <a:solidFill>
              <a:srgbClr val="00B050"/>
            </a:solidFill>
            <a:ln>
              <a:noFill/>
            </a:ln>
            <a:effectLst/>
          </c:spPr>
          <c:invertIfNegative val="0"/>
          <c:dLbls>
            <c:dLbl>
              <c:idx val="3"/>
              <c:layout>
                <c:manualLayout>
                  <c:x val="1.4699074074074074E-2"/>
                  <c:y val="-1.0779196465456927E-16"/>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97-43CA-B294-1BF177EF6248}"/>
                </c:ext>
              </c:extLst>
            </c:dLbl>
            <c:dLbl>
              <c:idx val="4"/>
              <c:layout>
                <c:manualLayout>
                  <c:x val="1.6168981481481375E-2"/>
                  <c:y val="-1.0779196465456927E-16"/>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97-43CA-B294-1BF177EF624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ModesTotal!$CN$38:$CN$42</c:f>
              <c:numCache>
                <c:formatCode>0%</c:formatCode>
                <c:ptCount val="5"/>
                <c:pt idx="0" formatCode="0.0%">
                  <c:v>4.6764232497628781E-2</c:v>
                </c:pt>
                <c:pt idx="1">
                  <c:v>0.10924221694726476</c:v>
                </c:pt>
                <c:pt idx="2">
                  <c:v>8.6481254234797814E-2</c:v>
                </c:pt>
                <c:pt idx="3" formatCode="0.0%">
                  <c:v>1.8849288405106473E-3</c:v>
                </c:pt>
                <c:pt idx="4" formatCode="0.0%">
                  <c:v>4.6901248784132444E-3</c:v>
                </c:pt>
              </c:numCache>
            </c:numRef>
          </c:val>
          <c:extLst>
            <c:ext xmlns:c16="http://schemas.microsoft.com/office/drawing/2014/chart" uri="{C3380CC4-5D6E-409C-BE32-E72D297353CC}">
              <c16:uniqueId val="{00000006-E82E-42BA-972A-06BDC673CD06}"/>
            </c:ext>
          </c:extLst>
        </c:ser>
        <c:ser>
          <c:idx val="4"/>
          <c:order val="3"/>
          <c:tx>
            <c:strRef>
              <c:f>ModesTotal!$CM$37</c:f>
              <c:strCache>
                <c:ptCount val="1"/>
                <c:pt idx="0">
                  <c:v>Bus et Cars</c:v>
                </c:pt>
              </c:strCache>
            </c:strRef>
          </c:tx>
          <c:spPr>
            <a:solidFill>
              <a:srgbClr val="FFFF00"/>
            </a:solidFill>
            <a:ln>
              <a:noFill/>
            </a:ln>
            <a:effectLst/>
          </c:spPr>
          <c:invertIfNegative val="0"/>
          <c:dLbls>
            <c:dLbl>
              <c:idx val="3"/>
              <c:layout>
                <c:manualLayout>
                  <c:x val="-2.3518518518518518E-2"/>
                  <c:y val="-2.9398148148148148E-3"/>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97-43CA-B294-1BF177EF6248}"/>
                </c:ext>
              </c:extLst>
            </c:dLbl>
            <c:dLbl>
              <c:idx val="4"/>
              <c:layout>
                <c:manualLayout>
                  <c:x val="-1.4699074074074182E-2"/>
                  <c:y val="-5.8796296296297372E-3"/>
                </c:manualLayout>
              </c:layout>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97-43CA-B294-1BF177EF624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ModesTotal!$CM$38:$CM$42</c:f>
              <c:numCache>
                <c:formatCode>0.0%</c:formatCode>
                <c:ptCount val="5"/>
                <c:pt idx="0">
                  <c:v>3.6136861355786941E-2</c:v>
                </c:pt>
                <c:pt idx="1">
                  <c:v>5.7750084007166844E-2</c:v>
                </c:pt>
                <c:pt idx="2">
                  <c:v>2.6608168073653422E-2</c:v>
                </c:pt>
                <c:pt idx="3">
                  <c:v>1.6170104500422132E-2</c:v>
                </c:pt>
                <c:pt idx="4">
                  <c:v>1.4168352848245594E-2</c:v>
                </c:pt>
              </c:numCache>
            </c:numRef>
          </c:val>
          <c:extLst>
            <c:ext xmlns:c16="http://schemas.microsoft.com/office/drawing/2014/chart" uri="{C3380CC4-5D6E-409C-BE32-E72D297353CC}">
              <c16:uniqueId val="{00000007-E82E-42BA-972A-06BDC673CD06}"/>
            </c:ext>
          </c:extLst>
        </c:ser>
        <c:ser>
          <c:idx val="3"/>
          <c:order val="4"/>
          <c:tx>
            <c:strRef>
              <c:f>ModesTotal!$CL$37</c:f>
              <c:strCache>
                <c:ptCount val="1"/>
                <c:pt idx="0">
                  <c:v>Voiture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ModesTotal!$CL$38:$CL$42</c:f>
              <c:numCache>
                <c:formatCode>0%</c:formatCode>
                <c:ptCount val="5"/>
                <c:pt idx="0">
                  <c:v>0.64015044606616367</c:v>
                </c:pt>
                <c:pt idx="1">
                  <c:v>0.62184763298106471</c:v>
                </c:pt>
                <c:pt idx="2">
                  <c:v>0.65194438841213032</c:v>
                </c:pt>
                <c:pt idx="3">
                  <c:v>0.79404425857527983</c:v>
                </c:pt>
                <c:pt idx="4">
                  <c:v>0.69070782046623624</c:v>
                </c:pt>
              </c:numCache>
            </c:numRef>
          </c:val>
          <c:extLst>
            <c:ext xmlns:c16="http://schemas.microsoft.com/office/drawing/2014/chart" uri="{C3380CC4-5D6E-409C-BE32-E72D297353CC}">
              <c16:uniqueId val="{00000008-E82E-42BA-972A-06BDC673CD06}"/>
            </c:ext>
          </c:extLst>
        </c:ser>
        <c:ser>
          <c:idx val="2"/>
          <c:order val="5"/>
          <c:tx>
            <c:strRef>
              <c:f>ModesTotal!$CK$37</c:f>
              <c:strCache>
                <c:ptCount val="1"/>
                <c:pt idx="0">
                  <c:v>2RM</c:v>
                </c:pt>
              </c:strCache>
            </c:strRef>
          </c:tx>
          <c:spPr>
            <a:solidFill>
              <a:srgbClr val="ED7D31"/>
            </a:solidFill>
            <a:ln>
              <a:noFill/>
            </a:ln>
            <a:effectLst/>
          </c:spPr>
          <c:invertIfNegative val="0"/>
          <c:dLbls>
            <c:dLbl>
              <c:idx val="0"/>
              <c:layout>
                <c:manualLayout>
                  <c:x val="0"/>
                  <c:y val="1.17592592592592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97-43CA-B294-1BF177EF6248}"/>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2E-42BA-972A-06BDC673CD06}"/>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82E-42BA-972A-06BDC673CD06}"/>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ModesTotal!$CK$38:$CK$42</c:f>
              <c:numCache>
                <c:formatCode>0.0%</c:formatCode>
                <c:ptCount val="5"/>
                <c:pt idx="0">
                  <c:v>1.0351930013860209E-2</c:v>
                </c:pt>
                <c:pt idx="1">
                  <c:v>1.0124956681458732E-2</c:v>
                </c:pt>
                <c:pt idx="2">
                  <c:v>7.9814520505107206E-3</c:v>
                </c:pt>
                <c:pt idx="3">
                  <c:v>7.2666086495254524E-3</c:v>
                </c:pt>
                <c:pt idx="4">
                  <c:v>6.3246577231458306E-3</c:v>
                </c:pt>
              </c:numCache>
            </c:numRef>
          </c:val>
          <c:extLst>
            <c:ext xmlns:c16="http://schemas.microsoft.com/office/drawing/2014/chart" uri="{C3380CC4-5D6E-409C-BE32-E72D297353CC}">
              <c16:uniqueId val="{0000000B-E82E-42BA-972A-06BDC673CD06}"/>
            </c:ext>
          </c:extLst>
        </c:ser>
        <c:ser>
          <c:idx val="6"/>
          <c:order val="6"/>
          <c:tx>
            <c:strRef>
              <c:f>ModesTotal!$CO$37</c:f>
              <c:strCache>
                <c:ptCount val="1"/>
                <c:pt idx="0">
                  <c:v>Avion</c:v>
                </c:pt>
              </c:strCache>
            </c:strRef>
          </c:tx>
          <c:spPr>
            <a:solidFill>
              <a:srgbClr val="FF0000"/>
            </a:solidFill>
            <a:ln>
              <a:noFill/>
            </a:ln>
            <a:effectLst/>
          </c:spPr>
          <c:invertIfNegative val="0"/>
          <c:dLbls>
            <c:dLbl>
              <c:idx val="0"/>
              <c:layout>
                <c:manualLayout>
                  <c:x val="7.0555613425925923E-2"/>
                  <c:y val="2.9399305555555554E-3"/>
                </c:manualLayout>
              </c:layout>
              <c:spPr>
                <a:noFill/>
                <a:ln>
                  <a:solidFill>
                    <a:srgbClr val="FF0000"/>
                  </a:solid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4.781608796296296E-2"/>
                      <c:h val="5.0667824074074067E-2"/>
                    </c:manualLayout>
                  </c15:layout>
                </c:ext>
                <c:ext xmlns:c16="http://schemas.microsoft.com/office/drawing/2014/chart" uri="{C3380CC4-5D6E-409C-BE32-E72D297353CC}">
                  <c16:uniqueId val="{00000002-2C97-43CA-B294-1BF177EF6248}"/>
                </c:ext>
              </c:extLst>
            </c:dLbl>
            <c:dLbl>
              <c:idx val="1"/>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extLst>
                <c:ext xmlns:c16="http://schemas.microsoft.com/office/drawing/2014/chart" uri="{C3380CC4-5D6E-409C-BE32-E72D297353CC}">
                  <c16:uniqueId val="{00000003-2C97-43CA-B294-1BF177EF6248}"/>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ModesTotal!$CO$38:$CO$42</c:f>
              <c:numCache>
                <c:formatCode>0.0%</c:formatCode>
                <c:ptCount val="5"/>
                <c:pt idx="0">
                  <c:v>1.2009555204286616E-3</c:v>
                </c:pt>
                <c:pt idx="1">
                  <c:v>2.1680897317638545E-2</c:v>
                </c:pt>
                <c:pt idx="2" formatCode="0%">
                  <c:v>0.19519638372318998</c:v>
                </c:pt>
                <c:pt idx="3" formatCode="0%">
                  <c:v>0.16807491219850351</c:v>
                </c:pt>
                <c:pt idx="4" formatCode="0%">
                  <c:v>0.27216155821358134</c:v>
                </c:pt>
              </c:numCache>
            </c:numRef>
          </c:val>
          <c:extLst>
            <c:ext xmlns:c16="http://schemas.microsoft.com/office/drawing/2014/chart" uri="{C3380CC4-5D6E-409C-BE32-E72D297353CC}">
              <c16:uniqueId val="{0000000C-E82E-42BA-972A-06BDC673CD06}"/>
            </c:ext>
          </c:extLst>
        </c:ser>
        <c:ser>
          <c:idx val="7"/>
          <c:order val="7"/>
          <c:tx>
            <c:strRef>
              <c:f>ModesTotal!$CP$37</c:f>
              <c:strCache>
                <c:ptCount val="1"/>
                <c:pt idx="0">
                  <c:v>Autre</c:v>
                </c:pt>
              </c:strCache>
            </c:strRef>
          </c:tx>
          <c:spPr>
            <a:solidFill>
              <a:schemeClr val="bg1">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2C97-43CA-B294-1BF177EF6248}"/>
                </c:ext>
              </c:extLst>
            </c:dLbl>
            <c:dLbl>
              <c:idx val="1"/>
              <c:delete val="1"/>
              <c:extLst>
                <c:ext xmlns:c15="http://schemas.microsoft.com/office/drawing/2012/chart" uri="{CE6537A1-D6FC-4f65-9D91-7224C49458BB}"/>
                <c:ext xmlns:c16="http://schemas.microsoft.com/office/drawing/2014/chart" uri="{C3380CC4-5D6E-409C-BE32-E72D297353CC}">
                  <c16:uniqueId val="{00000000-2C97-43CA-B294-1BF177EF624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Gill Sans MT (Corps)"/>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ModesTotal!$CH$38:$CH$42</c:f>
              <c:strCache>
                <c:ptCount val="5"/>
                <c:pt idx="0">
                  <c:v>TRAJETS</c:v>
                </c:pt>
                <c:pt idx="1">
                  <c:v>TEMPS</c:v>
                </c:pt>
                <c:pt idx="2">
                  <c:v>DISTANCES</c:v>
                </c:pt>
                <c:pt idx="3">
                  <c:v>CO2e</c:v>
                </c:pt>
                <c:pt idx="4">
                  <c:v>CO2e + A</c:v>
                </c:pt>
              </c:strCache>
            </c:strRef>
          </c:cat>
          <c:val>
            <c:numRef>
              <c:f>ModesTotal!$CP$38:$CP$42</c:f>
              <c:numCache>
                <c:formatCode>0.0%</c:formatCode>
                <c:ptCount val="5"/>
                <c:pt idx="0">
                  <c:v>4.1379181426125173E-3</c:v>
                </c:pt>
                <c:pt idx="1">
                  <c:v>6.7945362127022181E-3</c:v>
                </c:pt>
                <c:pt idx="2">
                  <c:v>1.1140785460776117E-2</c:v>
                </c:pt>
                <c:pt idx="3">
                  <c:v>1.2537375121416273E-2</c:v>
                </c:pt>
                <c:pt idx="4">
                  <c:v>1.1980601202344742E-2</c:v>
                </c:pt>
              </c:numCache>
            </c:numRef>
          </c:val>
          <c:extLst>
            <c:ext xmlns:c16="http://schemas.microsoft.com/office/drawing/2014/chart" uri="{C3380CC4-5D6E-409C-BE32-E72D297353CC}">
              <c16:uniqueId val="{0000000D-E82E-42BA-972A-06BDC673CD06}"/>
            </c:ext>
          </c:extLst>
        </c:ser>
        <c:dLbls>
          <c:dLblPos val="ctr"/>
          <c:showLegendKey val="0"/>
          <c:showVal val="1"/>
          <c:showCatName val="0"/>
          <c:showSerName val="0"/>
          <c:showPercent val="0"/>
          <c:showBubbleSize val="0"/>
        </c:dLbls>
        <c:gapWidth val="120"/>
        <c:overlap val="100"/>
        <c:axId val="53457535"/>
        <c:axId val="514220863"/>
      </c:barChart>
      <c:catAx>
        <c:axId val="5345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Gill Sans MT (Corps)"/>
                <a:ea typeface="+mn-ea"/>
                <a:cs typeface="+mn-cs"/>
              </a:defRPr>
            </a:pPr>
            <a:endParaRPr lang="fr-FR"/>
          </a:p>
        </c:txPr>
        <c:crossAx val="514220863"/>
        <c:crosses val="autoZero"/>
        <c:auto val="1"/>
        <c:lblAlgn val="ctr"/>
        <c:lblOffset val="100"/>
        <c:noMultiLvlLbl val="0"/>
      </c:catAx>
      <c:valAx>
        <c:axId val="514220863"/>
        <c:scaling>
          <c:orientation val="minMax"/>
        </c:scaling>
        <c:delete val="0"/>
        <c:axPos val="l"/>
        <c:majorGridlines>
          <c:spPr>
            <a:ln w="9525" cap="flat" cmpd="sng" algn="ctr">
              <a:solidFill>
                <a:sysClr val="window" lastClr="FFFFFF">
                  <a:lumMod val="95000"/>
                </a:sys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ill Sans MT (Corps)"/>
                    <a:ea typeface="+mn-ea"/>
                    <a:cs typeface="+mn-cs"/>
                  </a:defRPr>
                </a:pPr>
                <a:r>
                  <a:rPr lang="fr-FR"/>
                  <a:t>Part de chaque mode dans le total</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Gill Sans MT (Corps)"/>
                  <a:ea typeface="+mn-ea"/>
                  <a:cs typeface="+mn-cs"/>
                </a:defRPr>
              </a:pPr>
              <a:endParaRPr lang="fr-F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Gill Sans MT (Corps)"/>
                <a:ea typeface="+mn-ea"/>
                <a:cs typeface="+mn-cs"/>
              </a:defRPr>
            </a:pPr>
            <a:endParaRPr lang="fr-FR"/>
          </a:p>
        </c:txPr>
        <c:crossAx val="5345753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Gill Sans MT (Corps)"/>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Text" lastClr="000000">
          <a:lumMod val="50000"/>
          <a:lumOff val="50000"/>
        </a:sysClr>
      </a:solidFill>
    </a:ln>
    <a:effectLst/>
  </c:spPr>
  <c:txPr>
    <a:bodyPr/>
    <a:lstStyle/>
    <a:p>
      <a:pPr>
        <a:defRPr sz="1400">
          <a:latin typeface="Gill Sans MT (Corps)"/>
        </a:defRPr>
      </a:pPr>
      <a:endParaRPr lang="fr-F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Distance!$K$58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D7B4-473F-A81D-5A9026E7251A}"/>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D7B4-473F-A81D-5A9026E7251A}"/>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Distance!$L$58:$N$58</c:f>
              <c:numCache>
                <c:formatCode>0.0</c:formatCode>
                <c:ptCount val="3"/>
                <c:pt idx="0">
                  <c:v>0.39086503371292669</c:v>
                </c:pt>
                <c:pt idx="1">
                  <c:v>0.39086503371292669</c:v>
                </c:pt>
                <c:pt idx="2">
                  <c:v>0.39086503371292669</c:v>
                </c:pt>
              </c:numCache>
            </c:numRef>
          </c:yVal>
          <c:bubbleSize>
            <c:numRef>
              <c:f>Distance!$L$59:$N$59</c:f>
              <c:numCache>
                <c:formatCode>0.0%</c:formatCode>
                <c:ptCount val="3"/>
                <c:pt idx="0">
                  <c:v>1.1556800000000001E-3</c:v>
                </c:pt>
                <c:pt idx="1">
                  <c:v>1.2033599999999999E-3</c:v>
                </c:pt>
                <c:pt idx="2">
                  <c:v>2.4860800000000003E-3</c:v>
                </c:pt>
              </c:numCache>
            </c:numRef>
          </c:bubbleSize>
          <c:bubble3D val="0"/>
          <c:extLst>
            <c:ext xmlns:c16="http://schemas.microsoft.com/office/drawing/2014/chart" uri="{C3380CC4-5D6E-409C-BE32-E72D297353CC}">
              <c16:uniqueId val="{00000006-D7B4-473F-A81D-5A9026E7251A}"/>
            </c:ext>
          </c:extLst>
        </c:ser>
        <c:ser>
          <c:idx val="1"/>
          <c:order val="1"/>
          <c:tx>
            <c:strRef>
              <c:f>Distance!$K$60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D7B4-473F-A81D-5A9026E7251A}"/>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D7B4-473F-A81D-5A9026E7251A}"/>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Distance!$L$60:$N$60</c:f>
              <c:numCache>
                <c:formatCode>0.0</c:formatCode>
                <c:ptCount val="3"/>
                <c:pt idx="0">
                  <c:v>2.4853397382384474</c:v>
                </c:pt>
                <c:pt idx="1">
                  <c:v>2.4853397382384474</c:v>
                </c:pt>
                <c:pt idx="2">
                  <c:v>2.4853397382384474</c:v>
                </c:pt>
              </c:numCache>
            </c:numRef>
          </c:yVal>
          <c:bubbleSize>
            <c:numRef>
              <c:f>Distance!$L$61:$N$61</c:f>
              <c:numCache>
                <c:formatCode>0.0%</c:formatCode>
                <c:ptCount val="3"/>
                <c:pt idx="0">
                  <c:v>1.312256E-2</c:v>
                </c:pt>
                <c:pt idx="1">
                  <c:v>1.6323839999999999E-2</c:v>
                </c:pt>
                <c:pt idx="2">
                  <c:v>2.288656E-2</c:v>
                </c:pt>
              </c:numCache>
            </c:numRef>
          </c:bubbleSize>
          <c:bubble3D val="0"/>
          <c:extLst>
            <c:ext xmlns:c16="http://schemas.microsoft.com/office/drawing/2014/chart" uri="{C3380CC4-5D6E-409C-BE32-E72D297353CC}">
              <c16:uniqueId val="{0000000D-D7B4-473F-A81D-5A9026E7251A}"/>
            </c:ext>
          </c:extLst>
        </c:ser>
        <c:ser>
          <c:idx val="2"/>
          <c:order val="2"/>
          <c:tx>
            <c:strRef>
              <c:f>Distance!$K$62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D7B4-473F-A81D-5A9026E7251A}"/>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D7B4-473F-A81D-5A9026E7251A}"/>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Distance!$L$62:$N$62</c:f>
              <c:numCache>
                <c:formatCode>0.0</c:formatCode>
                <c:ptCount val="3"/>
                <c:pt idx="0">
                  <c:v>10.820212806667225</c:v>
                </c:pt>
                <c:pt idx="1">
                  <c:v>10.820212806667225</c:v>
                </c:pt>
                <c:pt idx="2">
                  <c:v>10.820212806667225</c:v>
                </c:pt>
              </c:numCache>
            </c:numRef>
          </c:yVal>
          <c:bubbleSize>
            <c:numRef>
              <c:f>Distance!$L$63:$N$63</c:f>
              <c:numCache>
                <c:formatCode>0.0%</c:formatCode>
                <c:ptCount val="3"/>
                <c:pt idx="0">
                  <c:v>7.8548960000000001E-2</c:v>
                </c:pt>
                <c:pt idx="1">
                  <c:v>4.941624E-2</c:v>
                </c:pt>
                <c:pt idx="2">
                  <c:v>5.8678800000000003E-2</c:v>
                </c:pt>
              </c:numCache>
            </c:numRef>
          </c:bubbleSize>
          <c:bubble3D val="0"/>
          <c:extLst>
            <c:ext xmlns:c16="http://schemas.microsoft.com/office/drawing/2014/chart" uri="{C3380CC4-5D6E-409C-BE32-E72D297353CC}">
              <c16:uniqueId val="{00000014-D7B4-473F-A81D-5A9026E7251A}"/>
            </c:ext>
          </c:extLst>
        </c:ser>
        <c:ser>
          <c:idx val="3"/>
          <c:order val="3"/>
          <c:tx>
            <c:strRef>
              <c:f>Distance!$K$64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D7B4-473F-A81D-5A9026E7251A}"/>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D7B4-473F-A81D-5A9026E7251A}"/>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Distance!$L$64:$N$64</c:f>
              <c:numCache>
                <c:formatCode>0</c:formatCode>
                <c:ptCount val="3"/>
                <c:pt idx="0">
                  <c:v>49.706794764768951</c:v>
                </c:pt>
                <c:pt idx="1">
                  <c:v>49.706794764768951</c:v>
                </c:pt>
                <c:pt idx="2">
                  <c:v>49.706794764768951</c:v>
                </c:pt>
              </c:numCache>
            </c:numRef>
          </c:yVal>
          <c:bubbleSize>
            <c:numRef>
              <c:f>Distance!$L$65:$N$65</c:f>
              <c:numCache>
                <c:formatCode>0.0%</c:formatCode>
                <c:ptCount val="3"/>
                <c:pt idx="0">
                  <c:v>0.142596</c:v>
                </c:pt>
                <c:pt idx="1">
                  <c:v>7.6465679999999994E-2</c:v>
                </c:pt>
                <c:pt idx="2">
                  <c:v>6.9610240000000004E-2</c:v>
                </c:pt>
              </c:numCache>
            </c:numRef>
          </c:bubbleSize>
          <c:bubble3D val="0"/>
          <c:extLst>
            <c:ext xmlns:c16="http://schemas.microsoft.com/office/drawing/2014/chart" uri="{C3380CC4-5D6E-409C-BE32-E72D297353CC}">
              <c16:uniqueId val="{0000001B-D7B4-473F-A81D-5A9026E7251A}"/>
            </c:ext>
          </c:extLst>
        </c:ser>
        <c:ser>
          <c:idx val="4"/>
          <c:order val="4"/>
          <c:tx>
            <c:strRef>
              <c:f>Distance!$K$66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D7B4-473F-A81D-5A9026E7251A}"/>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D7B4-473F-A81D-5A9026E7251A}"/>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Distance!$L$66:$N$66</c:f>
              <c:numCache>
                <c:formatCode>0</c:formatCode>
                <c:ptCount val="3"/>
                <c:pt idx="0">
                  <c:v>248.53397382384475</c:v>
                </c:pt>
                <c:pt idx="1">
                  <c:v>248.53397382384475</c:v>
                </c:pt>
                <c:pt idx="2">
                  <c:v>248.53397382384475</c:v>
                </c:pt>
              </c:numCache>
            </c:numRef>
          </c:yVal>
          <c:bubbleSize>
            <c:numRef>
              <c:f>Distance!$L$67:$N$67</c:f>
              <c:numCache>
                <c:formatCode>0.0%</c:formatCode>
                <c:ptCount val="3"/>
                <c:pt idx="0">
                  <c:v>4.7345599999999995E-2</c:v>
                </c:pt>
                <c:pt idx="1">
                  <c:v>4.1306639999999992E-2</c:v>
                </c:pt>
                <c:pt idx="2">
                  <c:v>5.4730320000000006E-2</c:v>
                </c:pt>
              </c:numCache>
            </c:numRef>
          </c:bubbleSize>
          <c:bubble3D val="0"/>
          <c:extLst>
            <c:ext xmlns:c16="http://schemas.microsoft.com/office/drawing/2014/chart" uri="{C3380CC4-5D6E-409C-BE32-E72D297353CC}">
              <c16:uniqueId val="{00000022-D7B4-473F-A81D-5A9026E7251A}"/>
            </c:ext>
          </c:extLst>
        </c:ser>
        <c:ser>
          <c:idx val="5"/>
          <c:order val="5"/>
          <c:tx>
            <c:strRef>
              <c:f>Distance!$K$68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D7B4-473F-A81D-5A9026E7251A}"/>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D7B4-473F-A81D-5A9026E7251A}"/>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Distance!$L$68:$N$68</c:f>
              <c:numCache>
                <c:formatCode>0</c:formatCode>
                <c:ptCount val="3"/>
                <c:pt idx="0">
                  <c:v>1082.0212806667225</c:v>
                </c:pt>
                <c:pt idx="1">
                  <c:v>1082.0212806667225</c:v>
                </c:pt>
                <c:pt idx="2">
                  <c:v>1082.0212806667225</c:v>
                </c:pt>
              </c:numCache>
            </c:numRef>
          </c:yVal>
          <c:bubbleSize>
            <c:numRef>
              <c:f>Distance!$L$69:$N$69</c:f>
              <c:numCache>
                <c:formatCode>0.0%</c:formatCode>
                <c:ptCount val="3"/>
                <c:pt idx="0">
                  <c:v>4.5481600000000004E-2</c:v>
                </c:pt>
                <c:pt idx="1">
                  <c:v>4.0338719999999995E-2</c:v>
                </c:pt>
                <c:pt idx="2">
                  <c:v>7.9810479999999989E-2</c:v>
                </c:pt>
              </c:numCache>
            </c:numRef>
          </c:bubbleSize>
          <c:bubble3D val="0"/>
          <c:extLst>
            <c:ext xmlns:c16="http://schemas.microsoft.com/office/drawing/2014/chart" uri="{C3380CC4-5D6E-409C-BE32-E72D297353CC}">
              <c16:uniqueId val="{00000029-D7B4-473F-A81D-5A9026E7251A}"/>
            </c:ext>
          </c:extLst>
        </c:ser>
        <c:ser>
          <c:idx val="6"/>
          <c:order val="6"/>
          <c:tx>
            <c:strRef>
              <c:f>Distance!$K$70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D7B4-473F-A81D-5A9026E7251A}"/>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D7B4-473F-A81D-5A9026E7251A}"/>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Distance!$L$70:$N$70</c:f>
              <c:numCache>
                <c:formatCode>0</c:formatCode>
                <c:ptCount val="3"/>
                <c:pt idx="0">
                  <c:v>4970.6794764768947</c:v>
                </c:pt>
                <c:pt idx="1">
                  <c:v>4970.6794764768947</c:v>
                </c:pt>
                <c:pt idx="2">
                  <c:v>4970.6794764768947</c:v>
                </c:pt>
              </c:numCache>
            </c:numRef>
          </c:yVal>
          <c:bubbleSize>
            <c:numRef>
              <c:f>Distance!$L$71:$N$71</c:f>
              <c:numCache>
                <c:formatCode>0.0%</c:formatCode>
                <c:ptCount val="3"/>
                <c:pt idx="0">
                  <c:v>4.4512320000000001E-2</c:v>
                </c:pt>
                <c:pt idx="1">
                  <c:v>3.659784E-2</c:v>
                </c:pt>
                <c:pt idx="2">
                  <c:v>7.7434080000000002E-2</c:v>
                </c:pt>
              </c:numCache>
            </c:numRef>
          </c:bubbleSize>
          <c:bubble3D val="0"/>
          <c:extLst>
            <c:ext xmlns:c16="http://schemas.microsoft.com/office/drawing/2014/chart" uri="{C3380CC4-5D6E-409C-BE32-E72D297353CC}">
              <c16:uniqueId val="{00000030-D7B4-473F-A81D-5A9026E7251A}"/>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'4 CO2'!$K$58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A1FF-4586-900C-DF1097D79980}"/>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A1FF-4586-900C-DF1097D79980}"/>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A1FF-4586-900C-DF1097D799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CO2'!$L$58:$N$58</c:f>
              <c:numCache>
                <c:formatCode>0.0</c:formatCode>
                <c:ptCount val="3"/>
                <c:pt idx="0">
                  <c:v>0.39086503371292669</c:v>
                </c:pt>
                <c:pt idx="1">
                  <c:v>0.39086503371292669</c:v>
                </c:pt>
                <c:pt idx="2">
                  <c:v>0.39086503371292669</c:v>
                </c:pt>
              </c:numCache>
            </c:numRef>
          </c:yVal>
          <c:bubbleSize>
            <c:numRef>
              <c:f>'4 CO2'!$L$59:$N$59</c:f>
              <c:numCache>
                <c:formatCode>0.00%</c:formatCode>
                <c:ptCount val="3"/>
                <c:pt idx="0">
                  <c:v>7.5258000000000009E-4</c:v>
                </c:pt>
                <c:pt idx="1">
                  <c:v>4.0905E-4</c:v>
                </c:pt>
                <c:pt idx="2">
                  <c:v>3.7104E-4</c:v>
                </c:pt>
              </c:numCache>
            </c:numRef>
          </c:bubbleSize>
          <c:bubble3D val="0"/>
          <c:extLst>
            <c:ext xmlns:c16="http://schemas.microsoft.com/office/drawing/2014/chart" uri="{C3380CC4-5D6E-409C-BE32-E72D297353CC}">
              <c16:uniqueId val="{00000006-A1FF-4586-900C-DF1097D79980}"/>
            </c:ext>
          </c:extLst>
        </c:ser>
        <c:ser>
          <c:idx val="1"/>
          <c:order val="1"/>
          <c:tx>
            <c:strRef>
              <c:f>'4 CO2'!$K$60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A1FF-4586-900C-DF1097D79980}"/>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A1FF-4586-900C-DF1097D79980}"/>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A1FF-4586-900C-DF1097D799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CO2'!$L$60:$N$60</c:f>
              <c:numCache>
                <c:formatCode>0.0</c:formatCode>
                <c:ptCount val="3"/>
                <c:pt idx="0">
                  <c:v>2.4853397382384474</c:v>
                </c:pt>
                <c:pt idx="1">
                  <c:v>2.4853397382384474</c:v>
                </c:pt>
                <c:pt idx="2">
                  <c:v>2.4853397382384474</c:v>
                </c:pt>
              </c:numCache>
            </c:numRef>
          </c:yVal>
          <c:bubbleSize>
            <c:numRef>
              <c:f>'4 CO2'!$L$61:$N$61</c:f>
              <c:numCache>
                <c:formatCode>0.0%</c:formatCode>
                <c:ptCount val="3"/>
                <c:pt idx="0">
                  <c:v>1.8020110000000002E-2</c:v>
                </c:pt>
                <c:pt idx="1">
                  <c:v>2.0834279999999997E-2</c:v>
                </c:pt>
                <c:pt idx="2">
                  <c:v>2.0994679999999998E-2</c:v>
                </c:pt>
              </c:numCache>
            </c:numRef>
          </c:bubbleSize>
          <c:bubble3D val="0"/>
          <c:extLst>
            <c:ext xmlns:c16="http://schemas.microsoft.com/office/drawing/2014/chart" uri="{C3380CC4-5D6E-409C-BE32-E72D297353CC}">
              <c16:uniqueId val="{0000000D-A1FF-4586-900C-DF1097D79980}"/>
            </c:ext>
          </c:extLst>
        </c:ser>
        <c:ser>
          <c:idx val="2"/>
          <c:order val="2"/>
          <c:tx>
            <c:strRef>
              <c:f>'4 CO2'!$K$62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A1FF-4586-900C-DF1097D79980}"/>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A1FF-4586-900C-DF1097D79980}"/>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A1FF-4586-900C-DF1097D799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CO2'!$L$62:$N$62</c:f>
              <c:numCache>
                <c:formatCode>0.0</c:formatCode>
                <c:ptCount val="3"/>
                <c:pt idx="0">
                  <c:v>10.820212806667225</c:v>
                </c:pt>
                <c:pt idx="1">
                  <c:v>10.820212806667225</c:v>
                </c:pt>
                <c:pt idx="2">
                  <c:v>10.820212806667225</c:v>
                </c:pt>
              </c:numCache>
            </c:numRef>
          </c:yVal>
          <c:bubbleSize>
            <c:numRef>
              <c:f>'4 CO2'!$L$63:$N$63</c:f>
              <c:numCache>
                <c:formatCode>0.0%</c:formatCode>
                <c:ptCount val="3"/>
                <c:pt idx="0">
                  <c:v>0.10757713000000001</c:v>
                </c:pt>
                <c:pt idx="1">
                  <c:v>6.4793519999999993E-2</c:v>
                </c:pt>
                <c:pt idx="2">
                  <c:v>6.1778159999999999E-2</c:v>
                </c:pt>
              </c:numCache>
            </c:numRef>
          </c:bubbleSize>
          <c:bubble3D val="0"/>
          <c:extLst>
            <c:ext xmlns:c16="http://schemas.microsoft.com/office/drawing/2014/chart" uri="{C3380CC4-5D6E-409C-BE32-E72D297353CC}">
              <c16:uniqueId val="{00000014-A1FF-4586-900C-DF1097D79980}"/>
            </c:ext>
          </c:extLst>
        </c:ser>
        <c:ser>
          <c:idx val="3"/>
          <c:order val="3"/>
          <c:tx>
            <c:strRef>
              <c:f>'4 CO2'!$K$64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A1FF-4586-900C-DF1097D79980}"/>
              </c:ext>
            </c:extLst>
          </c:dPt>
          <c:dPt>
            <c:idx val="1"/>
            <c:invertIfNegative val="0"/>
            <c:bubble3D val="0"/>
            <c:spPr>
              <a:blipFill dpi="0" rotWithShape="1">
                <a:blip xmlns:r="http://schemas.openxmlformats.org/officeDocument/2006/relationships" r:embed="rId13">
                  <a:alphaModFix amt="60000"/>
                </a:blip>
                <a:srcRect/>
                <a:stretch>
                  <a:fillRect/>
                </a:stretch>
              </a:blipFill>
              <a:ln>
                <a:noFill/>
              </a:ln>
              <a:effectLst/>
            </c:spPr>
            <c:extLst>
              <c:ext xmlns:c16="http://schemas.microsoft.com/office/drawing/2014/chart" uri="{C3380CC4-5D6E-409C-BE32-E72D297353CC}">
                <c16:uniqueId val="{00000018-A1FF-4586-900C-DF1097D79980}"/>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A1FF-4586-900C-DF1097D799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CO2'!$L$64:$N$64</c:f>
              <c:numCache>
                <c:formatCode>0</c:formatCode>
                <c:ptCount val="3"/>
                <c:pt idx="0">
                  <c:v>49.706794764768951</c:v>
                </c:pt>
                <c:pt idx="1">
                  <c:v>49.706794764768951</c:v>
                </c:pt>
                <c:pt idx="2">
                  <c:v>49.706794764768951</c:v>
                </c:pt>
              </c:numCache>
            </c:numRef>
          </c:yVal>
          <c:bubbleSize>
            <c:numRef>
              <c:f>'4 CO2'!$L$65:$N$65</c:f>
              <c:numCache>
                <c:formatCode>0.0%</c:formatCode>
                <c:ptCount val="3"/>
                <c:pt idx="0">
                  <c:v>0.17643820000000002</c:v>
                </c:pt>
                <c:pt idx="1">
                  <c:v>9.157266E-2</c:v>
                </c:pt>
                <c:pt idx="2">
                  <c:v>6.7962160000000008E-2</c:v>
                </c:pt>
              </c:numCache>
            </c:numRef>
          </c:bubbleSize>
          <c:bubble3D val="0"/>
          <c:extLst>
            <c:ext xmlns:c16="http://schemas.microsoft.com/office/drawing/2014/chart" uri="{C3380CC4-5D6E-409C-BE32-E72D297353CC}">
              <c16:uniqueId val="{0000001B-A1FF-4586-900C-DF1097D79980}"/>
            </c:ext>
          </c:extLst>
        </c:ser>
        <c:ser>
          <c:idx val="4"/>
          <c:order val="4"/>
          <c:tx>
            <c:strRef>
              <c:f>'4 CO2'!$K$66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A1FF-4586-900C-DF1097D79980}"/>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A1FF-4586-900C-DF1097D79980}"/>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A1FF-4586-900C-DF1097D799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CO2'!$L$66:$N$66</c:f>
              <c:numCache>
                <c:formatCode>0</c:formatCode>
                <c:ptCount val="3"/>
                <c:pt idx="0">
                  <c:v>248.53397382384475</c:v>
                </c:pt>
                <c:pt idx="1">
                  <c:v>248.53397382384475</c:v>
                </c:pt>
                <c:pt idx="2">
                  <c:v>248.53397382384475</c:v>
                </c:pt>
              </c:numCache>
            </c:numRef>
          </c:yVal>
          <c:bubbleSize>
            <c:numRef>
              <c:f>'4 CO2'!$L$67:$N$67</c:f>
              <c:numCache>
                <c:formatCode>0.0%</c:formatCode>
                <c:ptCount val="3"/>
                <c:pt idx="0">
                  <c:v>4.3858690000000006E-2</c:v>
                </c:pt>
                <c:pt idx="1">
                  <c:v>3.5314649999999996E-2</c:v>
                </c:pt>
                <c:pt idx="2">
                  <c:v>3.9144720000000001E-2</c:v>
                </c:pt>
              </c:numCache>
            </c:numRef>
          </c:bubbleSize>
          <c:bubble3D val="0"/>
          <c:extLst>
            <c:ext xmlns:c16="http://schemas.microsoft.com/office/drawing/2014/chart" uri="{C3380CC4-5D6E-409C-BE32-E72D297353CC}">
              <c16:uniqueId val="{00000022-A1FF-4586-900C-DF1097D79980}"/>
            </c:ext>
          </c:extLst>
        </c:ser>
        <c:ser>
          <c:idx val="5"/>
          <c:order val="5"/>
          <c:tx>
            <c:strRef>
              <c:f>'4 CO2'!$K$68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A1FF-4586-900C-DF1097D79980}"/>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A1FF-4586-900C-DF1097D79980}"/>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A1FF-4586-900C-DF1097D799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CO2'!$L$68:$N$68</c:f>
              <c:numCache>
                <c:formatCode>0</c:formatCode>
                <c:ptCount val="3"/>
                <c:pt idx="0">
                  <c:v>1082.0212806667225</c:v>
                </c:pt>
                <c:pt idx="1">
                  <c:v>1082.0212806667225</c:v>
                </c:pt>
                <c:pt idx="2">
                  <c:v>1082.0212806667225</c:v>
                </c:pt>
              </c:numCache>
            </c:numRef>
          </c:yVal>
          <c:bubbleSize>
            <c:numRef>
              <c:f>'4 CO2'!$L$69:$N$69</c:f>
              <c:numCache>
                <c:formatCode>0.0%</c:formatCode>
                <c:ptCount val="3"/>
                <c:pt idx="0">
                  <c:v>3.3907909999999999E-2</c:v>
                </c:pt>
                <c:pt idx="1">
                  <c:v>2.9887920000000002E-2</c:v>
                </c:pt>
                <c:pt idx="2">
                  <c:v>5.5284960000000008E-2</c:v>
                </c:pt>
              </c:numCache>
            </c:numRef>
          </c:bubbleSize>
          <c:bubble3D val="0"/>
          <c:extLst>
            <c:ext xmlns:c16="http://schemas.microsoft.com/office/drawing/2014/chart" uri="{C3380CC4-5D6E-409C-BE32-E72D297353CC}">
              <c16:uniqueId val="{00000029-A1FF-4586-900C-DF1097D79980}"/>
            </c:ext>
          </c:extLst>
        </c:ser>
        <c:ser>
          <c:idx val="6"/>
          <c:order val="6"/>
          <c:tx>
            <c:strRef>
              <c:f>'4 CO2'!$K$70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A1FF-4586-900C-DF1097D79980}"/>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A1FF-4586-900C-DF1097D79980}"/>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A1FF-4586-900C-DF1097D799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CO2'!$L$70:$N$70</c:f>
              <c:numCache>
                <c:formatCode>0</c:formatCode>
                <c:ptCount val="3"/>
                <c:pt idx="0">
                  <c:v>4970.6794764768947</c:v>
                </c:pt>
                <c:pt idx="1">
                  <c:v>4970.6794764768947</c:v>
                </c:pt>
                <c:pt idx="2">
                  <c:v>4970.6794764768947</c:v>
                </c:pt>
              </c:numCache>
            </c:numRef>
          </c:yVal>
          <c:bubbleSize>
            <c:numRef>
              <c:f>'4 CO2'!$L$71:$N$71</c:f>
              <c:numCache>
                <c:formatCode>0.0%</c:formatCode>
                <c:ptCount val="3"/>
                <c:pt idx="0">
                  <c:v>3.7545380000000003E-2</c:v>
                </c:pt>
                <c:pt idx="1">
                  <c:v>2.9915189999999994E-2</c:v>
                </c:pt>
                <c:pt idx="2">
                  <c:v>6.3695199999999993E-2</c:v>
                </c:pt>
              </c:numCache>
            </c:numRef>
          </c:bubbleSize>
          <c:bubble3D val="0"/>
          <c:extLst>
            <c:ext xmlns:c16="http://schemas.microsoft.com/office/drawing/2014/chart" uri="{C3380CC4-5D6E-409C-BE32-E72D297353CC}">
              <c16:uniqueId val="{00000030-A1FF-4586-900C-DF1097D79980}"/>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'4 CO2'!$K$58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6AF0-481F-AF7B-068F45FEACCF}"/>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6AF0-481F-AF7B-068F45FEACCF}"/>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6AF0-481F-AF7B-068F45FEAC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CO2'!$L$58:$N$58</c:f>
              <c:numCache>
                <c:formatCode>0.0</c:formatCode>
                <c:ptCount val="3"/>
                <c:pt idx="0">
                  <c:v>0.39086503371292669</c:v>
                </c:pt>
                <c:pt idx="1">
                  <c:v>0.39086503371292669</c:v>
                </c:pt>
                <c:pt idx="2">
                  <c:v>0.39086503371292669</c:v>
                </c:pt>
              </c:numCache>
            </c:numRef>
          </c:yVal>
          <c:bubbleSize>
            <c:numRef>
              <c:f>'4 CO2'!$L$59:$N$59</c:f>
              <c:numCache>
                <c:formatCode>0.00%</c:formatCode>
                <c:ptCount val="3"/>
                <c:pt idx="0">
                  <c:v>7.5258000000000009E-4</c:v>
                </c:pt>
                <c:pt idx="1">
                  <c:v>4.0905E-4</c:v>
                </c:pt>
                <c:pt idx="2">
                  <c:v>3.7104E-4</c:v>
                </c:pt>
              </c:numCache>
            </c:numRef>
          </c:bubbleSize>
          <c:bubble3D val="0"/>
          <c:extLst>
            <c:ext xmlns:c16="http://schemas.microsoft.com/office/drawing/2014/chart" uri="{C3380CC4-5D6E-409C-BE32-E72D297353CC}">
              <c16:uniqueId val="{00000006-6AF0-481F-AF7B-068F45FEACCF}"/>
            </c:ext>
          </c:extLst>
        </c:ser>
        <c:ser>
          <c:idx val="1"/>
          <c:order val="1"/>
          <c:tx>
            <c:strRef>
              <c:f>'4 CO2'!$K$60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6AF0-481F-AF7B-068F45FEACCF}"/>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6AF0-481F-AF7B-068F45FEACCF}"/>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6AF0-481F-AF7B-068F45FEAC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CO2'!$L$60:$N$60</c:f>
              <c:numCache>
                <c:formatCode>0.0</c:formatCode>
                <c:ptCount val="3"/>
                <c:pt idx="0">
                  <c:v>2.4853397382384474</c:v>
                </c:pt>
                <c:pt idx="1">
                  <c:v>2.4853397382384474</c:v>
                </c:pt>
                <c:pt idx="2">
                  <c:v>2.4853397382384474</c:v>
                </c:pt>
              </c:numCache>
            </c:numRef>
          </c:yVal>
          <c:bubbleSize>
            <c:numRef>
              <c:f>'4 CO2'!$L$61:$N$61</c:f>
              <c:numCache>
                <c:formatCode>0.0%</c:formatCode>
                <c:ptCount val="3"/>
                <c:pt idx="0">
                  <c:v>1.8020110000000002E-2</c:v>
                </c:pt>
                <c:pt idx="1">
                  <c:v>2.0834279999999997E-2</c:v>
                </c:pt>
                <c:pt idx="2">
                  <c:v>2.0994679999999998E-2</c:v>
                </c:pt>
              </c:numCache>
            </c:numRef>
          </c:bubbleSize>
          <c:bubble3D val="0"/>
          <c:extLst>
            <c:ext xmlns:c16="http://schemas.microsoft.com/office/drawing/2014/chart" uri="{C3380CC4-5D6E-409C-BE32-E72D297353CC}">
              <c16:uniqueId val="{0000000D-6AF0-481F-AF7B-068F45FEACCF}"/>
            </c:ext>
          </c:extLst>
        </c:ser>
        <c:ser>
          <c:idx val="2"/>
          <c:order val="2"/>
          <c:tx>
            <c:strRef>
              <c:f>'4 CO2'!$K$62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6AF0-481F-AF7B-068F45FEACCF}"/>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6AF0-481F-AF7B-068F45FEACCF}"/>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6AF0-481F-AF7B-068F45FEAC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CO2'!$L$62:$N$62</c:f>
              <c:numCache>
                <c:formatCode>0.0</c:formatCode>
                <c:ptCount val="3"/>
                <c:pt idx="0">
                  <c:v>10.820212806667225</c:v>
                </c:pt>
                <c:pt idx="1">
                  <c:v>10.820212806667225</c:v>
                </c:pt>
                <c:pt idx="2">
                  <c:v>10.820212806667225</c:v>
                </c:pt>
              </c:numCache>
            </c:numRef>
          </c:yVal>
          <c:bubbleSize>
            <c:numRef>
              <c:f>'4 CO2'!$L$63:$N$63</c:f>
              <c:numCache>
                <c:formatCode>0.0%</c:formatCode>
                <c:ptCount val="3"/>
                <c:pt idx="0">
                  <c:v>0.10757713000000001</c:v>
                </c:pt>
                <c:pt idx="1">
                  <c:v>6.4793519999999993E-2</c:v>
                </c:pt>
                <c:pt idx="2">
                  <c:v>6.1778159999999999E-2</c:v>
                </c:pt>
              </c:numCache>
            </c:numRef>
          </c:bubbleSize>
          <c:bubble3D val="0"/>
          <c:extLst>
            <c:ext xmlns:c16="http://schemas.microsoft.com/office/drawing/2014/chart" uri="{C3380CC4-5D6E-409C-BE32-E72D297353CC}">
              <c16:uniqueId val="{00000014-6AF0-481F-AF7B-068F45FEACCF}"/>
            </c:ext>
          </c:extLst>
        </c:ser>
        <c:ser>
          <c:idx val="3"/>
          <c:order val="3"/>
          <c:tx>
            <c:strRef>
              <c:f>'4 CO2'!$K$64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6AF0-481F-AF7B-068F45FEACCF}"/>
              </c:ext>
            </c:extLst>
          </c:dPt>
          <c:dPt>
            <c:idx val="1"/>
            <c:invertIfNegative val="0"/>
            <c:bubble3D val="0"/>
            <c:spPr>
              <a:blipFill dpi="0" rotWithShape="1">
                <a:blip xmlns:r="http://schemas.openxmlformats.org/officeDocument/2006/relationships" r:embed="rId13">
                  <a:alphaModFix amt="60000"/>
                </a:blip>
                <a:srcRect/>
                <a:stretch>
                  <a:fillRect/>
                </a:stretch>
              </a:blipFill>
              <a:ln>
                <a:noFill/>
              </a:ln>
              <a:effectLst/>
            </c:spPr>
            <c:extLst>
              <c:ext xmlns:c16="http://schemas.microsoft.com/office/drawing/2014/chart" uri="{C3380CC4-5D6E-409C-BE32-E72D297353CC}">
                <c16:uniqueId val="{00000018-6AF0-481F-AF7B-068F45FEACCF}"/>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6AF0-481F-AF7B-068F45FEAC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CO2'!$L$64:$N$64</c:f>
              <c:numCache>
                <c:formatCode>0</c:formatCode>
                <c:ptCount val="3"/>
                <c:pt idx="0">
                  <c:v>49.706794764768951</c:v>
                </c:pt>
                <c:pt idx="1">
                  <c:v>49.706794764768951</c:v>
                </c:pt>
                <c:pt idx="2">
                  <c:v>49.706794764768951</c:v>
                </c:pt>
              </c:numCache>
            </c:numRef>
          </c:yVal>
          <c:bubbleSize>
            <c:numRef>
              <c:f>'4 CO2'!$L$65:$N$65</c:f>
              <c:numCache>
                <c:formatCode>0.0%</c:formatCode>
                <c:ptCount val="3"/>
                <c:pt idx="0">
                  <c:v>0.17643820000000002</c:v>
                </c:pt>
                <c:pt idx="1">
                  <c:v>9.157266E-2</c:v>
                </c:pt>
                <c:pt idx="2">
                  <c:v>6.7962160000000008E-2</c:v>
                </c:pt>
              </c:numCache>
            </c:numRef>
          </c:bubbleSize>
          <c:bubble3D val="0"/>
          <c:extLst>
            <c:ext xmlns:c16="http://schemas.microsoft.com/office/drawing/2014/chart" uri="{C3380CC4-5D6E-409C-BE32-E72D297353CC}">
              <c16:uniqueId val="{0000001B-6AF0-481F-AF7B-068F45FEACCF}"/>
            </c:ext>
          </c:extLst>
        </c:ser>
        <c:ser>
          <c:idx val="4"/>
          <c:order val="4"/>
          <c:tx>
            <c:strRef>
              <c:f>'4 CO2'!$K$66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6AF0-481F-AF7B-068F45FEACCF}"/>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6AF0-481F-AF7B-068F45FEACCF}"/>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6AF0-481F-AF7B-068F45FEAC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CO2'!$L$66:$N$66</c:f>
              <c:numCache>
                <c:formatCode>0</c:formatCode>
                <c:ptCount val="3"/>
                <c:pt idx="0">
                  <c:v>248.53397382384475</c:v>
                </c:pt>
                <c:pt idx="1">
                  <c:v>248.53397382384475</c:v>
                </c:pt>
                <c:pt idx="2">
                  <c:v>248.53397382384475</c:v>
                </c:pt>
              </c:numCache>
            </c:numRef>
          </c:yVal>
          <c:bubbleSize>
            <c:numRef>
              <c:f>'4 CO2'!$L$67:$N$67</c:f>
              <c:numCache>
                <c:formatCode>0.0%</c:formatCode>
                <c:ptCount val="3"/>
                <c:pt idx="0">
                  <c:v>4.3858690000000006E-2</c:v>
                </c:pt>
                <c:pt idx="1">
                  <c:v>3.5314649999999996E-2</c:v>
                </c:pt>
                <c:pt idx="2">
                  <c:v>3.9144720000000001E-2</c:v>
                </c:pt>
              </c:numCache>
            </c:numRef>
          </c:bubbleSize>
          <c:bubble3D val="0"/>
          <c:extLst>
            <c:ext xmlns:c16="http://schemas.microsoft.com/office/drawing/2014/chart" uri="{C3380CC4-5D6E-409C-BE32-E72D297353CC}">
              <c16:uniqueId val="{00000022-6AF0-481F-AF7B-068F45FEACCF}"/>
            </c:ext>
          </c:extLst>
        </c:ser>
        <c:ser>
          <c:idx val="5"/>
          <c:order val="5"/>
          <c:tx>
            <c:strRef>
              <c:f>'4 CO2'!$K$68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6AF0-481F-AF7B-068F45FEACCF}"/>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6AF0-481F-AF7B-068F45FEACCF}"/>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6AF0-481F-AF7B-068F45FEAC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CO2'!$L$68:$N$68</c:f>
              <c:numCache>
                <c:formatCode>0</c:formatCode>
                <c:ptCount val="3"/>
                <c:pt idx="0">
                  <c:v>1082.0212806667225</c:v>
                </c:pt>
                <c:pt idx="1">
                  <c:v>1082.0212806667225</c:v>
                </c:pt>
                <c:pt idx="2">
                  <c:v>1082.0212806667225</c:v>
                </c:pt>
              </c:numCache>
            </c:numRef>
          </c:yVal>
          <c:bubbleSize>
            <c:numRef>
              <c:f>'4 CO2'!$L$69:$N$69</c:f>
              <c:numCache>
                <c:formatCode>0.0%</c:formatCode>
                <c:ptCount val="3"/>
                <c:pt idx="0">
                  <c:v>3.3907909999999999E-2</c:v>
                </c:pt>
                <c:pt idx="1">
                  <c:v>2.9887920000000002E-2</c:v>
                </c:pt>
                <c:pt idx="2">
                  <c:v>5.5284960000000008E-2</c:v>
                </c:pt>
              </c:numCache>
            </c:numRef>
          </c:bubbleSize>
          <c:bubble3D val="0"/>
          <c:extLst>
            <c:ext xmlns:c16="http://schemas.microsoft.com/office/drawing/2014/chart" uri="{C3380CC4-5D6E-409C-BE32-E72D297353CC}">
              <c16:uniqueId val="{00000029-6AF0-481F-AF7B-068F45FEACCF}"/>
            </c:ext>
          </c:extLst>
        </c:ser>
        <c:ser>
          <c:idx val="6"/>
          <c:order val="6"/>
          <c:tx>
            <c:strRef>
              <c:f>'4 CO2'!$K$70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6AF0-481F-AF7B-068F45FEACCF}"/>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6AF0-481F-AF7B-068F45FEACCF}"/>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6AF0-481F-AF7B-068F45FEACC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CO2'!$L$57:$N$57</c:f>
              <c:strCache>
                <c:ptCount val="3"/>
                <c:pt idx="0">
                  <c:v>Rural</c:v>
                </c:pt>
                <c:pt idx="1">
                  <c:v>Inter</c:v>
                </c:pt>
                <c:pt idx="2">
                  <c:v>Dense</c:v>
                </c:pt>
              </c:strCache>
            </c:strRef>
          </c:xVal>
          <c:yVal>
            <c:numRef>
              <c:f>'4 CO2'!$L$70:$N$70</c:f>
              <c:numCache>
                <c:formatCode>0</c:formatCode>
                <c:ptCount val="3"/>
                <c:pt idx="0">
                  <c:v>4970.6794764768947</c:v>
                </c:pt>
                <c:pt idx="1">
                  <c:v>4970.6794764768947</c:v>
                </c:pt>
                <c:pt idx="2">
                  <c:v>4970.6794764768947</c:v>
                </c:pt>
              </c:numCache>
            </c:numRef>
          </c:yVal>
          <c:bubbleSize>
            <c:numRef>
              <c:f>'4 CO2'!$L$71:$N$71</c:f>
              <c:numCache>
                <c:formatCode>0.0%</c:formatCode>
                <c:ptCount val="3"/>
                <c:pt idx="0">
                  <c:v>3.7545380000000003E-2</c:v>
                </c:pt>
                <c:pt idx="1">
                  <c:v>2.9915189999999994E-2</c:v>
                </c:pt>
                <c:pt idx="2">
                  <c:v>6.3695199999999993E-2</c:v>
                </c:pt>
              </c:numCache>
            </c:numRef>
          </c:bubbleSize>
          <c:bubble3D val="0"/>
          <c:extLst>
            <c:ext xmlns:c16="http://schemas.microsoft.com/office/drawing/2014/chart" uri="{C3380CC4-5D6E-409C-BE32-E72D297353CC}">
              <c16:uniqueId val="{00000030-6AF0-481F-AF7B-068F45FEACCF}"/>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Temps!$K$58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5BEE-4012-875E-9E552548CC4B}"/>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5BEE-4012-875E-9E552548CC4B}"/>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5BEE-4012-875E-9E552548CC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Temps!$L$57:$N$57</c:f>
              <c:strCache>
                <c:ptCount val="3"/>
                <c:pt idx="0">
                  <c:v>Rural</c:v>
                </c:pt>
                <c:pt idx="1">
                  <c:v>Inter</c:v>
                </c:pt>
                <c:pt idx="2">
                  <c:v>Dense</c:v>
                </c:pt>
              </c:strCache>
            </c:strRef>
          </c:xVal>
          <c:yVal>
            <c:numRef>
              <c:f>Temps!$L$58:$N$58</c:f>
              <c:numCache>
                <c:formatCode>0.0</c:formatCode>
                <c:ptCount val="3"/>
                <c:pt idx="0">
                  <c:v>0.39086503371292669</c:v>
                </c:pt>
                <c:pt idx="1">
                  <c:v>0.39086503371292669</c:v>
                </c:pt>
                <c:pt idx="2">
                  <c:v>0.39086503371292669</c:v>
                </c:pt>
              </c:numCache>
            </c:numRef>
          </c:yVal>
          <c:bubbleSize>
            <c:numRef>
              <c:f>Temps!$L$59:$N$59</c:f>
              <c:numCache>
                <c:formatCode>0.0%</c:formatCode>
                <c:ptCount val="3"/>
                <c:pt idx="0">
                  <c:v>1.0371360000000001E-2</c:v>
                </c:pt>
                <c:pt idx="1">
                  <c:v>1.29795E-2</c:v>
                </c:pt>
                <c:pt idx="2">
                  <c:v>3.1259520000000006E-2</c:v>
                </c:pt>
              </c:numCache>
            </c:numRef>
          </c:bubbleSize>
          <c:bubble3D val="0"/>
          <c:extLst>
            <c:ext xmlns:c16="http://schemas.microsoft.com/office/drawing/2014/chart" uri="{C3380CC4-5D6E-409C-BE32-E72D297353CC}">
              <c16:uniqueId val="{00000006-5BEE-4012-875E-9E552548CC4B}"/>
            </c:ext>
          </c:extLst>
        </c:ser>
        <c:ser>
          <c:idx val="1"/>
          <c:order val="1"/>
          <c:tx>
            <c:strRef>
              <c:f>Temps!$K$60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5BEE-4012-875E-9E552548CC4B}"/>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5BEE-4012-875E-9E552548CC4B}"/>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5BEE-4012-875E-9E552548CC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Temps!$L$57:$N$57</c:f>
              <c:strCache>
                <c:ptCount val="3"/>
                <c:pt idx="0">
                  <c:v>Rural</c:v>
                </c:pt>
                <c:pt idx="1">
                  <c:v>Inter</c:v>
                </c:pt>
                <c:pt idx="2">
                  <c:v>Dense</c:v>
                </c:pt>
              </c:strCache>
            </c:strRef>
          </c:xVal>
          <c:yVal>
            <c:numRef>
              <c:f>Temps!$L$60:$N$60</c:f>
              <c:numCache>
                <c:formatCode>0.0</c:formatCode>
                <c:ptCount val="3"/>
                <c:pt idx="0">
                  <c:v>2.4853397382384474</c:v>
                </c:pt>
                <c:pt idx="1">
                  <c:v>2.4853397382384474</c:v>
                </c:pt>
                <c:pt idx="2">
                  <c:v>2.4853397382384474</c:v>
                </c:pt>
              </c:numCache>
            </c:numRef>
          </c:yVal>
          <c:bubbleSize>
            <c:numRef>
              <c:f>Temps!$L$61:$N$61</c:f>
              <c:numCache>
                <c:formatCode>0.0%</c:formatCode>
                <c:ptCount val="3"/>
                <c:pt idx="0">
                  <c:v>4.0758180000000005E-2</c:v>
                </c:pt>
                <c:pt idx="1">
                  <c:v>5.9109000000000009E-2</c:v>
                </c:pt>
                <c:pt idx="2">
                  <c:v>0.12267968000000001</c:v>
                </c:pt>
              </c:numCache>
            </c:numRef>
          </c:bubbleSize>
          <c:bubble3D val="0"/>
          <c:extLst>
            <c:ext xmlns:c16="http://schemas.microsoft.com/office/drawing/2014/chart" uri="{C3380CC4-5D6E-409C-BE32-E72D297353CC}">
              <c16:uniqueId val="{0000000D-5BEE-4012-875E-9E552548CC4B}"/>
            </c:ext>
          </c:extLst>
        </c:ser>
        <c:ser>
          <c:idx val="2"/>
          <c:order val="2"/>
          <c:tx>
            <c:strRef>
              <c:f>Temps!$K$62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5BEE-4012-875E-9E552548CC4B}"/>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5BEE-4012-875E-9E552548CC4B}"/>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5BEE-4012-875E-9E552548CC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Temps!$L$57:$N$57</c:f>
              <c:strCache>
                <c:ptCount val="3"/>
                <c:pt idx="0">
                  <c:v>Rural</c:v>
                </c:pt>
                <c:pt idx="1">
                  <c:v>Inter</c:v>
                </c:pt>
                <c:pt idx="2">
                  <c:v>Dense</c:v>
                </c:pt>
              </c:strCache>
            </c:strRef>
          </c:xVal>
          <c:yVal>
            <c:numRef>
              <c:f>Temps!$L$62:$N$62</c:f>
              <c:numCache>
                <c:formatCode>0.0</c:formatCode>
                <c:ptCount val="3"/>
                <c:pt idx="0">
                  <c:v>10.820212806667225</c:v>
                </c:pt>
                <c:pt idx="1">
                  <c:v>10.820212806667225</c:v>
                </c:pt>
                <c:pt idx="2">
                  <c:v>10.820212806667225</c:v>
                </c:pt>
              </c:numCache>
            </c:numRef>
          </c:yVal>
          <c:bubbleSize>
            <c:numRef>
              <c:f>Temps!$L$63:$N$63</c:f>
              <c:numCache>
                <c:formatCode>0.0%</c:formatCode>
                <c:ptCount val="3"/>
                <c:pt idx="0">
                  <c:v>9.4354080000000007E-2</c:v>
                </c:pt>
                <c:pt idx="1">
                  <c:v>7.2216000000000002E-2</c:v>
                </c:pt>
                <c:pt idx="2">
                  <c:v>0.13048384000000002</c:v>
                </c:pt>
              </c:numCache>
            </c:numRef>
          </c:bubbleSize>
          <c:bubble3D val="0"/>
          <c:extLst>
            <c:ext xmlns:c16="http://schemas.microsoft.com/office/drawing/2014/chart" uri="{C3380CC4-5D6E-409C-BE32-E72D297353CC}">
              <c16:uniqueId val="{00000014-5BEE-4012-875E-9E552548CC4B}"/>
            </c:ext>
          </c:extLst>
        </c:ser>
        <c:ser>
          <c:idx val="3"/>
          <c:order val="3"/>
          <c:tx>
            <c:strRef>
              <c:f>Temps!$K$64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5BEE-4012-875E-9E552548CC4B}"/>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5BEE-4012-875E-9E552548CC4B}"/>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5BEE-4012-875E-9E552548CC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Temps!$L$57:$N$57</c:f>
              <c:strCache>
                <c:ptCount val="3"/>
                <c:pt idx="0">
                  <c:v>Rural</c:v>
                </c:pt>
                <c:pt idx="1">
                  <c:v>Inter</c:v>
                </c:pt>
                <c:pt idx="2">
                  <c:v>Dense</c:v>
                </c:pt>
              </c:strCache>
            </c:strRef>
          </c:xVal>
          <c:yVal>
            <c:numRef>
              <c:f>Temps!$L$64:$N$64</c:f>
              <c:numCache>
                <c:formatCode>0</c:formatCode>
                <c:ptCount val="3"/>
                <c:pt idx="0">
                  <c:v>49.706794764768951</c:v>
                </c:pt>
                <c:pt idx="1">
                  <c:v>49.706794764768951</c:v>
                </c:pt>
                <c:pt idx="2">
                  <c:v>49.706794764768951</c:v>
                </c:pt>
              </c:numCache>
            </c:numRef>
          </c:yVal>
          <c:bubbleSize>
            <c:numRef>
              <c:f>Temps!$L$65:$N$65</c:f>
              <c:numCache>
                <c:formatCode>0.0%</c:formatCode>
                <c:ptCount val="3"/>
                <c:pt idx="0">
                  <c:v>0.12018762000000002</c:v>
                </c:pt>
                <c:pt idx="1">
                  <c:v>6.795749999999999E-2</c:v>
                </c:pt>
                <c:pt idx="2">
                  <c:v>7.9542400000000013E-2</c:v>
                </c:pt>
              </c:numCache>
            </c:numRef>
          </c:bubbleSize>
          <c:bubble3D val="0"/>
          <c:extLst>
            <c:ext xmlns:c16="http://schemas.microsoft.com/office/drawing/2014/chart" uri="{C3380CC4-5D6E-409C-BE32-E72D297353CC}">
              <c16:uniqueId val="{0000001B-5BEE-4012-875E-9E552548CC4B}"/>
            </c:ext>
          </c:extLst>
        </c:ser>
        <c:ser>
          <c:idx val="4"/>
          <c:order val="4"/>
          <c:tx>
            <c:strRef>
              <c:f>Temps!$K$66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5BEE-4012-875E-9E552548CC4B}"/>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5BEE-4012-875E-9E552548CC4B}"/>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5BEE-4012-875E-9E552548CC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Temps!$L$57:$N$57</c:f>
              <c:strCache>
                <c:ptCount val="3"/>
                <c:pt idx="0">
                  <c:v>Rural</c:v>
                </c:pt>
                <c:pt idx="1">
                  <c:v>Inter</c:v>
                </c:pt>
                <c:pt idx="2">
                  <c:v>Dense</c:v>
                </c:pt>
              </c:strCache>
            </c:strRef>
          </c:xVal>
          <c:yVal>
            <c:numRef>
              <c:f>Temps!$L$66:$N$66</c:f>
              <c:numCache>
                <c:formatCode>0</c:formatCode>
                <c:ptCount val="3"/>
                <c:pt idx="0">
                  <c:v>248.53397382384475</c:v>
                </c:pt>
                <c:pt idx="1">
                  <c:v>248.53397382384475</c:v>
                </c:pt>
                <c:pt idx="2">
                  <c:v>248.53397382384475</c:v>
                </c:pt>
              </c:numCache>
            </c:numRef>
          </c:yVal>
          <c:bubbleSize>
            <c:numRef>
              <c:f>Temps!$L$67:$N$67</c:f>
              <c:numCache>
                <c:formatCode>0.0%</c:formatCode>
                <c:ptCount val="3"/>
                <c:pt idx="0">
                  <c:v>2.8837440000000006E-2</c:v>
                </c:pt>
                <c:pt idx="1">
                  <c:v>2.5653000000000002E-2</c:v>
                </c:pt>
                <c:pt idx="2">
                  <c:v>3.1816959999999998E-2</c:v>
                </c:pt>
              </c:numCache>
            </c:numRef>
          </c:bubbleSize>
          <c:bubble3D val="0"/>
          <c:extLst>
            <c:ext xmlns:c16="http://schemas.microsoft.com/office/drawing/2014/chart" uri="{C3380CC4-5D6E-409C-BE32-E72D297353CC}">
              <c16:uniqueId val="{00000022-5BEE-4012-875E-9E552548CC4B}"/>
            </c:ext>
          </c:extLst>
        </c:ser>
        <c:ser>
          <c:idx val="5"/>
          <c:order val="5"/>
          <c:tx>
            <c:strRef>
              <c:f>Temps!$K$68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5BEE-4012-875E-9E552548CC4B}"/>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5BEE-4012-875E-9E552548CC4B}"/>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5BEE-4012-875E-9E552548CC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Temps!$L$57:$N$57</c:f>
              <c:strCache>
                <c:ptCount val="3"/>
                <c:pt idx="0">
                  <c:v>Rural</c:v>
                </c:pt>
                <c:pt idx="1">
                  <c:v>Inter</c:v>
                </c:pt>
                <c:pt idx="2">
                  <c:v>Dense</c:v>
                </c:pt>
              </c:strCache>
            </c:strRef>
          </c:xVal>
          <c:yVal>
            <c:numRef>
              <c:f>Temps!$L$68:$N$68</c:f>
              <c:numCache>
                <c:formatCode>0</c:formatCode>
                <c:ptCount val="3"/>
                <c:pt idx="0">
                  <c:v>1082.0212806667225</c:v>
                </c:pt>
                <c:pt idx="1">
                  <c:v>1082.0212806667225</c:v>
                </c:pt>
                <c:pt idx="2">
                  <c:v>1082.0212806667225</c:v>
                </c:pt>
              </c:numCache>
            </c:numRef>
          </c:yVal>
          <c:bubbleSize>
            <c:numRef>
              <c:f>Temps!$L$69:$N$69</c:f>
              <c:numCache>
                <c:formatCode>0.0%</c:formatCode>
                <c:ptCount val="3"/>
                <c:pt idx="0">
                  <c:v>1.8118260000000001E-2</c:v>
                </c:pt>
                <c:pt idx="1">
                  <c:v>1.4356499999999999E-2</c:v>
                </c:pt>
                <c:pt idx="2">
                  <c:v>2.7314560000000002E-2</c:v>
                </c:pt>
              </c:numCache>
            </c:numRef>
          </c:bubbleSize>
          <c:bubble3D val="0"/>
          <c:extLst>
            <c:ext xmlns:c16="http://schemas.microsoft.com/office/drawing/2014/chart" uri="{C3380CC4-5D6E-409C-BE32-E72D297353CC}">
              <c16:uniqueId val="{00000029-5BEE-4012-875E-9E552548CC4B}"/>
            </c:ext>
          </c:extLst>
        </c:ser>
        <c:ser>
          <c:idx val="6"/>
          <c:order val="6"/>
          <c:tx>
            <c:strRef>
              <c:f>Temps!$K$70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5BEE-4012-875E-9E552548CC4B}"/>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5BEE-4012-875E-9E552548CC4B}"/>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5BEE-4012-875E-9E552548CC4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Temps!$L$57:$N$57</c:f>
              <c:strCache>
                <c:ptCount val="3"/>
                <c:pt idx="0">
                  <c:v>Rural</c:v>
                </c:pt>
                <c:pt idx="1">
                  <c:v>Inter</c:v>
                </c:pt>
                <c:pt idx="2">
                  <c:v>Dense</c:v>
                </c:pt>
              </c:strCache>
            </c:strRef>
          </c:xVal>
          <c:yVal>
            <c:numRef>
              <c:f>Temps!$L$70:$N$70</c:f>
              <c:numCache>
                <c:formatCode>0</c:formatCode>
                <c:ptCount val="3"/>
                <c:pt idx="0">
                  <c:v>4970.6794764768947</c:v>
                </c:pt>
                <c:pt idx="1">
                  <c:v>4970.6794764768947</c:v>
                </c:pt>
                <c:pt idx="2">
                  <c:v>4970.6794764768947</c:v>
                </c:pt>
              </c:numCache>
            </c:numRef>
          </c:yVal>
          <c:bubbleSize>
            <c:numRef>
              <c:f>Temps!$L$71:$N$71</c:f>
              <c:numCache>
                <c:formatCode>0.0%</c:formatCode>
                <c:ptCount val="3"/>
                <c:pt idx="0">
                  <c:v>3.6046800000000007E-3</c:v>
                </c:pt>
                <c:pt idx="1">
                  <c:v>2.7029999999999997E-3</c:v>
                </c:pt>
                <c:pt idx="2">
                  <c:v>5.7030400000000004E-3</c:v>
                </c:pt>
              </c:numCache>
            </c:numRef>
          </c:bubbleSize>
          <c:bubble3D val="0"/>
          <c:extLst>
            <c:ext xmlns:c16="http://schemas.microsoft.com/office/drawing/2014/chart" uri="{C3380CC4-5D6E-409C-BE32-E72D297353CC}">
              <c16:uniqueId val="{00000030-5BEE-4012-875E-9E552548CC4B}"/>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713353682419365E-2"/>
          <c:y val="1.3640740740740741E-2"/>
          <c:w val="0.89131678707532158"/>
          <c:h val="0.94058497942386832"/>
        </c:manualLayout>
      </c:layout>
      <c:bubbleChart>
        <c:varyColors val="0"/>
        <c:ser>
          <c:idx val="0"/>
          <c:order val="0"/>
          <c:tx>
            <c:strRef>
              <c:f>Déplac!$K$58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7220-40AA-BA89-4C9BC941F5D1}"/>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7220-40AA-BA89-4C9BC941F5D1}"/>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Déplac!$L$58:$N$58</c:f>
              <c:numCache>
                <c:formatCode>0.0</c:formatCode>
                <c:ptCount val="3"/>
                <c:pt idx="0">
                  <c:v>0.39086503371292669</c:v>
                </c:pt>
                <c:pt idx="1">
                  <c:v>0.39086503371292669</c:v>
                </c:pt>
                <c:pt idx="2">
                  <c:v>0.39086503371292669</c:v>
                </c:pt>
              </c:numCache>
            </c:numRef>
          </c:yVal>
          <c:bubbleSize>
            <c:numRef>
              <c:f>Déplac!$L$59:$N$59</c:f>
              <c:numCache>
                <c:formatCode>0.0%</c:formatCode>
                <c:ptCount val="3"/>
                <c:pt idx="0">
                  <c:v>4.330912E-2</c:v>
                </c:pt>
                <c:pt idx="1">
                  <c:v>4.2911320000000003E-2</c:v>
                </c:pt>
                <c:pt idx="2">
                  <c:v>8.6769479999999996E-2</c:v>
                </c:pt>
              </c:numCache>
            </c:numRef>
          </c:bubbleSize>
          <c:bubble3D val="0"/>
          <c:extLst>
            <c:ext xmlns:c16="http://schemas.microsoft.com/office/drawing/2014/chart" uri="{C3380CC4-5D6E-409C-BE32-E72D297353CC}">
              <c16:uniqueId val="{00000006-7220-40AA-BA89-4C9BC941F5D1}"/>
            </c:ext>
          </c:extLst>
        </c:ser>
        <c:ser>
          <c:idx val="1"/>
          <c:order val="1"/>
          <c:tx>
            <c:strRef>
              <c:f>Déplac!$K$60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7220-40AA-BA89-4C9BC941F5D1}"/>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7220-40AA-BA89-4C9BC941F5D1}"/>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Déplac!$L$60:$N$60</c:f>
              <c:numCache>
                <c:formatCode>0.0</c:formatCode>
                <c:ptCount val="3"/>
                <c:pt idx="0">
                  <c:v>2.4853397382384474</c:v>
                </c:pt>
                <c:pt idx="1">
                  <c:v>2.4853397382384474</c:v>
                </c:pt>
                <c:pt idx="2">
                  <c:v>2.4853397382384474</c:v>
                </c:pt>
              </c:numCache>
            </c:numRef>
          </c:yVal>
          <c:bubbleSize>
            <c:numRef>
              <c:f>Déplac!$L$61:$N$61</c:f>
              <c:numCache>
                <c:formatCode>0.0%</c:formatCode>
                <c:ptCount val="3"/>
                <c:pt idx="0">
                  <c:v>9.1437699999999997E-2</c:v>
                </c:pt>
                <c:pt idx="1">
                  <c:v>0.11579334000000001</c:v>
                </c:pt>
                <c:pt idx="2">
                  <c:v>0.16001289999999999</c:v>
                </c:pt>
              </c:numCache>
            </c:numRef>
          </c:bubbleSize>
          <c:bubble3D val="0"/>
          <c:extLst>
            <c:ext xmlns:c16="http://schemas.microsoft.com/office/drawing/2014/chart" uri="{C3380CC4-5D6E-409C-BE32-E72D297353CC}">
              <c16:uniqueId val="{0000000D-7220-40AA-BA89-4C9BC941F5D1}"/>
            </c:ext>
          </c:extLst>
        </c:ser>
        <c:ser>
          <c:idx val="2"/>
          <c:order val="2"/>
          <c:tx>
            <c:strRef>
              <c:f>Déplac!$K$62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7220-40AA-BA89-4C9BC941F5D1}"/>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7220-40AA-BA89-4C9BC941F5D1}"/>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Déplac!$L$62:$N$62</c:f>
              <c:numCache>
                <c:formatCode>0.0</c:formatCode>
                <c:ptCount val="3"/>
                <c:pt idx="0">
                  <c:v>10.820212806667225</c:v>
                </c:pt>
                <c:pt idx="1">
                  <c:v>10.820212806667225</c:v>
                </c:pt>
                <c:pt idx="2">
                  <c:v>10.820212806667225</c:v>
                </c:pt>
              </c:numCache>
            </c:numRef>
          </c:yVal>
          <c:bubbleSize>
            <c:numRef>
              <c:f>Déplac!$L$63:$N$63</c:f>
              <c:numCache>
                <c:formatCode>0.0%</c:formatCode>
                <c:ptCount val="3"/>
                <c:pt idx="0">
                  <c:v>0.12411759999999998</c:v>
                </c:pt>
                <c:pt idx="1">
                  <c:v>8.3049649999999989E-2</c:v>
                </c:pt>
                <c:pt idx="2">
                  <c:v>0.1060256</c:v>
                </c:pt>
              </c:numCache>
            </c:numRef>
          </c:bubbleSize>
          <c:bubble3D val="0"/>
          <c:extLst>
            <c:ext xmlns:c16="http://schemas.microsoft.com/office/drawing/2014/chart" uri="{C3380CC4-5D6E-409C-BE32-E72D297353CC}">
              <c16:uniqueId val="{00000014-7220-40AA-BA89-4C9BC941F5D1}"/>
            </c:ext>
          </c:extLst>
        </c:ser>
        <c:ser>
          <c:idx val="3"/>
          <c:order val="3"/>
          <c:tx>
            <c:strRef>
              <c:f>Déplac!$K$64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7220-40AA-BA89-4C9BC941F5D1}"/>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7220-40AA-BA89-4C9BC941F5D1}"/>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Déplac!$L$64:$N$64</c:f>
              <c:numCache>
                <c:formatCode>0</c:formatCode>
                <c:ptCount val="3"/>
                <c:pt idx="0">
                  <c:v>49.706794764768951</c:v>
                </c:pt>
                <c:pt idx="1">
                  <c:v>49.706794764768951</c:v>
                </c:pt>
                <c:pt idx="2">
                  <c:v>49.706794764768951</c:v>
                </c:pt>
              </c:numCache>
            </c:numRef>
          </c:yVal>
          <c:bubbleSize>
            <c:numRef>
              <c:f>Déplac!$L$65:$N$65</c:f>
              <c:numCache>
                <c:formatCode>0.0%</c:formatCode>
                <c:ptCount val="3"/>
                <c:pt idx="0">
                  <c:v>6.6284079999999995E-2</c:v>
                </c:pt>
                <c:pt idx="1">
                  <c:v>3.4004140000000002E-2</c:v>
                </c:pt>
                <c:pt idx="2">
                  <c:v>3.1339919999999993E-2</c:v>
                </c:pt>
              </c:numCache>
            </c:numRef>
          </c:bubbleSize>
          <c:bubble3D val="0"/>
          <c:extLst>
            <c:ext xmlns:c16="http://schemas.microsoft.com/office/drawing/2014/chart" uri="{C3380CC4-5D6E-409C-BE32-E72D297353CC}">
              <c16:uniqueId val="{0000001B-7220-40AA-BA89-4C9BC941F5D1}"/>
            </c:ext>
          </c:extLst>
        </c:ser>
        <c:ser>
          <c:idx val="4"/>
          <c:order val="4"/>
          <c:tx>
            <c:strRef>
              <c:f>Déplac!$K$66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7220-40AA-BA89-4C9BC941F5D1}"/>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7220-40AA-BA89-4C9BC941F5D1}"/>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Déplac!$L$66:$N$66</c:f>
              <c:numCache>
                <c:formatCode>0</c:formatCode>
                <c:ptCount val="3"/>
                <c:pt idx="0">
                  <c:v>248.53397382384475</c:v>
                </c:pt>
                <c:pt idx="1">
                  <c:v>248.53397382384475</c:v>
                </c:pt>
                <c:pt idx="2">
                  <c:v>248.53397382384475</c:v>
                </c:pt>
              </c:numCache>
            </c:numRef>
          </c:yVal>
          <c:bubbleSize>
            <c:numRef>
              <c:f>Déplac!$L$67:$N$67</c:f>
              <c:numCache>
                <c:formatCode>0.0%</c:formatCode>
                <c:ptCount val="3"/>
                <c:pt idx="0">
                  <c:v>3.9281899999999989E-3</c:v>
                </c:pt>
                <c:pt idx="1">
                  <c:v>3.3892099999999997E-3</c:v>
                </c:pt>
                <c:pt idx="2">
                  <c:v>3.8590199999999995E-3</c:v>
                </c:pt>
              </c:numCache>
            </c:numRef>
          </c:bubbleSize>
          <c:bubble3D val="0"/>
          <c:extLst>
            <c:ext xmlns:c16="http://schemas.microsoft.com/office/drawing/2014/chart" uri="{C3380CC4-5D6E-409C-BE32-E72D297353CC}">
              <c16:uniqueId val="{00000022-7220-40AA-BA89-4C9BC941F5D1}"/>
            </c:ext>
          </c:extLst>
        </c:ser>
        <c:ser>
          <c:idx val="5"/>
          <c:order val="5"/>
          <c:tx>
            <c:strRef>
              <c:f>Déplac!$K$68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7220-40AA-BA89-4C9BC941F5D1}"/>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7220-40AA-BA89-4C9BC941F5D1}"/>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Déplac!$L$68:$N$68</c:f>
              <c:numCache>
                <c:formatCode>0</c:formatCode>
                <c:ptCount val="3"/>
                <c:pt idx="0">
                  <c:v>1082.0212806667225</c:v>
                </c:pt>
                <c:pt idx="1">
                  <c:v>1082.0212806667225</c:v>
                </c:pt>
                <c:pt idx="2">
                  <c:v>1082.0212806667225</c:v>
                </c:pt>
              </c:numCache>
            </c:numRef>
          </c:yVal>
          <c:bubbleSize>
            <c:numRef>
              <c:f>Déplac!$L$69:$N$69</c:f>
              <c:numCache>
                <c:formatCode>0.00%</c:formatCode>
                <c:ptCount val="3"/>
                <c:pt idx="0">
                  <c:v>9.2428000000000009E-4</c:v>
                </c:pt>
                <c:pt idx="1">
                  <c:v>8.1229000000000013E-4</c:v>
                </c:pt>
                <c:pt idx="2">
                  <c:v>1.5981799999999998E-3</c:v>
                </c:pt>
              </c:numCache>
            </c:numRef>
          </c:bubbleSize>
          <c:bubble3D val="0"/>
          <c:extLst>
            <c:ext xmlns:c16="http://schemas.microsoft.com/office/drawing/2014/chart" uri="{C3380CC4-5D6E-409C-BE32-E72D297353CC}">
              <c16:uniqueId val="{00000029-7220-40AA-BA89-4C9BC941F5D1}"/>
            </c:ext>
          </c:extLst>
        </c:ser>
        <c:ser>
          <c:idx val="6"/>
          <c:order val="6"/>
          <c:tx>
            <c:strRef>
              <c:f>Déplac!$K$70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7220-40AA-BA89-4C9BC941F5D1}"/>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7220-40AA-BA89-4C9BC941F5D1}"/>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7220-40AA-BA89-4C9BC941F5D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Déplac!$L$57:$N$57</c:f>
              <c:strCache>
                <c:ptCount val="3"/>
                <c:pt idx="0">
                  <c:v>Rural</c:v>
                </c:pt>
                <c:pt idx="1">
                  <c:v>Inter</c:v>
                </c:pt>
                <c:pt idx="2">
                  <c:v>Dense</c:v>
                </c:pt>
              </c:strCache>
            </c:strRef>
          </c:xVal>
          <c:yVal>
            <c:numRef>
              <c:f>Déplac!$L$70:$N$70</c:f>
              <c:numCache>
                <c:formatCode>0</c:formatCode>
                <c:ptCount val="3"/>
                <c:pt idx="0">
                  <c:v>4970.6794764768947</c:v>
                </c:pt>
                <c:pt idx="1">
                  <c:v>4970.6794764768947</c:v>
                </c:pt>
                <c:pt idx="2">
                  <c:v>4970.6794764768947</c:v>
                </c:pt>
              </c:numCache>
            </c:numRef>
          </c:yVal>
          <c:bubbleSize>
            <c:numRef>
              <c:f>Déplac!$L$71:$N$71</c:f>
              <c:numCache>
                <c:formatCode>0.000%</c:formatCode>
                <c:ptCount val="3"/>
                <c:pt idx="0">
                  <c:v>1.3204000000000002E-4</c:v>
                </c:pt>
                <c:pt idx="1">
                  <c:v>1.1204E-4</c:v>
                </c:pt>
                <c:pt idx="2">
                  <c:v>1.9489999999999997E-4</c:v>
                </c:pt>
              </c:numCache>
            </c:numRef>
          </c:bubbleSize>
          <c:bubble3D val="0"/>
          <c:extLst>
            <c:ext xmlns:c16="http://schemas.microsoft.com/office/drawing/2014/chart" uri="{C3380CC4-5D6E-409C-BE32-E72D297353CC}">
              <c16:uniqueId val="{00000030-7220-40AA-BA89-4C9BC941F5D1}"/>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695555555555555E-2"/>
          <c:y val="1.3640740740740741E-2"/>
          <c:w val="0.89225575396825396"/>
          <c:h val="0.94058497942386832"/>
        </c:manualLayout>
      </c:layout>
      <c:bubbleChart>
        <c:varyColors val="0"/>
        <c:ser>
          <c:idx val="0"/>
          <c:order val="0"/>
          <c:tx>
            <c:strRef>
              <c:f>Distance!$K$58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3">
                  <a:alphaModFix amt="60000"/>
                </a:blip>
                <a:srcRect/>
                <a:stretch>
                  <a:fillRect/>
                </a:stretch>
              </a:blipFill>
              <a:ln>
                <a:noFill/>
              </a:ln>
              <a:effectLst/>
            </c:spPr>
            <c:extLst>
              <c:ext xmlns:c16="http://schemas.microsoft.com/office/drawing/2014/chart" uri="{C3380CC4-5D6E-409C-BE32-E72D297353CC}">
                <c16:uniqueId val="{00000001-D7B4-473F-A81D-5A9026E7251A}"/>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D7B4-473F-A81D-5A9026E7251A}"/>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Distance!$L$58:$N$58</c:f>
              <c:numCache>
                <c:formatCode>0.0</c:formatCode>
                <c:ptCount val="3"/>
                <c:pt idx="0">
                  <c:v>0.39086503371292669</c:v>
                </c:pt>
                <c:pt idx="1">
                  <c:v>0.39086503371292669</c:v>
                </c:pt>
                <c:pt idx="2">
                  <c:v>0.39086503371292669</c:v>
                </c:pt>
              </c:numCache>
            </c:numRef>
          </c:yVal>
          <c:bubbleSize>
            <c:numRef>
              <c:f>Distance!$L$59:$N$59</c:f>
              <c:numCache>
                <c:formatCode>0.0%</c:formatCode>
                <c:ptCount val="3"/>
                <c:pt idx="0">
                  <c:v>1.1556800000000001E-3</c:v>
                </c:pt>
                <c:pt idx="1">
                  <c:v>1.2033599999999999E-3</c:v>
                </c:pt>
                <c:pt idx="2">
                  <c:v>2.4860800000000003E-3</c:v>
                </c:pt>
              </c:numCache>
            </c:numRef>
          </c:bubbleSize>
          <c:bubble3D val="0"/>
          <c:extLst>
            <c:ext xmlns:c16="http://schemas.microsoft.com/office/drawing/2014/chart" uri="{C3380CC4-5D6E-409C-BE32-E72D297353CC}">
              <c16:uniqueId val="{00000006-D7B4-473F-A81D-5A9026E7251A}"/>
            </c:ext>
          </c:extLst>
        </c:ser>
        <c:ser>
          <c:idx val="1"/>
          <c:order val="1"/>
          <c:tx>
            <c:strRef>
              <c:f>Distance!$K$60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8-D7B4-473F-A81D-5A9026E7251A}"/>
              </c:ext>
            </c:extLst>
          </c:dPt>
          <c:dPt>
            <c:idx val="1"/>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D7B4-473F-A81D-5A9026E7251A}"/>
              </c:ext>
            </c:extLst>
          </c:dPt>
          <c:dPt>
            <c:idx val="2"/>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Distance!$L$60:$N$60</c:f>
              <c:numCache>
                <c:formatCode>0.0</c:formatCode>
                <c:ptCount val="3"/>
                <c:pt idx="0">
                  <c:v>2.4853397382384474</c:v>
                </c:pt>
                <c:pt idx="1">
                  <c:v>2.4853397382384474</c:v>
                </c:pt>
                <c:pt idx="2">
                  <c:v>2.4853397382384474</c:v>
                </c:pt>
              </c:numCache>
            </c:numRef>
          </c:yVal>
          <c:bubbleSize>
            <c:numRef>
              <c:f>Distance!$L$61:$N$61</c:f>
              <c:numCache>
                <c:formatCode>0.0%</c:formatCode>
                <c:ptCount val="3"/>
                <c:pt idx="0">
                  <c:v>1.312256E-2</c:v>
                </c:pt>
                <c:pt idx="1">
                  <c:v>1.6323839999999999E-2</c:v>
                </c:pt>
                <c:pt idx="2">
                  <c:v>2.288656E-2</c:v>
                </c:pt>
              </c:numCache>
            </c:numRef>
          </c:bubbleSize>
          <c:bubble3D val="0"/>
          <c:extLst>
            <c:ext xmlns:c16="http://schemas.microsoft.com/office/drawing/2014/chart" uri="{C3380CC4-5D6E-409C-BE32-E72D297353CC}">
              <c16:uniqueId val="{0000000D-D7B4-473F-A81D-5A9026E7251A}"/>
            </c:ext>
          </c:extLst>
        </c:ser>
        <c:ser>
          <c:idx val="2"/>
          <c:order val="2"/>
          <c:tx>
            <c:strRef>
              <c:f>Distance!$K$62</c:f>
              <c:strCache>
                <c:ptCount val="1"/>
                <c:pt idx="0">
                  <c:v>5-20 km</c:v>
                </c:pt>
              </c:strCache>
            </c:strRef>
          </c:tx>
          <c:spPr>
            <a:solidFill>
              <a:schemeClr val="accent1">
                <a:tint val="83000"/>
                <a:alpha val="75000"/>
              </a:schemeClr>
            </a:solidFill>
            <a:ln>
              <a:noFill/>
            </a:ln>
            <a:effectLst/>
          </c:spPr>
          <c:invertIfNegative val="0"/>
          <c:dPt>
            <c:idx val="0"/>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F-D7B4-473F-A81D-5A9026E7251A}"/>
              </c:ext>
            </c:extLst>
          </c:dPt>
          <c:dPt>
            <c:idx val="1"/>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1-D7B4-473F-A81D-5A9026E7251A}"/>
              </c:ext>
            </c:extLst>
          </c:dPt>
          <c:dPt>
            <c:idx val="2"/>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Distance!$L$62:$N$62</c:f>
              <c:numCache>
                <c:formatCode>0.0</c:formatCode>
                <c:ptCount val="3"/>
                <c:pt idx="0">
                  <c:v>10.820212806667225</c:v>
                </c:pt>
                <c:pt idx="1">
                  <c:v>10.820212806667225</c:v>
                </c:pt>
                <c:pt idx="2">
                  <c:v>10.820212806667225</c:v>
                </c:pt>
              </c:numCache>
            </c:numRef>
          </c:yVal>
          <c:bubbleSize>
            <c:numRef>
              <c:f>Distance!$L$63:$N$63</c:f>
              <c:numCache>
                <c:formatCode>0.0%</c:formatCode>
                <c:ptCount val="3"/>
                <c:pt idx="0">
                  <c:v>7.8548960000000001E-2</c:v>
                </c:pt>
                <c:pt idx="1">
                  <c:v>4.941624E-2</c:v>
                </c:pt>
                <c:pt idx="2">
                  <c:v>5.8678800000000003E-2</c:v>
                </c:pt>
              </c:numCache>
            </c:numRef>
          </c:bubbleSize>
          <c:bubble3D val="0"/>
          <c:extLst>
            <c:ext xmlns:c16="http://schemas.microsoft.com/office/drawing/2014/chart" uri="{C3380CC4-5D6E-409C-BE32-E72D297353CC}">
              <c16:uniqueId val="{00000014-D7B4-473F-A81D-5A9026E7251A}"/>
            </c:ext>
          </c:extLst>
        </c:ser>
        <c:ser>
          <c:idx val="3"/>
          <c:order val="3"/>
          <c:tx>
            <c:strRef>
              <c:f>Distance!$K$64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6-D7B4-473F-A81D-5A9026E7251A}"/>
              </c:ext>
            </c:extLst>
          </c:dPt>
          <c:dPt>
            <c:idx val="1"/>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8-D7B4-473F-A81D-5A9026E7251A}"/>
              </c:ext>
            </c:extLst>
          </c:dPt>
          <c:dPt>
            <c:idx val="2"/>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A-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Distance!$L$64:$N$64</c:f>
              <c:numCache>
                <c:formatCode>0</c:formatCode>
                <c:ptCount val="3"/>
                <c:pt idx="0">
                  <c:v>49.706794764768951</c:v>
                </c:pt>
                <c:pt idx="1">
                  <c:v>49.706794764768951</c:v>
                </c:pt>
                <c:pt idx="2">
                  <c:v>49.706794764768951</c:v>
                </c:pt>
              </c:numCache>
            </c:numRef>
          </c:yVal>
          <c:bubbleSize>
            <c:numRef>
              <c:f>Distance!$L$65:$N$65</c:f>
              <c:numCache>
                <c:formatCode>0.0%</c:formatCode>
                <c:ptCount val="3"/>
                <c:pt idx="0">
                  <c:v>0.142596</c:v>
                </c:pt>
                <c:pt idx="1">
                  <c:v>7.6465679999999994E-2</c:v>
                </c:pt>
                <c:pt idx="2">
                  <c:v>6.9610240000000004E-2</c:v>
                </c:pt>
              </c:numCache>
            </c:numRef>
          </c:bubbleSize>
          <c:bubble3D val="0"/>
          <c:extLst>
            <c:ext xmlns:c16="http://schemas.microsoft.com/office/drawing/2014/chart" uri="{C3380CC4-5D6E-409C-BE32-E72D297353CC}">
              <c16:uniqueId val="{0000001B-D7B4-473F-A81D-5A9026E7251A}"/>
            </c:ext>
          </c:extLst>
        </c:ser>
        <c:ser>
          <c:idx val="4"/>
          <c:order val="4"/>
          <c:tx>
            <c:strRef>
              <c:f>Distance!$K$66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D-D7B4-473F-A81D-5A9026E7251A}"/>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F-D7B4-473F-A81D-5A9026E7251A}"/>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1-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Distance!$L$66:$N$66</c:f>
              <c:numCache>
                <c:formatCode>0</c:formatCode>
                <c:ptCount val="3"/>
                <c:pt idx="0">
                  <c:v>248.53397382384475</c:v>
                </c:pt>
                <c:pt idx="1">
                  <c:v>248.53397382384475</c:v>
                </c:pt>
                <c:pt idx="2">
                  <c:v>248.53397382384475</c:v>
                </c:pt>
              </c:numCache>
            </c:numRef>
          </c:yVal>
          <c:bubbleSize>
            <c:numRef>
              <c:f>Distance!$L$67:$N$67</c:f>
              <c:numCache>
                <c:formatCode>0.0%</c:formatCode>
                <c:ptCount val="3"/>
                <c:pt idx="0">
                  <c:v>4.7345599999999995E-2</c:v>
                </c:pt>
                <c:pt idx="1">
                  <c:v>4.1306639999999992E-2</c:v>
                </c:pt>
                <c:pt idx="2">
                  <c:v>5.4730320000000006E-2</c:v>
                </c:pt>
              </c:numCache>
            </c:numRef>
          </c:bubbleSize>
          <c:bubble3D val="0"/>
          <c:extLst>
            <c:ext xmlns:c16="http://schemas.microsoft.com/office/drawing/2014/chart" uri="{C3380CC4-5D6E-409C-BE32-E72D297353CC}">
              <c16:uniqueId val="{00000022-D7B4-473F-A81D-5A9026E7251A}"/>
            </c:ext>
          </c:extLst>
        </c:ser>
        <c:ser>
          <c:idx val="5"/>
          <c:order val="5"/>
          <c:tx>
            <c:strRef>
              <c:f>Distance!$K$68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18">
                  <a:alphaModFix amt="60000"/>
                </a:blip>
                <a:srcRect/>
                <a:stretch>
                  <a:fillRect/>
                </a:stretch>
              </a:blipFill>
              <a:ln>
                <a:noFill/>
              </a:ln>
              <a:effectLst/>
            </c:spPr>
            <c:extLst>
              <c:ext xmlns:c16="http://schemas.microsoft.com/office/drawing/2014/chart" uri="{C3380CC4-5D6E-409C-BE32-E72D297353CC}">
                <c16:uniqueId val="{00000024-D7B4-473F-A81D-5A9026E7251A}"/>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6-D7B4-473F-A81D-5A9026E7251A}"/>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8-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Distance!$L$68:$N$68</c:f>
              <c:numCache>
                <c:formatCode>0</c:formatCode>
                <c:ptCount val="3"/>
                <c:pt idx="0">
                  <c:v>1082.0212806667225</c:v>
                </c:pt>
                <c:pt idx="1">
                  <c:v>1082.0212806667225</c:v>
                </c:pt>
                <c:pt idx="2">
                  <c:v>1082.0212806667225</c:v>
                </c:pt>
              </c:numCache>
            </c:numRef>
          </c:yVal>
          <c:bubbleSize>
            <c:numRef>
              <c:f>Distance!$L$69:$N$69</c:f>
              <c:numCache>
                <c:formatCode>0.0%</c:formatCode>
                <c:ptCount val="3"/>
                <c:pt idx="0">
                  <c:v>4.5481600000000004E-2</c:v>
                </c:pt>
                <c:pt idx="1">
                  <c:v>4.0338719999999995E-2</c:v>
                </c:pt>
                <c:pt idx="2">
                  <c:v>7.9810479999999989E-2</c:v>
                </c:pt>
              </c:numCache>
            </c:numRef>
          </c:bubbleSize>
          <c:bubble3D val="0"/>
          <c:extLst>
            <c:ext xmlns:c16="http://schemas.microsoft.com/office/drawing/2014/chart" uri="{C3380CC4-5D6E-409C-BE32-E72D297353CC}">
              <c16:uniqueId val="{00000029-D7B4-473F-A81D-5A9026E7251A}"/>
            </c:ext>
          </c:extLst>
        </c:ser>
        <c:ser>
          <c:idx val="6"/>
          <c:order val="6"/>
          <c:tx>
            <c:strRef>
              <c:f>Distance!$K$70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1">
                  <a:alphaModFix amt="60000"/>
                </a:blip>
                <a:srcRect/>
                <a:stretch>
                  <a:fillRect/>
                </a:stretch>
              </a:blipFill>
              <a:ln>
                <a:noFill/>
              </a:ln>
              <a:effectLst/>
            </c:spPr>
            <c:extLst>
              <c:ext xmlns:c16="http://schemas.microsoft.com/office/drawing/2014/chart" uri="{C3380CC4-5D6E-409C-BE32-E72D297353CC}">
                <c16:uniqueId val="{0000002B-D7B4-473F-A81D-5A9026E7251A}"/>
              </c:ext>
            </c:extLst>
          </c:dPt>
          <c:dPt>
            <c:idx val="1"/>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D-D7B4-473F-A81D-5A9026E7251A}"/>
              </c:ext>
            </c:extLst>
          </c:dPt>
          <c:dPt>
            <c:idx val="2"/>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F-D7B4-473F-A81D-5A9026E7251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Distance!$L$57:$N$57</c:f>
              <c:strCache>
                <c:ptCount val="3"/>
                <c:pt idx="0">
                  <c:v>Rural</c:v>
                </c:pt>
                <c:pt idx="1">
                  <c:v>Inter</c:v>
                </c:pt>
                <c:pt idx="2">
                  <c:v>Dense</c:v>
                </c:pt>
              </c:strCache>
            </c:strRef>
          </c:xVal>
          <c:yVal>
            <c:numRef>
              <c:f>Distance!$L$70:$N$70</c:f>
              <c:numCache>
                <c:formatCode>0</c:formatCode>
                <c:ptCount val="3"/>
                <c:pt idx="0">
                  <c:v>4970.6794764768947</c:v>
                </c:pt>
                <c:pt idx="1">
                  <c:v>4970.6794764768947</c:v>
                </c:pt>
                <c:pt idx="2">
                  <c:v>4970.6794764768947</c:v>
                </c:pt>
              </c:numCache>
            </c:numRef>
          </c:yVal>
          <c:bubbleSize>
            <c:numRef>
              <c:f>Distance!$L$71:$N$71</c:f>
              <c:numCache>
                <c:formatCode>0.0%</c:formatCode>
                <c:ptCount val="3"/>
                <c:pt idx="0">
                  <c:v>4.4512320000000001E-2</c:v>
                </c:pt>
                <c:pt idx="1">
                  <c:v>3.659784E-2</c:v>
                </c:pt>
                <c:pt idx="2">
                  <c:v>7.7434080000000002E-2</c:v>
                </c:pt>
              </c:numCache>
            </c:numRef>
          </c:bubbleSize>
          <c:bubble3D val="0"/>
          <c:extLst>
            <c:ext xmlns:c16="http://schemas.microsoft.com/office/drawing/2014/chart" uri="{C3380CC4-5D6E-409C-BE32-E72D297353CC}">
              <c16:uniqueId val="{00000030-D7B4-473F-A81D-5A9026E7251A}"/>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max val="4"/>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2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169501335619362E-2"/>
          <c:y val="1.3640740740740741E-2"/>
          <c:w val="0.89199065961496771"/>
          <c:h val="0.94058497942386832"/>
        </c:manualLayout>
      </c:layout>
      <c:bubbleChart>
        <c:varyColors val="0"/>
        <c:ser>
          <c:idx val="0"/>
          <c:order val="0"/>
          <c:tx>
            <c:strRef>
              <c:f>TOTAL!$AL$136</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a:blip xmlns:r="http://schemas.openxmlformats.org/officeDocument/2006/relationships" r:embed="rId3">
                  <a:alphaModFix amt="60000"/>
                </a:blip>
                <a:stretch>
                  <a:fillRect/>
                </a:stretch>
              </a:blipFill>
              <a:ln>
                <a:noFill/>
              </a:ln>
              <a:effectLst/>
            </c:spPr>
            <c:extLst>
              <c:ext xmlns:c16="http://schemas.microsoft.com/office/drawing/2014/chart" uri="{C3380CC4-5D6E-409C-BE32-E72D297353CC}">
                <c16:uniqueId val="{00000001-85C6-4021-924A-C02490E91D6F}"/>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85C6-4021-924A-C02490E91D6F}"/>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85C6-4021-924A-C02490E91D6F}"/>
              </c:ext>
            </c:extLst>
          </c:dPt>
          <c:dPt>
            <c:idx val="3"/>
            <c:invertIfNegative val="0"/>
            <c:bubble3D val="0"/>
            <c:spPr>
              <a:blipFill>
                <a:blip xmlns:r="http://schemas.openxmlformats.org/officeDocument/2006/relationships" r:embed="rId6">
                  <a:alphaModFix amt="60000"/>
                </a:blip>
                <a:stretch>
                  <a:fillRect/>
                </a:stretch>
              </a:blipFill>
              <a:ln>
                <a:noFill/>
              </a:ln>
              <a:effectLst/>
            </c:spPr>
            <c:extLst>
              <c:ext xmlns:c16="http://schemas.microsoft.com/office/drawing/2014/chart" uri="{C3380CC4-5D6E-409C-BE32-E72D297353CC}">
                <c16:uniqueId val="{00000007-85C6-4021-924A-C02490E91D6F}"/>
              </c:ext>
            </c:extLst>
          </c:dPt>
          <c:dPt>
            <c:idx val="4"/>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9-85C6-4021-924A-C02490E91D6F}"/>
              </c:ext>
            </c:extLst>
          </c:dPt>
          <c:dLbls>
            <c:dLbl>
              <c:idx val="2"/>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85C6-4021-924A-C02490E91D6F}"/>
                </c:ext>
              </c:extLst>
            </c:dLbl>
            <c:dLbl>
              <c:idx val="3"/>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85C6-4021-924A-C02490E91D6F}"/>
                </c:ext>
              </c:extLst>
            </c:dLbl>
            <c:dLbl>
              <c:idx val="4"/>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TOTAL!$AM$136:$AQ$136</c:f>
              <c:numCache>
                <c:formatCode>0.0</c:formatCode>
                <c:ptCount val="5"/>
                <c:pt idx="0">
                  <c:v>0.39086503371292669</c:v>
                </c:pt>
                <c:pt idx="1">
                  <c:v>0.39086503371292669</c:v>
                </c:pt>
                <c:pt idx="2">
                  <c:v>0.39086503371292669</c:v>
                </c:pt>
                <c:pt idx="3">
                  <c:v>0.39086503371292669</c:v>
                </c:pt>
                <c:pt idx="4">
                  <c:v>0.39086503371292669</c:v>
                </c:pt>
              </c:numCache>
            </c:numRef>
          </c:yVal>
          <c:bubbleSize>
            <c:numRef>
              <c:f>TOTAL!$AM$137:$AQ$137</c:f>
              <c:numCache>
                <c:formatCode>0.0%</c:formatCode>
                <c:ptCount val="5"/>
                <c:pt idx="0">
                  <c:v>0.1729890550547247</c:v>
                </c:pt>
                <c:pt idx="1">
                  <c:v>5.4610045786519797E-2</c:v>
                </c:pt>
                <c:pt idx="2">
                  <c:v>4.8448700047077579E-3</c:v>
                </c:pt>
                <c:pt idx="3">
                  <c:v>1.5325808191221351E-3</c:v>
                </c:pt>
                <c:pt idx="4">
                  <c:v>1.3587230970806834E-3</c:v>
                </c:pt>
              </c:numCache>
            </c:numRef>
          </c:bubbleSize>
          <c:bubble3D val="0"/>
          <c:extLst>
            <c:ext xmlns:c16="http://schemas.microsoft.com/office/drawing/2014/chart" uri="{C3380CC4-5D6E-409C-BE32-E72D297353CC}">
              <c16:uniqueId val="{0000000A-85C6-4021-924A-C02490E91D6F}"/>
            </c:ext>
          </c:extLst>
        </c:ser>
        <c:ser>
          <c:idx val="1"/>
          <c:order val="1"/>
          <c:tx>
            <c:strRef>
              <c:f>TOTAL!$AL$138</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85C6-4021-924A-C02490E91D6F}"/>
              </c:ext>
            </c:extLst>
          </c:dPt>
          <c:dPt>
            <c:idx val="1"/>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E-85C6-4021-924A-C02490E91D6F}"/>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0-85C6-4021-924A-C02490E91D6F}"/>
              </c:ext>
            </c:extLst>
          </c:dPt>
          <c:dPt>
            <c:idx val="3"/>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2-85C6-4021-924A-C02490E91D6F}"/>
              </c:ext>
            </c:extLst>
          </c:dPt>
          <c:dPt>
            <c:idx val="4"/>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4-85C6-4021-924A-C02490E91D6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TOTAL!$AM$138:$AQ$138</c:f>
              <c:numCache>
                <c:formatCode>0.0</c:formatCode>
                <c:ptCount val="5"/>
                <c:pt idx="0">
                  <c:v>2.4853397382384474</c:v>
                </c:pt>
                <c:pt idx="1">
                  <c:v>2.4853397382384474</c:v>
                </c:pt>
                <c:pt idx="2">
                  <c:v>2.4853397382384474</c:v>
                </c:pt>
                <c:pt idx="3">
                  <c:v>2.4853397382384474</c:v>
                </c:pt>
                <c:pt idx="4">
                  <c:v>2.4853397382384474</c:v>
                </c:pt>
              </c:numCache>
            </c:numRef>
          </c:yVal>
          <c:bubbleSize>
            <c:numRef>
              <c:f>TOTAL!$AM$139:$AQ$139</c:f>
              <c:numCache>
                <c:formatCode>0.0%</c:formatCode>
                <c:ptCount val="5"/>
                <c:pt idx="0">
                  <c:v>0.36724210378948108</c:v>
                </c:pt>
                <c:pt idx="1">
                  <c:v>0.2225454980215521</c:v>
                </c:pt>
                <c:pt idx="2">
                  <c:v>5.2330259758596454E-2</c:v>
                </c:pt>
                <c:pt idx="3">
                  <c:v>5.9845587585258417E-2</c:v>
                </c:pt>
                <c:pt idx="4">
                  <c:v>5.2403176729720023E-2</c:v>
                </c:pt>
              </c:numCache>
            </c:numRef>
          </c:bubbleSize>
          <c:bubble3D val="0"/>
          <c:extLst>
            <c:ext xmlns:c16="http://schemas.microsoft.com/office/drawing/2014/chart" uri="{C3380CC4-5D6E-409C-BE32-E72D297353CC}">
              <c16:uniqueId val="{00000015-85C6-4021-924A-C02490E91D6F}"/>
            </c:ext>
          </c:extLst>
        </c:ser>
        <c:ser>
          <c:idx val="2"/>
          <c:order val="2"/>
          <c:tx>
            <c:strRef>
              <c:f>TOTAL!$AL$140</c:f>
              <c:strCache>
                <c:ptCount val="1"/>
                <c:pt idx="0">
                  <c:v>5-20 km</c:v>
                </c:pt>
              </c:strCache>
            </c:strRef>
          </c:tx>
          <c:spPr>
            <a:solidFill>
              <a:schemeClr val="accent1">
                <a:tint val="83000"/>
                <a:alpha val="75000"/>
              </a:schemeClr>
            </a:solidFill>
            <a:ln w="6350">
              <a:noFill/>
            </a:ln>
            <a:effectLst/>
          </c:spPr>
          <c:invertIfNegative val="0"/>
          <c:dPt>
            <c:idx val="0"/>
            <c:invertIfNegative val="0"/>
            <c:bubble3D val="0"/>
            <c:spPr>
              <a:blipFill>
                <a:blip xmlns:r="http://schemas.openxmlformats.org/officeDocument/2006/relationships" r:embed="rId13">
                  <a:alphaModFix amt="60000"/>
                </a:blip>
                <a:stretch>
                  <a:fillRect/>
                </a:stretch>
              </a:blipFill>
              <a:ln w="6350">
                <a:noFill/>
              </a:ln>
              <a:effectLst/>
            </c:spPr>
            <c:extLst>
              <c:ext xmlns:c16="http://schemas.microsoft.com/office/drawing/2014/chart" uri="{C3380CC4-5D6E-409C-BE32-E72D297353CC}">
                <c16:uniqueId val="{00000017-85C6-4021-924A-C02490E91D6F}"/>
              </c:ext>
            </c:extLst>
          </c:dPt>
          <c:dPt>
            <c:idx val="1"/>
            <c:invertIfNegative val="0"/>
            <c:bubble3D val="0"/>
            <c:spPr>
              <a:blipFill>
                <a:blip xmlns:r="http://schemas.openxmlformats.org/officeDocument/2006/relationships" r:embed="rId14">
                  <a:alphaModFix amt="60000"/>
                </a:blip>
                <a:stretch>
                  <a:fillRect/>
                </a:stretch>
              </a:blipFill>
              <a:ln w="6350">
                <a:noFill/>
              </a:ln>
              <a:effectLst/>
            </c:spPr>
            <c:extLst>
              <c:ext xmlns:c16="http://schemas.microsoft.com/office/drawing/2014/chart" uri="{C3380CC4-5D6E-409C-BE32-E72D297353CC}">
                <c16:uniqueId val="{00000019-85C6-4021-924A-C02490E91D6F}"/>
              </c:ext>
            </c:extLst>
          </c:dPt>
          <c:dPt>
            <c:idx val="2"/>
            <c:invertIfNegative val="0"/>
            <c:bubble3D val="0"/>
            <c:spPr>
              <a:blipFill>
                <a:blip xmlns:r="http://schemas.openxmlformats.org/officeDocument/2006/relationships" r:embed="rId15">
                  <a:alphaModFix amt="60000"/>
                </a:blip>
                <a:stretch>
                  <a:fillRect/>
                </a:stretch>
              </a:blipFill>
              <a:ln w="6350">
                <a:noFill/>
              </a:ln>
              <a:effectLst/>
            </c:spPr>
            <c:extLst>
              <c:ext xmlns:c16="http://schemas.microsoft.com/office/drawing/2014/chart" uri="{C3380CC4-5D6E-409C-BE32-E72D297353CC}">
                <c16:uniqueId val="{0000001B-85C6-4021-924A-C02490E91D6F}"/>
              </c:ext>
            </c:extLst>
          </c:dPt>
          <c:dPt>
            <c:idx val="3"/>
            <c:invertIfNegative val="0"/>
            <c:bubble3D val="0"/>
            <c:spPr>
              <a:blipFill>
                <a:blip xmlns:r="http://schemas.openxmlformats.org/officeDocument/2006/relationships" r:embed="rId16">
                  <a:alphaModFix amt="60000"/>
                </a:blip>
                <a:stretch>
                  <a:fillRect/>
                </a:stretch>
              </a:blipFill>
              <a:ln w="6350">
                <a:noFill/>
              </a:ln>
              <a:effectLst/>
            </c:spPr>
            <c:extLst>
              <c:ext xmlns:c16="http://schemas.microsoft.com/office/drawing/2014/chart" uri="{C3380CC4-5D6E-409C-BE32-E72D297353CC}">
                <c16:uniqueId val="{0000001D-85C6-4021-924A-C02490E91D6F}"/>
              </c:ext>
            </c:extLst>
          </c:dPt>
          <c:dPt>
            <c:idx val="4"/>
            <c:invertIfNegative val="0"/>
            <c:bubble3D val="0"/>
            <c:spPr>
              <a:blipFill>
                <a:blip xmlns:r="http://schemas.openxmlformats.org/officeDocument/2006/relationships" r:embed="rId17">
                  <a:alphaModFix amt="60000"/>
                </a:blip>
                <a:stretch>
                  <a:fillRect/>
                </a:stretch>
              </a:blipFill>
              <a:ln w="6350">
                <a:noFill/>
              </a:ln>
              <a:effectLst/>
            </c:spPr>
            <c:extLst>
              <c:ext xmlns:c16="http://schemas.microsoft.com/office/drawing/2014/chart" uri="{C3380CC4-5D6E-409C-BE32-E72D297353CC}">
                <c16:uniqueId val="{0000001F-85C6-4021-924A-C02490E91D6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TOTAL!$AM$140:$AQ$140</c:f>
              <c:numCache>
                <c:formatCode>0.0</c:formatCode>
                <c:ptCount val="5"/>
                <c:pt idx="0">
                  <c:v>10.820212806667225</c:v>
                </c:pt>
                <c:pt idx="1">
                  <c:v>10.820212806667225</c:v>
                </c:pt>
                <c:pt idx="2">
                  <c:v>10.820212806667225</c:v>
                </c:pt>
                <c:pt idx="3">
                  <c:v>10.820212806667225</c:v>
                </c:pt>
                <c:pt idx="4">
                  <c:v>10.820212806667225</c:v>
                </c:pt>
              </c:numCache>
            </c:numRef>
          </c:yVal>
          <c:bubbleSize>
            <c:numRef>
              <c:f>TOTAL!$AM$141:$AQ$141</c:f>
              <c:numCache>
                <c:formatCode>0.0%</c:formatCode>
                <c:ptCount val="5"/>
                <c:pt idx="0">
                  <c:v>0.31319128404357971</c:v>
                </c:pt>
                <c:pt idx="1">
                  <c:v>0.29705210204113552</c:v>
                </c:pt>
                <c:pt idx="2">
                  <c:v>0.18663436966652519</c:v>
                </c:pt>
                <c:pt idx="3">
                  <c:v>0.23413518567354566</c:v>
                </c:pt>
                <c:pt idx="4">
                  <c:v>0.20508590986668801</c:v>
                </c:pt>
              </c:numCache>
            </c:numRef>
          </c:bubbleSize>
          <c:bubble3D val="0"/>
          <c:extLst>
            <c:ext xmlns:c16="http://schemas.microsoft.com/office/drawing/2014/chart" uri="{C3380CC4-5D6E-409C-BE32-E72D297353CC}">
              <c16:uniqueId val="{00000020-85C6-4021-924A-C02490E91D6F}"/>
            </c:ext>
          </c:extLst>
        </c:ser>
        <c:ser>
          <c:idx val="3"/>
          <c:order val="3"/>
          <c:tx>
            <c:strRef>
              <c:f>TOTAL!$AL$142</c:f>
              <c:strCache>
                <c:ptCount val="1"/>
                <c:pt idx="0">
                  <c:v>20-100 km</c:v>
                </c:pt>
              </c:strCache>
            </c:strRef>
          </c:tx>
          <c:spPr>
            <a:solidFill>
              <a:schemeClr val="accent1">
                <a:alpha val="75000"/>
              </a:schemeClr>
            </a:solidFill>
            <a:ln>
              <a:noFill/>
            </a:ln>
            <a:effectLst/>
          </c:spPr>
          <c:invertIfNegative val="0"/>
          <c:dPt>
            <c:idx val="0"/>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22-85C6-4021-924A-C02490E91D6F}"/>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4-85C6-4021-924A-C02490E91D6F}"/>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6-85C6-4021-924A-C02490E91D6F}"/>
              </c:ext>
            </c:extLst>
          </c:dPt>
          <c:dPt>
            <c:idx val="3"/>
            <c:invertIfNegative val="0"/>
            <c:bubble3D val="0"/>
            <c:spPr>
              <a:blipFill>
                <a:blip xmlns:r="http://schemas.openxmlformats.org/officeDocument/2006/relationships" r:embed="rId21">
                  <a:alphaModFix amt="60000"/>
                </a:blip>
                <a:stretch>
                  <a:fillRect/>
                </a:stretch>
              </a:blipFill>
              <a:ln>
                <a:noFill/>
              </a:ln>
              <a:effectLst/>
            </c:spPr>
            <c:extLst>
              <c:ext xmlns:c16="http://schemas.microsoft.com/office/drawing/2014/chart" uri="{C3380CC4-5D6E-409C-BE32-E72D297353CC}">
                <c16:uniqueId val="{00000028-85C6-4021-924A-C02490E91D6F}"/>
              </c:ext>
            </c:extLst>
          </c:dPt>
          <c:dPt>
            <c:idx val="4"/>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A-85C6-4021-924A-C02490E91D6F}"/>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TOTAL!$AM$142:$AQ$142</c:f>
              <c:numCache>
                <c:formatCode>0</c:formatCode>
                <c:ptCount val="5"/>
                <c:pt idx="0">
                  <c:v>49.706794764768951</c:v>
                </c:pt>
                <c:pt idx="1">
                  <c:v>49.706794764768951</c:v>
                </c:pt>
                <c:pt idx="2">
                  <c:v>49.706794764768951</c:v>
                </c:pt>
                <c:pt idx="3">
                  <c:v>49.706794764768951</c:v>
                </c:pt>
                <c:pt idx="4">
                  <c:v>49.706794764768951</c:v>
                </c:pt>
              </c:numCache>
            </c:numRef>
          </c:yVal>
          <c:bubbleSize>
            <c:numRef>
              <c:f>TOTAL!$AM$143:$AQ$143</c:f>
              <c:numCache>
                <c:formatCode>0.0%</c:formatCode>
                <c:ptCount val="5"/>
                <c:pt idx="0">
                  <c:v>0.13162748186259066</c:v>
                </c:pt>
                <c:pt idx="1">
                  <c:v>0.2676858817624036</c:v>
                </c:pt>
                <c:pt idx="2">
                  <c:v>0.28865702529749465</c:v>
                </c:pt>
                <c:pt idx="3">
                  <c:v>0.33595347086753019</c:v>
                </c:pt>
                <c:pt idx="4">
                  <c:v>0.29504542656621446</c:v>
                </c:pt>
              </c:numCache>
            </c:numRef>
          </c:bubbleSize>
          <c:bubble3D val="0"/>
          <c:extLst>
            <c:ext xmlns:c16="http://schemas.microsoft.com/office/drawing/2014/chart" uri="{C3380CC4-5D6E-409C-BE32-E72D297353CC}">
              <c16:uniqueId val="{0000002B-85C6-4021-924A-C02490E91D6F}"/>
            </c:ext>
          </c:extLst>
        </c:ser>
        <c:ser>
          <c:idx val="4"/>
          <c:order val="4"/>
          <c:tx>
            <c:strRef>
              <c:f>TOTAL!$AL$144</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D-85C6-4021-924A-C02490E91D6F}"/>
              </c:ext>
            </c:extLst>
          </c:dPt>
          <c:dPt>
            <c:idx val="1"/>
            <c:invertIfNegative val="0"/>
            <c:bubble3D val="0"/>
            <c:spPr>
              <a:blipFill>
                <a:blip xmlns:r="http://schemas.openxmlformats.org/officeDocument/2006/relationships" r:embed="rId24">
                  <a:alphaModFix amt="60000"/>
                </a:blip>
                <a:stretch>
                  <a:fillRect/>
                </a:stretch>
              </a:blipFill>
              <a:ln>
                <a:noFill/>
              </a:ln>
              <a:effectLst/>
            </c:spPr>
            <c:extLst>
              <c:ext xmlns:c16="http://schemas.microsoft.com/office/drawing/2014/chart" uri="{C3380CC4-5D6E-409C-BE32-E72D297353CC}">
                <c16:uniqueId val="{0000002F-85C6-4021-924A-C02490E91D6F}"/>
              </c:ext>
            </c:extLst>
          </c:dPt>
          <c:dPt>
            <c:idx val="2"/>
            <c:invertIfNegative val="0"/>
            <c:bubble3D val="0"/>
            <c:spPr>
              <a:blipFill>
                <a:blip xmlns:r="http://schemas.openxmlformats.org/officeDocument/2006/relationships" r:embed="rId25">
                  <a:alphaModFix amt="60000"/>
                </a:blip>
                <a:stretch>
                  <a:fillRect/>
                </a:stretch>
              </a:blipFill>
              <a:ln>
                <a:noFill/>
              </a:ln>
              <a:effectLst/>
            </c:spPr>
            <c:extLst>
              <c:ext xmlns:c16="http://schemas.microsoft.com/office/drawing/2014/chart" uri="{C3380CC4-5D6E-409C-BE32-E72D297353CC}">
                <c16:uniqueId val="{00000031-85C6-4021-924A-C02490E91D6F}"/>
              </c:ext>
            </c:extLst>
          </c:dPt>
          <c:dPt>
            <c:idx val="3"/>
            <c:invertIfNegative val="0"/>
            <c:bubble3D val="0"/>
            <c:spPr>
              <a:blipFill>
                <a:blip xmlns:r="http://schemas.openxmlformats.org/officeDocument/2006/relationships" r:embed="rId26">
                  <a:alphaModFix amt="60000"/>
                </a:blip>
                <a:stretch>
                  <a:fillRect/>
                </a:stretch>
              </a:blipFill>
              <a:ln>
                <a:noFill/>
              </a:ln>
              <a:effectLst/>
            </c:spPr>
            <c:extLst>
              <c:ext xmlns:c16="http://schemas.microsoft.com/office/drawing/2014/chart" uri="{C3380CC4-5D6E-409C-BE32-E72D297353CC}">
                <c16:uniqueId val="{00000033-85C6-4021-924A-C02490E91D6F}"/>
              </c:ext>
            </c:extLst>
          </c:dPt>
          <c:dPt>
            <c:idx val="4"/>
            <c:invertIfNegative val="0"/>
            <c:bubble3D val="0"/>
            <c:spPr>
              <a:blipFill>
                <a:blip xmlns:r="http://schemas.openxmlformats.org/officeDocument/2006/relationships" r:embed="rId27">
                  <a:alphaModFix amt="60000"/>
                </a:blip>
                <a:stretch>
                  <a:fillRect/>
                </a:stretch>
              </a:blipFill>
              <a:ln>
                <a:noFill/>
              </a:ln>
              <a:effectLst/>
            </c:spPr>
            <c:extLst>
              <c:ext xmlns:c16="http://schemas.microsoft.com/office/drawing/2014/chart" uri="{C3380CC4-5D6E-409C-BE32-E72D297353CC}">
                <c16:uniqueId val="{00000035-85C6-4021-924A-C02490E91D6F}"/>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D-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TOTAL!$AM$144:$AQ$144</c:f>
              <c:numCache>
                <c:formatCode>0</c:formatCode>
                <c:ptCount val="5"/>
                <c:pt idx="0">
                  <c:v>248.53397382384475</c:v>
                </c:pt>
                <c:pt idx="1">
                  <c:v>248.53397382384475</c:v>
                </c:pt>
                <c:pt idx="2">
                  <c:v>248.53397382384475</c:v>
                </c:pt>
                <c:pt idx="3">
                  <c:v>248.53397382384475</c:v>
                </c:pt>
                <c:pt idx="4">
                  <c:v>248.53397382384475</c:v>
                </c:pt>
              </c:numCache>
            </c:numRef>
          </c:yVal>
          <c:bubbleSize>
            <c:numRef>
              <c:f>TOTAL!$AM$145:$AQ$145</c:f>
              <c:numCache>
                <c:formatCode>0.0%</c:formatCode>
                <c:ptCount val="5"/>
                <c:pt idx="0">
                  <c:v>1.1176364118179408E-2</c:v>
                </c:pt>
                <c:pt idx="1">
                  <c:v>8.6306871801944574E-2</c:v>
                </c:pt>
                <c:pt idx="2">
                  <c:v>0.14337516184164897</c:v>
                </c:pt>
                <c:pt idx="3">
                  <c:v>0.11831117547269926</c:v>
                </c:pt>
                <c:pt idx="4">
                  <c:v>0.10663270385576326</c:v>
                </c:pt>
              </c:numCache>
            </c:numRef>
          </c:bubbleSize>
          <c:bubble3D val="0"/>
          <c:extLst>
            <c:ext xmlns:c16="http://schemas.microsoft.com/office/drawing/2014/chart" uri="{C3380CC4-5D6E-409C-BE32-E72D297353CC}">
              <c16:uniqueId val="{00000036-85C6-4021-924A-C02490E91D6F}"/>
            </c:ext>
          </c:extLst>
        </c:ser>
        <c:ser>
          <c:idx val="5"/>
          <c:order val="5"/>
          <c:tx>
            <c:strRef>
              <c:f>TOTAL!$AL$146</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a:blip xmlns:r="http://schemas.openxmlformats.org/officeDocument/2006/relationships" r:embed="rId28">
                  <a:alphaModFix amt="60000"/>
                </a:blip>
                <a:stretch>
                  <a:fillRect/>
                </a:stretch>
              </a:blipFill>
              <a:ln>
                <a:noFill/>
              </a:ln>
              <a:effectLst/>
            </c:spPr>
            <c:extLst>
              <c:ext xmlns:c16="http://schemas.microsoft.com/office/drawing/2014/chart" uri="{C3380CC4-5D6E-409C-BE32-E72D297353CC}">
                <c16:uniqueId val="{00000038-85C6-4021-924A-C02490E91D6F}"/>
              </c:ext>
            </c:extLst>
          </c:dPt>
          <c:dPt>
            <c:idx val="1"/>
            <c:invertIfNegative val="0"/>
            <c:bubble3D val="0"/>
            <c:spPr>
              <a:blipFill>
                <a:blip xmlns:r="http://schemas.openxmlformats.org/officeDocument/2006/relationships" r:embed="rId29">
                  <a:alphaModFix amt="60000"/>
                </a:blip>
                <a:stretch>
                  <a:fillRect/>
                </a:stretch>
              </a:blipFill>
              <a:ln>
                <a:noFill/>
              </a:ln>
              <a:effectLst/>
            </c:spPr>
            <c:extLst>
              <c:ext xmlns:c16="http://schemas.microsoft.com/office/drawing/2014/chart" uri="{C3380CC4-5D6E-409C-BE32-E72D297353CC}">
                <c16:uniqueId val="{0000003A-85C6-4021-924A-C02490E91D6F}"/>
              </c:ext>
            </c:extLst>
          </c:dPt>
          <c:dPt>
            <c:idx val="2"/>
            <c:invertIfNegative val="0"/>
            <c:bubble3D val="0"/>
            <c:spPr>
              <a:blipFill>
                <a:blip xmlns:r="http://schemas.openxmlformats.org/officeDocument/2006/relationships" r:embed="rId30">
                  <a:alphaModFix amt="60000"/>
                </a:blip>
                <a:stretch>
                  <a:fillRect/>
                </a:stretch>
              </a:blipFill>
              <a:ln>
                <a:noFill/>
              </a:ln>
              <a:effectLst/>
            </c:spPr>
            <c:extLst>
              <c:ext xmlns:c16="http://schemas.microsoft.com/office/drawing/2014/chart" uri="{C3380CC4-5D6E-409C-BE32-E72D297353CC}">
                <c16:uniqueId val="{0000003C-85C6-4021-924A-C02490E91D6F}"/>
              </c:ext>
            </c:extLst>
          </c:dPt>
          <c:dPt>
            <c:idx val="3"/>
            <c:invertIfNegative val="0"/>
            <c:bubble3D val="0"/>
            <c:spPr>
              <a:blipFill>
                <a:blip xmlns:r="http://schemas.openxmlformats.org/officeDocument/2006/relationships" r:embed="rId31">
                  <a:alphaModFix amt="60000"/>
                </a:blip>
                <a:stretch>
                  <a:fillRect/>
                </a:stretch>
              </a:blipFill>
              <a:ln>
                <a:noFill/>
              </a:ln>
              <a:effectLst/>
            </c:spPr>
            <c:extLst>
              <c:ext xmlns:c16="http://schemas.microsoft.com/office/drawing/2014/chart" uri="{C3380CC4-5D6E-409C-BE32-E72D297353CC}">
                <c16:uniqueId val="{0000003E-85C6-4021-924A-C02490E91D6F}"/>
              </c:ext>
            </c:extLst>
          </c:dPt>
          <c:dPt>
            <c:idx val="4"/>
            <c:invertIfNegative val="0"/>
            <c:bubble3D val="0"/>
            <c:spPr>
              <a:blipFill>
                <a:blip xmlns:r="http://schemas.openxmlformats.org/officeDocument/2006/relationships" r:embed="rId32">
                  <a:alphaModFix amt="60000"/>
                </a:blip>
                <a:stretch>
                  <a:fillRect/>
                </a:stretch>
              </a:blipFill>
              <a:ln>
                <a:noFill/>
              </a:ln>
              <a:effectLst/>
            </c:spPr>
            <c:extLst>
              <c:ext xmlns:c16="http://schemas.microsoft.com/office/drawing/2014/chart" uri="{C3380CC4-5D6E-409C-BE32-E72D297353CC}">
                <c16:uniqueId val="{00000040-85C6-4021-924A-C02490E91D6F}"/>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8-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TOTAL!$AM$146:$AQ$146</c:f>
              <c:numCache>
                <c:formatCode>0</c:formatCode>
                <c:ptCount val="5"/>
                <c:pt idx="0">
                  <c:v>1082.0212806667225</c:v>
                </c:pt>
                <c:pt idx="1">
                  <c:v>1082.0212806667225</c:v>
                </c:pt>
                <c:pt idx="2">
                  <c:v>1082.0212806667225</c:v>
                </c:pt>
                <c:pt idx="3">
                  <c:v>1082.0212806667225</c:v>
                </c:pt>
                <c:pt idx="4">
                  <c:v>1082.0212806667225</c:v>
                </c:pt>
              </c:numCache>
            </c:numRef>
          </c:yVal>
          <c:bubbleSize>
            <c:numRef>
              <c:f>TOTAL!$AM$147:$AQ$147</c:f>
              <c:numCache>
                <c:formatCode>0.0%</c:formatCode>
                <c:ptCount val="5"/>
                <c:pt idx="0">
                  <c:v>3.3347333263333686E-3</c:v>
                </c:pt>
                <c:pt idx="1">
                  <c:v>5.9788954091600961E-2</c:v>
                </c:pt>
                <c:pt idx="2">
                  <c:v>0.16562225389169921</c:v>
                </c:pt>
                <c:pt idx="3">
                  <c:v>0.11907386109202306</c:v>
                </c:pt>
                <c:pt idx="4">
                  <c:v>0.14032934865489052</c:v>
                </c:pt>
              </c:numCache>
            </c:numRef>
          </c:bubbleSize>
          <c:bubble3D val="0"/>
          <c:extLst>
            <c:ext xmlns:c16="http://schemas.microsoft.com/office/drawing/2014/chart" uri="{C3380CC4-5D6E-409C-BE32-E72D297353CC}">
              <c16:uniqueId val="{00000041-85C6-4021-924A-C02490E91D6F}"/>
            </c:ext>
          </c:extLst>
        </c:ser>
        <c:ser>
          <c:idx val="6"/>
          <c:order val="6"/>
          <c:tx>
            <c:strRef>
              <c:f>TOTAL!$AL$148</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33">
                  <a:alphaModFix amt="60000"/>
                </a:blip>
                <a:srcRect/>
                <a:stretch>
                  <a:fillRect/>
                </a:stretch>
              </a:blipFill>
              <a:ln>
                <a:noFill/>
              </a:ln>
              <a:effectLst/>
            </c:spPr>
            <c:extLst>
              <c:ext xmlns:c16="http://schemas.microsoft.com/office/drawing/2014/chart" uri="{C3380CC4-5D6E-409C-BE32-E72D297353CC}">
                <c16:uniqueId val="{00000043-85C6-4021-924A-C02490E91D6F}"/>
              </c:ext>
            </c:extLst>
          </c:dPt>
          <c:dPt>
            <c:idx val="1"/>
            <c:invertIfNegative val="0"/>
            <c:bubble3D val="0"/>
            <c:spPr>
              <a:blipFill>
                <a:blip xmlns:r="http://schemas.openxmlformats.org/officeDocument/2006/relationships" r:embed="rId34">
                  <a:alphaModFix amt="60000"/>
                </a:blip>
                <a:stretch>
                  <a:fillRect/>
                </a:stretch>
              </a:blipFill>
              <a:ln>
                <a:noFill/>
              </a:ln>
              <a:effectLst/>
            </c:spPr>
            <c:extLst>
              <c:ext xmlns:c16="http://schemas.microsoft.com/office/drawing/2014/chart" uri="{C3380CC4-5D6E-409C-BE32-E72D297353CC}">
                <c16:uniqueId val="{00000045-85C6-4021-924A-C02490E91D6F}"/>
              </c:ext>
            </c:extLst>
          </c:dPt>
          <c:dPt>
            <c:idx val="2"/>
            <c:invertIfNegative val="0"/>
            <c:bubble3D val="0"/>
            <c:spPr>
              <a:blipFill>
                <a:blip xmlns:r="http://schemas.openxmlformats.org/officeDocument/2006/relationships" r:embed="rId35">
                  <a:alphaModFix amt="60000"/>
                </a:blip>
                <a:stretch>
                  <a:fillRect/>
                </a:stretch>
              </a:blipFill>
              <a:ln>
                <a:noFill/>
              </a:ln>
              <a:effectLst/>
            </c:spPr>
            <c:extLst>
              <c:ext xmlns:c16="http://schemas.microsoft.com/office/drawing/2014/chart" uri="{C3380CC4-5D6E-409C-BE32-E72D297353CC}">
                <c16:uniqueId val="{00000047-85C6-4021-924A-C02490E91D6F}"/>
              </c:ext>
            </c:extLst>
          </c:dPt>
          <c:dPt>
            <c:idx val="3"/>
            <c:invertIfNegative val="0"/>
            <c:bubble3D val="0"/>
            <c:spPr>
              <a:blipFill>
                <a:blip xmlns:r="http://schemas.openxmlformats.org/officeDocument/2006/relationships" r:embed="rId36">
                  <a:alphaModFix amt="60000"/>
                </a:blip>
                <a:stretch>
                  <a:fillRect/>
                </a:stretch>
              </a:blipFill>
              <a:ln>
                <a:noFill/>
              </a:ln>
              <a:effectLst/>
            </c:spPr>
            <c:extLst>
              <c:ext xmlns:c16="http://schemas.microsoft.com/office/drawing/2014/chart" uri="{C3380CC4-5D6E-409C-BE32-E72D297353CC}">
                <c16:uniqueId val="{00000049-85C6-4021-924A-C02490E91D6F}"/>
              </c:ext>
            </c:extLst>
          </c:dPt>
          <c:dPt>
            <c:idx val="4"/>
            <c:invertIfNegative val="0"/>
            <c:bubble3D val="0"/>
            <c:spPr>
              <a:blipFill>
                <a:blip xmlns:r="http://schemas.openxmlformats.org/officeDocument/2006/relationships" r:embed="rId32">
                  <a:alphaModFix amt="60000"/>
                </a:blip>
                <a:stretch>
                  <a:fillRect/>
                </a:stretch>
              </a:blipFill>
              <a:ln>
                <a:noFill/>
              </a:ln>
              <a:effectLst/>
            </c:spPr>
            <c:extLst>
              <c:ext xmlns:c16="http://schemas.microsoft.com/office/drawing/2014/chart" uri="{C3380CC4-5D6E-409C-BE32-E72D297353CC}">
                <c16:uniqueId val="{0000004B-85C6-4021-924A-C02490E91D6F}"/>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3-85C6-4021-924A-C02490E91D6F}"/>
                </c:ext>
              </c:extLst>
            </c:dLbl>
            <c:dLbl>
              <c:idx val="1"/>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5-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TOTAL!$AM$148:$AQ$148</c:f>
              <c:numCache>
                <c:formatCode>0</c:formatCode>
                <c:ptCount val="5"/>
                <c:pt idx="0">
                  <c:v>4970.6794764768947</c:v>
                </c:pt>
                <c:pt idx="1">
                  <c:v>4970.6794764768947</c:v>
                </c:pt>
                <c:pt idx="2">
                  <c:v>4970.6794764768947</c:v>
                </c:pt>
                <c:pt idx="3">
                  <c:v>4970.6794764768947</c:v>
                </c:pt>
                <c:pt idx="4">
                  <c:v>4970.6794764768947</c:v>
                </c:pt>
              </c:numCache>
            </c:numRef>
          </c:yVal>
          <c:bubbleSize>
            <c:numRef>
              <c:f>TOTAL!$AM$149:$AQ$149</c:f>
              <c:numCache>
                <c:formatCode>0.0%</c:formatCode>
                <c:ptCount val="5"/>
                <c:pt idx="0" formatCode="0.00%">
                  <c:v>4.3897780511097448E-4</c:v>
                </c:pt>
                <c:pt idx="1">
                  <c:v>1.2010646494843454E-2</c:v>
                </c:pt>
                <c:pt idx="2">
                  <c:v>0.15853605953932776</c:v>
                </c:pt>
                <c:pt idx="3">
                  <c:v>0.13114813848982126</c:v>
                </c:pt>
                <c:pt idx="4">
                  <c:v>0.199144711229643</c:v>
                </c:pt>
              </c:numCache>
            </c:numRef>
          </c:bubbleSize>
          <c:bubble3D val="0"/>
          <c:extLst>
            <c:ext xmlns:c16="http://schemas.microsoft.com/office/drawing/2014/chart" uri="{C3380CC4-5D6E-409C-BE32-E72D297353CC}">
              <c16:uniqueId val="{0000004C-85C6-4021-924A-C02490E91D6F}"/>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7">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7169501335619362E-2"/>
          <c:y val="1.3640740740740741E-2"/>
          <c:w val="0.89199065961496771"/>
          <c:h val="0.94058497942386832"/>
        </c:manualLayout>
      </c:layout>
      <c:bubbleChart>
        <c:varyColors val="0"/>
        <c:ser>
          <c:idx val="0"/>
          <c:order val="0"/>
          <c:tx>
            <c:strRef>
              <c:f>TOTAL!$AL$136</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a:blip xmlns:r="http://schemas.openxmlformats.org/officeDocument/2006/relationships" r:embed="rId3">
                  <a:alphaModFix amt="60000"/>
                </a:blip>
                <a:stretch>
                  <a:fillRect/>
                </a:stretch>
              </a:blipFill>
              <a:ln>
                <a:noFill/>
              </a:ln>
              <a:effectLst/>
            </c:spPr>
            <c:extLst>
              <c:ext xmlns:c16="http://schemas.microsoft.com/office/drawing/2014/chart" uri="{C3380CC4-5D6E-409C-BE32-E72D297353CC}">
                <c16:uniqueId val="{00000001-85C6-4021-924A-C02490E91D6F}"/>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85C6-4021-924A-C02490E91D6F}"/>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85C6-4021-924A-C02490E91D6F}"/>
              </c:ext>
            </c:extLst>
          </c:dPt>
          <c:dPt>
            <c:idx val="3"/>
            <c:invertIfNegative val="0"/>
            <c:bubble3D val="0"/>
            <c:spPr>
              <a:blipFill>
                <a:blip xmlns:r="http://schemas.openxmlformats.org/officeDocument/2006/relationships" r:embed="rId6">
                  <a:alphaModFix amt="60000"/>
                </a:blip>
                <a:stretch>
                  <a:fillRect/>
                </a:stretch>
              </a:blipFill>
              <a:ln>
                <a:noFill/>
              </a:ln>
              <a:effectLst/>
            </c:spPr>
            <c:extLst>
              <c:ext xmlns:c16="http://schemas.microsoft.com/office/drawing/2014/chart" uri="{C3380CC4-5D6E-409C-BE32-E72D297353CC}">
                <c16:uniqueId val="{00000007-85C6-4021-924A-C02490E91D6F}"/>
              </c:ext>
            </c:extLst>
          </c:dPt>
          <c:dPt>
            <c:idx val="4"/>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9-85C6-4021-924A-C02490E91D6F}"/>
              </c:ext>
            </c:extLst>
          </c:dPt>
          <c:dLbls>
            <c:dLbl>
              <c:idx val="2"/>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5-85C6-4021-924A-C02490E91D6F}"/>
                </c:ext>
              </c:extLst>
            </c:dLbl>
            <c:dLbl>
              <c:idx val="3"/>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7-85C6-4021-924A-C02490E91D6F}"/>
                </c:ext>
              </c:extLst>
            </c:dLbl>
            <c:dLbl>
              <c:idx val="4"/>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9-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TOTAL!$AM$136:$AQ$136</c:f>
              <c:numCache>
                <c:formatCode>0.0</c:formatCode>
                <c:ptCount val="5"/>
                <c:pt idx="0">
                  <c:v>0.39086503371292669</c:v>
                </c:pt>
                <c:pt idx="1">
                  <c:v>0.39086503371292669</c:v>
                </c:pt>
                <c:pt idx="2">
                  <c:v>0.39086503371292669</c:v>
                </c:pt>
                <c:pt idx="3">
                  <c:v>0.39086503371292669</c:v>
                </c:pt>
                <c:pt idx="4">
                  <c:v>0.39086503371292669</c:v>
                </c:pt>
              </c:numCache>
            </c:numRef>
          </c:yVal>
          <c:bubbleSize>
            <c:numRef>
              <c:f>TOTAL!$AM$137:$AQ$137</c:f>
              <c:numCache>
                <c:formatCode>0.0%</c:formatCode>
                <c:ptCount val="5"/>
                <c:pt idx="0">
                  <c:v>0.1729890550547247</c:v>
                </c:pt>
                <c:pt idx="1">
                  <c:v>5.4610045786519797E-2</c:v>
                </c:pt>
                <c:pt idx="2">
                  <c:v>4.8448700047077579E-3</c:v>
                </c:pt>
                <c:pt idx="3">
                  <c:v>1.5325808191221351E-3</c:v>
                </c:pt>
                <c:pt idx="4">
                  <c:v>1.3587230970806834E-3</c:v>
                </c:pt>
              </c:numCache>
            </c:numRef>
          </c:bubbleSize>
          <c:bubble3D val="0"/>
          <c:extLst>
            <c:ext xmlns:c16="http://schemas.microsoft.com/office/drawing/2014/chart" uri="{C3380CC4-5D6E-409C-BE32-E72D297353CC}">
              <c16:uniqueId val="{0000000A-85C6-4021-924A-C02490E91D6F}"/>
            </c:ext>
          </c:extLst>
        </c:ser>
        <c:ser>
          <c:idx val="1"/>
          <c:order val="1"/>
          <c:tx>
            <c:strRef>
              <c:f>TOTAL!$AL$138</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85C6-4021-924A-C02490E91D6F}"/>
              </c:ext>
            </c:extLst>
          </c:dPt>
          <c:dPt>
            <c:idx val="1"/>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E-85C6-4021-924A-C02490E91D6F}"/>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0-85C6-4021-924A-C02490E91D6F}"/>
              </c:ext>
            </c:extLst>
          </c:dPt>
          <c:dPt>
            <c:idx val="3"/>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2-85C6-4021-924A-C02490E91D6F}"/>
              </c:ext>
            </c:extLst>
          </c:dPt>
          <c:dPt>
            <c:idx val="4"/>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4-85C6-4021-924A-C02490E91D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TOTAL!$AM$138:$AQ$138</c:f>
              <c:numCache>
                <c:formatCode>0.0</c:formatCode>
                <c:ptCount val="5"/>
                <c:pt idx="0">
                  <c:v>2.4853397382384474</c:v>
                </c:pt>
                <c:pt idx="1">
                  <c:v>2.4853397382384474</c:v>
                </c:pt>
                <c:pt idx="2">
                  <c:v>2.4853397382384474</c:v>
                </c:pt>
                <c:pt idx="3">
                  <c:v>2.4853397382384474</c:v>
                </c:pt>
                <c:pt idx="4">
                  <c:v>2.4853397382384474</c:v>
                </c:pt>
              </c:numCache>
            </c:numRef>
          </c:yVal>
          <c:bubbleSize>
            <c:numRef>
              <c:f>TOTAL!$AM$139:$AQ$139</c:f>
              <c:numCache>
                <c:formatCode>0.0%</c:formatCode>
                <c:ptCount val="5"/>
                <c:pt idx="0">
                  <c:v>0.36724210378948108</c:v>
                </c:pt>
                <c:pt idx="1">
                  <c:v>0.2225454980215521</c:v>
                </c:pt>
                <c:pt idx="2">
                  <c:v>5.2330259758596454E-2</c:v>
                </c:pt>
                <c:pt idx="3">
                  <c:v>5.9845587585258417E-2</c:v>
                </c:pt>
                <c:pt idx="4">
                  <c:v>5.2403176729720023E-2</c:v>
                </c:pt>
              </c:numCache>
            </c:numRef>
          </c:bubbleSize>
          <c:bubble3D val="0"/>
          <c:extLst>
            <c:ext xmlns:c16="http://schemas.microsoft.com/office/drawing/2014/chart" uri="{C3380CC4-5D6E-409C-BE32-E72D297353CC}">
              <c16:uniqueId val="{00000015-85C6-4021-924A-C02490E91D6F}"/>
            </c:ext>
          </c:extLst>
        </c:ser>
        <c:ser>
          <c:idx val="2"/>
          <c:order val="2"/>
          <c:tx>
            <c:strRef>
              <c:f>TOTAL!$AL$140</c:f>
              <c:strCache>
                <c:ptCount val="1"/>
                <c:pt idx="0">
                  <c:v>5-20 km</c:v>
                </c:pt>
              </c:strCache>
            </c:strRef>
          </c:tx>
          <c:spPr>
            <a:solidFill>
              <a:schemeClr val="accent1">
                <a:tint val="83000"/>
                <a:alpha val="75000"/>
              </a:schemeClr>
            </a:solidFill>
            <a:ln w="6350">
              <a:noFill/>
            </a:ln>
            <a:effectLst/>
          </c:spPr>
          <c:invertIfNegative val="0"/>
          <c:dPt>
            <c:idx val="0"/>
            <c:invertIfNegative val="0"/>
            <c:bubble3D val="0"/>
            <c:spPr>
              <a:blipFill>
                <a:blip xmlns:r="http://schemas.openxmlformats.org/officeDocument/2006/relationships" r:embed="rId13">
                  <a:alphaModFix amt="60000"/>
                </a:blip>
                <a:stretch>
                  <a:fillRect/>
                </a:stretch>
              </a:blipFill>
              <a:ln w="6350">
                <a:noFill/>
              </a:ln>
              <a:effectLst/>
            </c:spPr>
            <c:extLst>
              <c:ext xmlns:c16="http://schemas.microsoft.com/office/drawing/2014/chart" uri="{C3380CC4-5D6E-409C-BE32-E72D297353CC}">
                <c16:uniqueId val="{00000017-85C6-4021-924A-C02490E91D6F}"/>
              </c:ext>
            </c:extLst>
          </c:dPt>
          <c:dPt>
            <c:idx val="1"/>
            <c:invertIfNegative val="0"/>
            <c:bubble3D val="0"/>
            <c:spPr>
              <a:blipFill>
                <a:blip xmlns:r="http://schemas.openxmlformats.org/officeDocument/2006/relationships" r:embed="rId14">
                  <a:alphaModFix amt="60000"/>
                </a:blip>
                <a:stretch>
                  <a:fillRect/>
                </a:stretch>
              </a:blipFill>
              <a:ln w="6350">
                <a:noFill/>
              </a:ln>
              <a:effectLst/>
            </c:spPr>
            <c:extLst>
              <c:ext xmlns:c16="http://schemas.microsoft.com/office/drawing/2014/chart" uri="{C3380CC4-5D6E-409C-BE32-E72D297353CC}">
                <c16:uniqueId val="{00000019-85C6-4021-924A-C02490E91D6F}"/>
              </c:ext>
            </c:extLst>
          </c:dPt>
          <c:dPt>
            <c:idx val="2"/>
            <c:invertIfNegative val="0"/>
            <c:bubble3D val="0"/>
            <c:spPr>
              <a:blipFill>
                <a:blip xmlns:r="http://schemas.openxmlformats.org/officeDocument/2006/relationships" r:embed="rId15">
                  <a:alphaModFix amt="60000"/>
                </a:blip>
                <a:stretch>
                  <a:fillRect/>
                </a:stretch>
              </a:blipFill>
              <a:ln w="6350">
                <a:noFill/>
              </a:ln>
              <a:effectLst/>
            </c:spPr>
            <c:extLst>
              <c:ext xmlns:c16="http://schemas.microsoft.com/office/drawing/2014/chart" uri="{C3380CC4-5D6E-409C-BE32-E72D297353CC}">
                <c16:uniqueId val="{0000001B-85C6-4021-924A-C02490E91D6F}"/>
              </c:ext>
            </c:extLst>
          </c:dPt>
          <c:dPt>
            <c:idx val="3"/>
            <c:invertIfNegative val="0"/>
            <c:bubble3D val="0"/>
            <c:spPr>
              <a:blipFill>
                <a:blip xmlns:r="http://schemas.openxmlformats.org/officeDocument/2006/relationships" r:embed="rId16">
                  <a:alphaModFix amt="60000"/>
                </a:blip>
                <a:stretch>
                  <a:fillRect/>
                </a:stretch>
              </a:blipFill>
              <a:ln w="6350">
                <a:noFill/>
              </a:ln>
              <a:effectLst/>
            </c:spPr>
            <c:extLst>
              <c:ext xmlns:c16="http://schemas.microsoft.com/office/drawing/2014/chart" uri="{C3380CC4-5D6E-409C-BE32-E72D297353CC}">
                <c16:uniqueId val="{0000001D-85C6-4021-924A-C02490E91D6F}"/>
              </c:ext>
            </c:extLst>
          </c:dPt>
          <c:dPt>
            <c:idx val="4"/>
            <c:invertIfNegative val="0"/>
            <c:bubble3D val="0"/>
            <c:spPr>
              <a:blipFill>
                <a:blip xmlns:r="http://schemas.openxmlformats.org/officeDocument/2006/relationships" r:embed="rId17">
                  <a:alphaModFix amt="60000"/>
                </a:blip>
                <a:stretch>
                  <a:fillRect/>
                </a:stretch>
              </a:blipFill>
              <a:ln w="6350">
                <a:noFill/>
              </a:ln>
              <a:effectLst/>
            </c:spPr>
            <c:extLst>
              <c:ext xmlns:c16="http://schemas.microsoft.com/office/drawing/2014/chart" uri="{C3380CC4-5D6E-409C-BE32-E72D297353CC}">
                <c16:uniqueId val="{0000001F-85C6-4021-924A-C02490E91D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TOTAL!$AM$140:$AQ$140</c:f>
              <c:numCache>
                <c:formatCode>0.0</c:formatCode>
                <c:ptCount val="5"/>
                <c:pt idx="0">
                  <c:v>10.820212806667225</c:v>
                </c:pt>
                <c:pt idx="1">
                  <c:v>10.820212806667225</c:v>
                </c:pt>
                <c:pt idx="2">
                  <c:v>10.820212806667225</c:v>
                </c:pt>
                <c:pt idx="3">
                  <c:v>10.820212806667225</c:v>
                </c:pt>
                <c:pt idx="4">
                  <c:v>10.820212806667225</c:v>
                </c:pt>
              </c:numCache>
            </c:numRef>
          </c:yVal>
          <c:bubbleSize>
            <c:numRef>
              <c:f>TOTAL!$AM$141:$AQ$141</c:f>
              <c:numCache>
                <c:formatCode>0.0%</c:formatCode>
                <c:ptCount val="5"/>
                <c:pt idx="0">
                  <c:v>0.31319128404357971</c:v>
                </c:pt>
                <c:pt idx="1">
                  <c:v>0.29705210204113552</c:v>
                </c:pt>
                <c:pt idx="2">
                  <c:v>0.18663436966652519</c:v>
                </c:pt>
                <c:pt idx="3">
                  <c:v>0.23413518567354566</c:v>
                </c:pt>
                <c:pt idx="4">
                  <c:v>0.20508590986668801</c:v>
                </c:pt>
              </c:numCache>
            </c:numRef>
          </c:bubbleSize>
          <c:bubble3D val="0"/>
          <c:extLst>
            <c:ext xmlns:c16="http://schemas.microsoft.com/office/drawing/2014/chart" uri="{C3380CC4-5D6E-409C-BE32-E72D297353CC}">
              <c16:uniqueId val="{00000020-85C6-4021-924A-C02490E91D6F}"/>
            </c:ext>
          </c:extLst>
        </c:ser>
        <c:ser>
          <c:idx val="3"/>
          <c:order val="3"/>
          <c:tx>
            <c:strRef>
              <c:f>TOTAL!$AL$142</c:f>
              <c:strCache>
                <c:ptCount val="1"/>
                <c:pt idx="0">
                  <c:v>20-100 km</c:v>
                </c:pt>
              </c:strCache>
            </c:strRef>
          </c:tx>
          <c:spPr>
            <a:solidFill>
              <a:schemeClr val="accent1">
                <a:alpha val="75000"/>
              </a:schemeClr>
            </a:solidFill>
            <a:ln>
              <a:noFill/>
            </a:ln>
            <a:effectLst/>
          </c:spPr>
          <c:invertIfNegative val="0"/>
          <c:dPt>
            <c:idx val="0"/>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22-85C6-4021-924A-C02490E91D6F}"/>
              </c:ext>
            </c:extLst>
          </c:dPt>
          <c:dPt>
            <c:idx val="1"/>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4-85C6-4021-924A-C02490E91D6F}"/>
              </c:ext>
            </c:extLst>
          </c:dPt>
          <c:dPt>
            <c:idx val="2"/>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6-85C6-4021-924A-C02490E91D6F}"/>
              </c:ext>
            </c:extLst>
          </c:dPt>
          <c:dPt>
            <c:idx val="3"/>
            <c:invertIfNegative val="0"/>
            <c:bubble3D val="0"/>
            <c:spPr>
              <a:blipFill>
                <a:blip xmlns:r="http://schemas.openxmlformats.org/officeDocument/2006/relationships" r:embed="rId21">
                  <a:alphaModFix amt="60000"/>
                </a:blip>
                <a:stretch>
                  <a:fillRect/>
                </a:stretch>
              </a:blipFill>
              <a:ln>
                <a:noFill/>
              </a:ln>
              <a:effectLst/>
            </c:spPr>
            <c:extLst>
              <c:ext xmlns:c16="http://schemas.microsoft.com/office/drawing/2014/chart" uri="{C3380CC4-5D6E-409C-BE32-E72D297353CC}">
                <c16:uniqueId val="{00000028-85C6-4021-924A-C02490E91D6F}"/>
              </c:ext>
            </c:extLst>
          </c:dPt>
          <c:dPt>
            <c:idx val="4"/>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A-85C6-4021-924A-C02490E91D6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TOTAL!$AM$142:$AQ$142</c:f>
              <c:numCache>
                <c:formatCode>0</c:formatCode>
                <c:ptCount val="5"/>
                <c:pt idx="0">
                  <c:v>49.706794764768951</c:v>
                </c:pt>
                <c:pt idx="1">
                  <c:v>49.706794764768951</c:v>
                </c:pt>
                <c:pt idx="2">
                  <c:v>49.706794764768951</c:v>
                </c:pt>
                <c:pt idx="3">
                  <c:v>49.706794764768951</c:v>
                </c:pt>
                <c:pt idx="4">
                  <c:v>49.706794764768951</c:v>
                </c:pt>
              </c:numCache>
            </c:numRef>
          </c:yVal>
          <c:bubbleSize>
            <c:numRef>
              <c:f>TOTAL!$AM$143:$AQ$143</c:f>
              <c:numCache>
                <c:formatCode>0.0%</c:formatCode>
                <c:ptCount val="5"/>
                <c:pt idx="0">
                  <c:v>0.13162748186259066</c:v>
                </c:pt>
                <c:pt idx="1">
                  <c:v>0.2676858817624036</c:v>
                </c:pt>
                <c:pt idx="2">
                  <c:v>0.28865702529749465</c:v>
                </c:pt>
                <c:pt idx="3">
                  <c:v>0.33595347086753019</c:v>
                </c:pt>
                <c:pt idx="4">
                  <c:v>0.29504542656621446</c:v>
                </c:pt>
              </c:numCache>
            </c:numRef>
          </c:bubbleSize>
          <c:bubble3D val="0"/>
          <c:extLst>
            <c:ext xmlns:c16="http://schemas.microsoft.com/office/drawing/2014/chart" uri="{C3380CC4-5D6E-409C-BE32-E72D297353CC}">
              <c16:uniqueId val="{0000002B-85C6-4021-924A-C02490E91D6F}"/>
            </c:ext>
          </c:extLst>
        </c:ser>
        <c:ser>
          <c:idx val="4"/>
          <c:order val="4"/>
          <c:tx>
            <c:strRef>
              <c:f>TOTAL!$AL$144</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D-85C6-4021-924A-C02490E91D6F}"/>
              </c:ext>
            </c:extLst>
          </c:dPt>
          <c:dPt>
            <c:idx val="1"/>
            <c:invertIfNegative val="0"/>
            <c:bubble3D val="0"/>
            <c:spPr>
              <a:blipFill>
                <a:blip xmlns:r="http://schemas.openxmlformats.org/officeDocument/2006/relationships" r:embed="rId24">
                  <a:alphaModFix amt="60000"/>
                </a:blip>
                <a:stretch>
                  <a:fillRect/>
                </a:stretch>
              </a:blipFill>
              <a:ln>
                <a:noFill/>
              </a:ln>
              <a:effectLst/>
            </c:spPr>
            <c:extLst>
              <c:ext xmlns:c16="http://schemas.microsoft.com/office/drawing/2014/chart" uri="{C3380CC4-5D6E-409C-BE32-E72D297353CC}">
                <c16:uniqueId val="{0000002F-85C6-4021-924A-C02490E91D6F}"/>
              </c:ext>
            </c:extLst>
          </c:dPt>
          <c:dPt>
            <c:idx val="2"/>
            <c:invertIfNegative val="0"/>
            <c:bubble3D val="0"/>
            <c:spPr>
              <a:blipFill>
                <a:blip xmlns:r="http://schemas.openxmlformats.org/officeDocument/2006/relationships" r:embed="rId25">
                  <a:alphaModFix amt="60000"/>
                </a:blip>
                <a:stretch>
                  <a:fillRect/>
                </a:stretch>
              </a:blipFill>
              <a:ln>
                <a:noFill/>
              </a:ln>
              <a:effectLst/>
            </c:spPr>
            <c:extLst>
              <c:ext xmlns:c16="http://schemas.microsoft.com/office/drawing/2014/chart" uri="{C3380CC4-5D6E-409C-BE32-E72D297353CC}">
                <c16:uniqueId val="{00000031-85C6-4021-924A-C02490E91D6F}"/>
              </c:ext>
            </c:extLst>
          </c:dPt>
          <c:dPt>
            <c:idx val="3"/>
            <c:invertIfNegative val="0"/>
            <c:bubble3D val="0"/>
            <c:spPr>
              <a:blipFill>
                <a:blip xmlns:r="http://schemas.openxmlformats.org/officeDocument/2006/relationships" r:embed="rId26">
                  <a:alphaModFix amt="60000"/>
                </a:blip>
                <a:stretch>
                  <a:fillRect/>
                </a:stretch>
              </a:blipFill>
              <a:ln>
                <a:noFill/>
              </a:ln>
              <a:effectLst/>
            </c:spPr>
            <c:extLst>
              <c:ext xmlns:c16="http://schemas.microsoft.com/office/drawing/2014/chart" uri="{C3380CC4-5D6E-409C-BE32-E72D297353CC}">
                <c16:uniqueId val="{00000033-85C6-4021-924A-C02490E91D6F}"/>
              </c:ext>
            </c:extLst>
          </c:dPt>
          <c:dPt>
            <c:idx val="4"/>
            <c:invertIfNegative val="0"/>
            <c:bubble3D val="0"/>
            <c:spPr>
              <a:blipFill>
                <a:blip xmlns:r="http://schemas.openxmlformats.org/officeDocument/2006/relationships" r:embed="rId27">
                  <a:alphaModFix amt="60000"/>
                </a:blip>
                <a:stretch>
                  <a:fillRect/>
                </a:stretch>
              </a:blipFill>
              <a:ln>
                <a:noFill/>
              </a:ln>
              <a:effectLst/>
            </c:spPr>
            <c:extLst>
              <c:ext xmlns:c16="http://schemas.microsoft.com/office/drawing/2014/chart" uri="{C3380CC4-5D6E-409C-BE32-E72D297353CC}">
                <c16:uniqueId val="{00000035-85C6-4021-924A-C02490E91D6F}"/>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2D-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TOTAL!$AM$144:$AQ$144</c:f>
              <c:numCache>
                <c:formatCode>0</c:formatCode>
                <c:ptCount val="5"/>
                <c:pt idx="0">
                  <c:v>248.53397382384475</c:v>
                </c:pt>
                <c:pt idx="1">
                  <c:v>248.53397382384475</c:v>
                </c:pt>
                <c:pt idx="2">
                  <c:v>248.53397382384475</c:v>
                </c:pt>
                <c:pt idx="3">
                  <c:v>248.53397382384475</c:v>
                </c:pt>
                <c:pt idx="4">
                  <c:v>248.53397382384475</c:v>
                </c:pt>
              </c:numCache>
            </c:numRef>
          </c:yVal>
          <c:bubbleSize>
            <c:numRef>
              <c:f>TOTAL!$AM$145:$AQ$145</c:f>
              <c:numCache>
                <c:formatCode>0.0%</c:formatCode>
                <c:ptCount val="5"/>
                <c:pt idx="0">
                  <c:v>1.1176364118179408E-2</c:v>
                </c:pt>
                <c:pt idx="1">
                  <c:v>8.6306871801944574E-2</c:v>
                </c:pt>
                <c:pt idx="2">
                  <c:v>0.14337516184164897</c:v>
                </c:pt>
                <c:pt idx="3">
                  <c:v>0.11831117547269926</c:v>
                </c:pt>
                <c:pt idx="4">
                  <c:v>0.10663270385576326</c:v>
                </c:pt>
              </c:numCache>
            </c:numRef>
          </c:bubbleSize>
          <c:bubble3D val="0"/>
          <c:extLst>
            <c:ext xmlns:c16="http://schemas.microsoft.com/office/drawing/2014/chart" uri="{C3380CC4-5D6E-409C-BE32-E72D297353CC}">
              <c16:uniqueId val="{00000036-85C6-4021-924A-C02490E91D6F}"/>
            </c:ext>
          </c:extLst>
        </c:ser>
        <c:ser>
          <c:idx val="5"/>
          <c:order val="5"/>
          <c:tx>
            <c:strRef>
              <c:f>TOTAL!$AL$146</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a:blip xmlns:r="http://schemas.openxmlformats.org/officeDocument/2006/relationships" r:embed="rId28">
                  <a:alphaModFix amt="60000"/>
                </a:blip>
                <a:stretch>
                  <a:fillRect/>
                </a:stretch>
              </a:blipFill>
              <a:ln>
                <a:noFill/>
              </a:ln>
              <a:effectLst/>
            </c:spPr>
            <c:extLst>
              <c:ext xmlns:c16="http://schemas.microsoft.com/office/drawing/2014/chart" uri="{C3380CC4-5D6E-409C-BE32-E72D297353CC}">
                <c16:uniqueId val="{00000038-85C6-4021-924A-C02490E91D6F}"/>
              </c:ext>
            </c:extLst>
          </c:dPt>
          <c:dPt>
            <c:idx val="1"/>
            <c:invertIfNegative val="0"/>
            <c:bubble3D val="0"/>
            <c:spPr>
              <a:blipFill>
                <a:blip xmlns:r="http://schemas.openxmlformats.org/officeDocument/2006/relationships" r:embed="rId29">
                  <a:alphaModFix amt="60000"/>
                </a:blip>
                <a:stretch>
                  <a:fillRect/>
                </a:stretch>
              </a:blipFill>
              <a:ln>
                <a:noFill/>
              </a:ln>
              <a:effectLst/>
            </c:spPr>
            <c:extLst>
              <c:ext xmlns:c16="http://schemas.microsoft.com/office/drawing/2014/chart" uri="{C3380CC4-5D6E-409C-BE32-E72D297353CC}">
                <c16:uniqueId val="{0000003A-85C6-4021-924A-C02490E91D6F}"/>
              </c:ext>
            </c:extLst>
          </c:dPt>
          <c:dPt>
            <c:idx val="2"/>
            <c:invertIfNegative val="0"/>
            <c:bubble3D val="0"/>
            <c:spPr>
              <a:blipFill>
                <a:blip xmlns:r="http://schemas.openxmlformats.org/officeDocument/2006/relationships" r:embed="rId30">
                  <a:alphaModFix amt="60000"/>
                </a:blip>
                <a:stretch>
                  <a:fillRect/>
                </a:stretch>
              </a:blipFill>
              <a:ln>
                <a:noFill/>
              </a:ln>
              <a:effectLst/>
            </c:spPr>
            <c:extLst>
              <c:ext xmlns:c16="http://schemas.microsoft.com/office/drawing/2014/chart" uri="{C3380CC4-5D6E-409C-BE32-E72D297353CC}">
                <c16:uniqueId val="{0000003C-85C6-4021-924A-C02490E91D6F}"/>
              </c:ext>
            </c:extLst>
          </c:dPt>
          <c:dPt>
            <c:idx val="3"/>
            <c:invertIfNegative val="0"/>
            <c:bubble3D val="0"/>
            <c:spPr>
              <a:blipFill>
                <a:blip xmlns:r="http://schemas.openxmlformats.org/officeDocument/2006/relationships" r:embed="rId31">
                  <a:alphaModFix amt="60000"/>
                </a:blip>
                <a:stretch>
                  <a:fillRect/>
                </a:stretch>
              </a:blipFill>
              <a:ln>
                <a:noFill/>
              </a:ln>
              <a:effectLst/>
            </c:spPr>
            <c:extLst>
              <c:ext xmlns:c16="http://schemas.microsoft.com/office/drawing/2014/chart" uri="{C3380CC4-5D6E-409C-BE32-E72D297353CC}">
                <c16:uniqueId val="{0000003E-85C6-4021-924A-C02490E91D6F}"/>
              </c:ext>
            </c:extLst>
          </c:dPt>
          <c:dPt>
            <c:idx val="4"/>
            <c:invertIfNegative val="0"/>
            <c:bubble3D val="0"/>
            <c:spPr>
              <a:blipFill>
                <a:blip xmlns:r="http://schemas.openxmlformats.org/officeDocument/2006/relationships" r:embed="rId32">
                  <a:alphaModFix amt="60000"/>
                </a:blip>
                <a:stretch>
                  <a:fillRect/>
                </a:stretch>
              </a:blipFill>
              <a:ln>
                <a:noFill/>
              </a:ln>
              <a:effectLst/>
            </c:spPr>
            <c:extLst>
              <c:ext xmlns:c16="http://schemas.microsoft.com/office/drawing/2014/chart" uri="{C3380CC4-5D6E-409C-BE32-E72D297353CC}">
                <c16:uniqueId val="{00000040-85C6-4021-924A-C02490E91D6F}"/>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38-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TOTAL!$AM$146:$AQ$146</c:f>
              <c:numCache>
                <c:formatCode>0</c:formatCode>
                <c:ptCount val="5"/>
                <c:pt idx="0">
                  <c:v>1082.0212806667225</c:v>
                </c:pt>
                <c:pt idx="1">
                  <c:v>1082.0212806667225</c:v>
                </c:pt>
                <c:pt idx="2">
                  <c:v>1082.0212806667225</c:v>
                </c:pt>
                <c:pt idx="3">
                  <c:v>1082.0212806667225</c:v>
                </c:pt>
                <c:pt idx="4">
                  <c:v>1082.0212806667225</c:v>
                </c:pt>
              </c:numCache>
            </c:numRef>
          </c:yVal>
          <c:bubbleSize>
            <c:numRef>
              <c:f>TOTAL!$AM$147:$AQ$147</c:f>
              <c:numCache>
                <c:formatCode>0.0%</c:formatCode>
                <c:ptCount val="5"/>
                <c:pt idx="0">
                  <c:v>3.3347333263333686E-3</c:v>
                </c:pt>
                <c:pt idx="1">
                  <c:v>5.9788954091600961E-2</c:v>
                </c:pt>
                <c:pt idx="2">
                  <c:v>0.16562225389169921</c:v>
                </c:pt>
                <c:pt idx="3">
                  <c:v>0.11907386109202306</c:v>
                </c:pt>
                <c:pt idx="4">
                  <c:v>0.14032934865489052</c:v>
                </c:pt>
              </c:numCache>
            </c:numRef>
          </c:bubbleSize>
          <c:bubble3D val="0"/>
          <c:extLst>
            <c:ext xmlns:c16="http://schemas.microsoft.com/office/drawing/2014/chart" uri="{C3380CC4-5D6E-409C-BE32-E72D297353CC}">
              <c16:uniqueId val="{00000041-85C6-4021-924A-C02490E91D6F}"/>
            </c:ext>
          </c:extLst>
        </c:ser>
        <c:ser>
          <c:idx val="6"/>
          <c:order val="6"/>
          <c:tx>
            <c:strRef>
              <c:f>TOTAL!$AL$148</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33">
                  <a:alphaModFix amt="60000"/>
                </a:blip>
                <a:srcRect/>
                <a:stretch>
                  <a:fillRect/>
                </a:stretch>
              </a:blipFill>
              <a:ln>
                <a:noFill/>
              </a:ln>
              <a:effectLst/>
            </c:spPr>
            <c:extLst>
              <c:ext xmlns:c16="http://schemas.microsoft.com/office/drawing/2014/chart" uri="{C3380CC4-5D6E-409C-BE32-E72D297353CC}">
                <c16:uniqueId val="{00000043-85C6-4021-924A-C02490E91D6F}"/>
              </c:ext>
            </c:extLst>
          </c:dPt>
          <c:dPt>
            <c:idx val="1"/>
            <c:invertIfNegative val="0"/>
            <c:bubble3D val="0"/>
            <c:spPr>
              <a:blipFill>
                <a:blip xmlns:r="http://schemas.openxmlformats.org/officeDocument/2006/relationships" r:embed="rId34">
                  <a:alphaModFix amt="60000"/>
                </a:blip>
                <a:stretch>
                  <a:fillRect/>
                </a:stretch>
              </a:blipFill>
              <a:ln>
                <a:noFill/>
              </a:ln>
              <a:effectLst/>
            </c:spPr>
            <c:extLst>
              <c:ext xmlns:c16="http://schemas.microsoft.com/office/drawing/2014/chart" uri="{C3380CC4-5D6E-409C-BE32-E72D297353CC}">
                <c16:uniqueId val="{00000045-85C6-4021-924A-C02490E91D6F}"/>
              </c:ext>
            </c:extLst>
          </c:dPt>
          <c:dPt>
            <c:idx val="2"/>
            <c:invertIfNegative val="0"/>
            <c:bubble3D val="0"/>
            <c:spPr>
              <a:blipFill>
                <a:blip xmlns:r="http://schemas.openxmlformats.org/officeDocument/2006/relationships" r:embed="rId35">
                  <a:alphaModFix amt="60000"/>
                </a:blip>
                <a:stretch>
                  <a:fillRect/>
                </a:stretch>
              </a:blipFill>
              <a:ln>
                <a:noFill/>
              </a:ln>
              <a:effectLst/>
            </c:spPr>
            <c:extLst>
              <c:ext xmlns:c16="http://schemas.microsoft.com/office/drawing/2014/chart" uri="{C3380CC4-5D6E-409C-BE32-E72D297353CC}">
                <c16:uniqueId val="{00000047-85C6-4021-924A-C02490E91D6F}"/>
              </c:ext>
            </c:extLst>
          </c:dPt>
          <c:dPt>
            <c:idx val="3"/>
            <c:invertIfNegative val="0"/>
            <c:bubble3D val="0"/>
            <c:spPr>
              <a:blipFill>
                <a:blip xmlns:r="http://schemas.openxmlformats.org/officeDocument/2006/relationships" r:embed="rId36">
                  <a:alphaModFix amt="60000"/>
                </a:blip>
                <a:stretch>
                  <a:fillRect/>
                </a:stretch>
              </a:blipFill>
              <a:ln>
                <a:noFill/>
              </a:ln>
              <a:effectLst/>
            </c:spPr>
            <c:extLst>
              <c:ext xmlns:c16="http://schemas.microsoft.com/office/drawing/2014/chart" uri="{C3380CC4-5D6E-409C-BE32-E72D297353CC}">
                <c16:uniqueId val="{00000049-85C6-4021-924A-C02490E91D6F}"/>
              </c:ext>
            </c:extLst>
          </c:dPt>
          <c:dPt>
            <c:idx val="4"/>
            <c:invertIfNegative val="0"/>
            <c:bubble3D val="0"/>
            <c:spPr>
              <a:blipFill>
                <a:blip xmlns:r="http://schemas.openxmlformats.org/officeDocument/2006/relationships" r:embed="rId32">
                  <a:alphaModFix amt="60000"/>
                </a:blip>
                <a:stretch>
                  <a:fillRect/>
                </a:stretch>
              </a:blipFill>
              <a:ln>
                <a:noFill/>
              </a:ln>
              <a:effectLst/>
            </c:spPr>
            <c:extLst>
              <c:ext xmlns:c16="http://schemas.microsoft.com/office/drawing/2014/chart" uri="{C3380CC4-5D6E-409C-BE32-E72D297353CC}">
                <c16:uniqueId val="{0000004B-85C6-4021-924A-C02490E91D6F}"/>
              </c:ext>
            </c:extLst>
          </c:dPt>
          <c:dLbls>
            <c:dLbl>
              <c:idx val="0"/>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3-85C6-4021-924A-C02490E91D6F}"/>
                </c:ext>
              </c:extLst>
            </c:dLbl>
            <c:dLbl>
              <c:idx val="1"/>
              <c:dLblPos val="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45-85C6-4021-924A-C02490E91D6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TOTAL!$AM$135:$AQ$135</c:f>
              <c:strCache>
                <c:ptCount val="5"/>
                <c:pt idx="0">
                  <c:v>DEPLAC</c:v>
                </c:pt>
                <c:pt idx="1">
                  <c:v>TEMPS</c:v>
                </c:pt>
                <c:pt idx="2">
                  <c:v>DISTANCE</c:v>
                </c:pt>
                <c:pt idx="3">
                  <c:v>CO2e</c:v>
                </c:pt>
                <c:pt idx="4">
                  <c:v>CO2e + A</c:v>
                </c:pt>
              </c:strCache>
            </c:strRef>
          </c:xVal>
          <c:yVal>
            <c:numRef>
              <c:f>TOTAL!$AM$148:$AQ$148</c:f>
              <c:numCache>
                <c:formatCode>0</c:formatCode>
                <c:ptCount val="5"/>
                <c:pt idx="0">
                  <c:v>4970.6794764768947</c:v>
                </c:pt>
                <c:pt idx="1">
                  <c:v>4970.6794764768947</c:v>
                </c:pt>
                <c:pt idx="2">
                  <c:v>4970.6794764768947</c:v>
                </c:pt>
                <c:pt idx="3">
                  <c:v>4970.6794764768947</c:v>
                </c:pt>
                <c:pt idx="4">
                  <c:v>4970.6794764768947</c:v>
                </c:pt>
              </c:numCache>
            </c:numRef>
          </c:yVal>
          <c:bubbleSize>
            <c:numRef>
              <c:f>TOTAL!$AM$149:$AQ$149</c:f>
              <c:numCache>
                <c:formatCode>0.0%</c:formatCode>
                <c:ptCount val="5"/>
                <c:pt idx="0" formatCode="0.00%">
                  <c:v>4.3897780511097448E-4</c:v>
                </c:pt>
                <c:pt idx="1">
                  <c:v>1.2010646494843454E-2</c:v>
                </c:pt>
                <c:pt idx="2">
                  <c:v>0.15853605953932776</c:v>
                </c:pt>
                <c:pt idx="3">
                  <c:v>0.13114813848982126</c:v>
                </c:pt>
                <c:pt idx="4">
                  <c:v>0.199144711229643</c:v>
                </c:pt>
              </c:numCache>
            </c:numRef>
          </c:bubbleSize>
          <c:bubble3D val="0"/>
          <c:extLst>
            <c:ext xmlns:c16="http://schemas.microsoft.com/office/drawing/2014/chart" uri="{C3380CC4-5D6E-409C-BE32-E72D297353CC}">
              <c16:uniqueId val="{0000004C-85C6-4021-924A-C02490E91D6F}"/>
            </c:ext>
          </c:extLst>
        </c:ser>
        <c:dLbls>
          <c:dLblPos val="ctr"/>
          <c:showLegendKey val="0"/>
          <c:showVal val="1"/>
          <c:showCatName val="0"/>
          <c:showSerName val="0"/>
          <c:showPercent val="0"/>
          <c:showBubbleSize val="0"/>
        </c:dLbls>
        <c:bubbleScale val="70"/>
        <c:showNegBubbles val="0"/>
        <c:axId val="2063323439"/>
        <c:axId val="2057890303"/>
      </c:bubbleChart>
      <c:valAx>
        <c:axId val="2063323439"/>
        <c:scaling>
          <c:orientation val="minMax"/>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7">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93285214348207"/>
          <c:y val="2.925570597478111E-2"/>
          <c:w val="0.86351159230096242"/>
          <c:h val="0.91790716362484259"/>
        </c:manualLayout>
      </c:layout>
      <c:barChart>
        <c:barDir val="col"/>
        <c:grouping val="percentStacked"/>
        <c:varyColors val="0"/>
        <c:ser>
          <c:idx val="0"/>
          <c:order val="0"/>
          <c:tx>
            <c:strRef>
              <c:f>ModesTotal!$CI$36</c:f>
              <c:strCache>
                <c:ptCount val="1"/>
                <c:pt idx="0">
                  <c:v>Marche</c:v>
                </c:pt>
              </c:strCache>
            </c:strRef>
          </c:tx>
          <c:spPr>
            <a:solidFill>
              <a:schemeClr val="accent1"/>
            </a:solidFill>
            <a:ln>
              <a:noFill/>
            </a:ln>
            <a:effectLst/>
          </c:spPr>
          <c:invertIfNegative val="0"/>
          <c:dLbls>
            <c:dLbl>
              <c:idx val="2"/>
              <c:layout>
                <c:manualLayout>
                  <c:x val="2.2222222222222119E-2"/>
                  <c:y val="-1.957106869388880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9FC-4322-A3DB-C07100CE0AF8}"/>
                </c:ext>
              </c:extLst>
            </c:dLbl>
            <c:dLbl>
              <c:idx val="3"/>
              <c:delete val="1"/>
              <c:extLst>
                <c:ext xmlns:c15="http://schemas.microsoft.com/office/drawing/2012/chart" uri="{CE6537A1-D6FC-4f65-9D91-7224C49458BB}"/>
                <c:ext xmlns:c16="http://schemas.microsoft.com/office/drawing/2014/chart" uri="{C3380CC4-5D6E-409C-BE32-E72D297353CC}">
                  <c16:uniqueId val="{00000000-09FC-4322-A3DB-C07100CE0AF8}"/>
                </c:ext>
              </c:extLst>
            </c:dLbl>
            <c:dLbl>
              <c:idx val="4"/>
              <c:delete val="1"/>
              <c:extLst>
                <c:ext xmlns:c15="http://schemas.microsoft.com/office/drawing/2012/chart" uri="{CE6537A1-D6FC-4f65-9D91-7224C49458BB}"/>
                <c:ext xmlns:c16="http://schemas.microsoft.com/office/drawing/2014/chart" uri="{C3380CC4-5D6E-409C-BE32-E72D297353CC}">
                  <c16:uniqueId val="{00000001-09FC-4322-A3DB-C07100CE0AF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ModesTotal!$CI$37:$CI$41</c:f>
              <c:numCache>
                <c:formatCode>0%</c:formatCode>
                <c:ptCount val="5"/>
                <c:pt idx="0">
                  <c:v>0.23594972433799941</c:v>
                </c:pt>
                <c:pt idx="1">
                  <c:v>0.15271967182472268</c:v>
                </c:pt>
                <c:pt idx="2" formatCode="0.0%">
                  <c:v>1.518073359412082E-2</c:v>
                </c:pt>
                <c:pt idx="3">
                  <c:v>0</c:v>
                </c:pt>
                <c:pt idx="4">
                  <c:v>0</c:v>
                </c:pt>
              </c:numCache>
            </c:numRef>
          </c:val>
          <c:extLst>
            <c:ext xmlns:c16="http://schemas.microsoft.com/office/drawing/2014/chart" uri="{C3380CC4-5D6E-409C-BE32-E72D297353CC}">
              <c16:uniqueId val="{00000002-09FC-4322-A3DB-C07100CE0AF8}"/>
            </c:ext>
          </c:extLst>
        </c:ser>
        <c:ser>
          <c:idx val="1"/>
          <c:order val="1"/>
          <c:tx>
            <c:strRef>
              <c:f>ModesTotal!$CJ$36</c:f>
              <c:strCache>
                <c:ptCount val="1"/>
                <c:pt idx="0">
                  <c:v>Vélo</c:v>
                </c:pt>
              </c:strCache>
            </c:strRef>
          </c:tx>
          <c:spPr>
            <a:solidFill>
              <a:schemeClr val="tx2">
                <a:lumMod val="75000"/>
              </a:schemeClr>
            </a:solidFill>
            <a:ln>
              <a:noFill/>
            </a:ln>
            <a:effectLst/>
          </c:spPr>
          <c:invertIfNegative val="0"/>
          <c:dLbls>
            <c:dLbl>
              <c:idx val="2"/>
              <c:layout>
                <c:manualLayout>
                  <c:x val="-1.3888888888888888E-2"/>
                  <c:y val="-5.337625849239584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FC-4322-A3DB-C07100CE0AF8}"/>
                </c:ext>
              </c:extLst>
            </c:dLbl>
            <c:dLbl>
              <c:idx val="3"/>
              <c:delete val="1"/>
              <c:extLst>
                <c:ext xmlns:c15="http://schemas.microsoft.com/office/drawing/2012/chart" uri="{CE6537A1-D6FC-4f65-9D91-7224C49458BB}"/>
                <c:ext xmlns:c16="http://schemas.microsoft.com/office/drawing/2014/chart" uri="{C3380CC4-5D6E-409C-BE32-E72D297353CC}">
                  <c16:uniqueId val="{00000003-09FC-4322-A3DB-C07100CE0AF8}"/>
                </c:ext>
              </c:extLst>
            </c:dLbl>
            <c:dLbl>
              <c:idx val="4"/>
              <c:delete val="1"/>
              <c:extLst>
                <c:ext xmlns:c15="http://schemas.microsoft.com/office/drawing/2012/chart" uri="{CE6537A1-D6FC-4f65-9D91-7224C49458BB}"/>
                <c:ext xmlns:c16="http://schemas.microsoft.com/office/drawing/2014/chart" uri="{C3380CC4-5D6E-409C-BE32-E72D297353CC}">
                  <c16:uniqueId val="{00000004-09FC-4322-A3DB-C07100CE0AF8}"/>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ModesTotal!$CJ$37:$CJ$41</c:f>
              <c:numCache>
                <c:formatCode>0.0%</c:formatCode>
                <c:ptCount val="5"/>
                <c:pt idx="0">
                  <c:v>2.5307932065519675E-2</c:v>
                </c:pt>
                <c:pt idx="1">
                  <c:v>1.9840004027981712E-2</c:v>
                </c:pt>
                <c:pt idx="2">
                  <c:v>5.4668344508208054E-3</c:v>
                </c:pt>
                <c:pt idx="3" formatCode="0%">
                  <c:v>0</c:v>
                </c:pt>
                <c:pt idx="4" formatCode="0%">
                  <c:v>0</c:v>
                </c:pt>
              </c:numCache>
            </c:numRef>
          </c:val>
          <c:extLst>
            <c:ext xmlns:c16="http://schemas.microsoft.com/office/drawing/2014/chart" uri="{C3380CC4-5D6E-409C-BE32-E72D297353CC}">
              <c16:uniqueId val="{00000005-09FC-4322-A3DB-C07100CE0AF8}"/>
            </c:ext>
          </c:extLst>
        </c:ser>
        <c:ser>
          <c:idx val="2"/>
          <c:order val="2"/>
          <c:tx>
            <c:strRef>
              <c:f>ModesTotal!$CK$36</c:f>
              <c:strCache>
                <c:ptCount val="1"/>
                <c:pt idx="0">
                  <c:v>2RM</c:v>
                </c:pt>
              </c:strCache>
            </c:strRef>
          </c:tx>
          <c:spPr>
            <a:solidFill>
              <a:srgbClr val="ED7D31"/>
            </a:solidFill>
            <a:ln>
              <a:noFill/>
            </a:ln>
            <a:effectLst/>
          </c:spPr>
          <c:invertIfNegative val="0"/>
          <c:dLbls>
            <c:dLbl>
              <c:idx val="2"/>
              <c:layout>
                <c:manualLayout>
                  <c:x val="2.2222222222222223E-2"/>
                  <c:y val="-1.60128775477181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FC-4322-A3DB-C07100CE0AF8}"/>
                </c:ext>
              </c:extLst>
            </c:dLbl>
            <c:dLbl>
              <c:idx val="3"/>
              <c:delete val="1"/>
              <c:extLst>
                <c:ext xmlns:c15="http://schemas.microsoft.com/office/drawing/2012/chart" uri="{CE6537A1-D6FC-4f65-9D91-7224C49458BB}"/>
                <c:ext xmlns:c16="http://schemas.microsoft.com/office/drawing/2014/chart" uri="{C3380CC4-5D6E-409C-BE32-E72D297353CC}">
                  <c16:uniqueId val="{00000006-09FC-4322-A3DB-C07100CE0AF8}"/>
                </c:ext>
              </c:extLst>
            </c:dLbl>
            <c:dLbl>
              <c:idx val="4"/>
              <c:delete val="1"/>
              <c:extLst>
                <c:ext xmlns:c15="http://schemas.microsoft.com/office/drawing/2012/chart" uri="{CE6537A1-D6FC-4f65-9D91-7224C49458BB}"/>
                <c:ext xmlns:c16="http://schemas.microsoft.com/office/drawing/2014/chart" uri="{C3380CC4-5D6E-409C-BE32-E72D297353CC}">
                  <c16:uniqueId val="{00000007-09FC-4322-A3DB-C07100CE0AF8}"/>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ModesTotal!$CK$37:$CK$41</c:f>
              <c:numCache>
                <c:formatCode>0.0%</c:formatCode>
                <c:ptCount val="5"/>
                <c:pt idx="0">
                  <c:v>1.0351930013860209E-2</c:v>
                </c:pt>
                <c:pt idx="1">
                  <c:v>1.0124956681458732E-2</c:v>
                </c:pt>
                <c:pt idx="2">
                  <c:v>7.9814520505107206E-3</c:v>
                </c:pt>
                <c:pt idx="3">
                  <c:v>7.2666086495254524E-3</c:v>
                </c:pt>
                <c:pt idx="4">
                  <c:v>6.3246577231458306E-3</c:v>
                </c:pt>
              </c:numCache>
            </c:numRef>
          </c:val>
          <c:extLst>
            <c:ext xmlns:c16="http://schemas.microsoft.com/office/drawing/2014/chart" uri="{C3380CC4-5D6E-409C-BE32-E72D297353CC}">
              <c16:uniqueId val="{00000008-09FC-4322-A3DB-C07100CE0AF8}"/>
            </c:ext>
          </c:extLst>
        </c:ser>
        <c:ser>
          <c:idx val="3"/>
          <c:order val="3"/>
          <c:tx>
            <c:strRef>
              <c:f>ModesTotal!$CL$36</c:f>
              <c:strCache>
                <c:ptCount val="1"/>
                <c:pt idx="0">
                  <c:v>Voiture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ModesTotal!$CL$37:$CL$41</c:f>
              <c:numCache>
                <c:formatCode>0%</c:formatCode>
                <c:ptCount val="5"/>
                <c:pt idx="0">
                  <c:v>0.64015044606616367</c:v>
                </c:pt>
                <c:pt idx="1">
                  <c:v>0.62184763298106471</c:v>
                </c:pt>
                <c:pt idx="2">
                  <c:v>0.65194438841213032</c:v>
                </c:pt>
                <c:pt idx="3">
                  <c:v>0.79404425857527983</c:v>
                </c:pt>
                <c:pt idx="4">
                  <c:v>0.69070782046623624</c:v>
                </c:pt>
              </c:numCache>
            </c:numRef>
          </c:val>
          <c:extLst>
            <c:ext xmlns:c16="http://schemas.microsoft.com/office/drawing/2014/chart" uri="{C3380CC4-5D6E-409C-BE32-E72D297353CC}">
              <c16:uniqueId val="{00000009-09FC-4322-A3DB-C07100CE0AF8}"/>
            </c:ext>
          </c:extLst>
        </c:ser>
        <c:ser>
          <c:idx val="4"/>
          <c:order val="4"/>
          <c:tx>
            <c:strRef>
              <c:f>ModesTotal!$CM$36</c:f>
              <c:strCache>
                <c:ptCount val="1"/>
                <c:pt idx="0">
                  <c:v>Bus et Cars</c:v>
                </c:pt>
              </c:strCache>
            </c:strRef>
          </c:tx>
          <c:spPr>
            <a:solidFill>
              <a:srgbClr val="FFFF00"/>
            </a:solidFill>
            <a:ln>
              <a:noFill/>
            </a:ln>
            <a:effectLst/>
          </c:spPr>
          <c:invertIfNegative val="0"/>
          <c:dLbls>
            <c:dLbl>
              <c:idx val="3"/>
              <c:layout>
                <c:manualLayout>
                  <c:x val="-2.777777777777788E-2"/>
                  <c:y val="-2.446383586736100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9FC-4322-A3DB-C07100CE0AF8}"/>
                </c:ext>
              </c:extLst>
            </c:dLbl>
            <c:dLbl>
              <c:idx val="4"/>
              <c:layout>
                <c:manualLayout>
                  <c:x val="-3.055555555555565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9FC-4322-A3DB-C07100CE0AF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ModesTotal!$CM$37:$CM$41</c:f>
              <c:numCache>
                <c:formatCode>0.0%</c:formatCode>
                <c:ptCount val="5"/>
                <c:pt idx="0">
                  <c:v>3.6136861355786941E-2</c:v>
                </c:pt>
                <c:pt idx="1">
                  <c:v>5.7750084007166844E-2</c:v>
                </c:pt>
                <c:pt idx="2">
                  <c:v>2.6608168073653422E-2</c:v>
                </c:pt>
                <c:pt idx="3">
                  <c:v>1.6170104500422132E-2</c:v>
                </c:pt>
                <c:pt idx="4">
                  <c:v>1.4168352848245594E-2</c:v>
                </c:pt>
              </c:numCache>
            </c:numRef>
          </c:val>
          <c:extLst>
            <c:ext xmlns:c16="http://schemas.microsoft.com/office/drawing/2014/chart" uri="{C3380CC4-5D6E-409C-BE32-E72D297353CC}">
              <c16:uniqueId val="{0000000A-09FC-4322-A3DB-C07100CE0AF8}"/>
            </c:ext>
          </c:extLst>
        </c:ser>
        <c:ser>
          <c:idx val="5"/>
          <c:order val="5"/>
          <c:tx>
            <c:strRef>
              <c:f>ModesTotal!$CN$36</c:f>
              <c:strCache>
                <c:ptCount val="1"/>
                <c:pt idx="0">
                  <c:v>Ferroviaire</c:v>
                </c:pt>
              </c:strCache>
            </c:strRef>
          </c:tx>
          <c:spPr>
            <a:solidFill>
              <a:srgbClr val="00B050"/>
            </a:solidFill>
            <a:ln>
              <a:noFill/>
            </a:ln>
            <a:effectLst/>
          </c:spPr>
          <c:invertIfNegative val="0"/>
          <c:dLbls>
            <c:dLbl>
              <c:idx val="3"/>
              <c:layout>
                <c:manualLayout>
                  <c:x val="1.6666666666666566E-2"/>
                  <c:y val="-2.66881292461969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9FC-4322-A3DB-C07100CE0AF8}"/>
                </c:ext>
              </c:extLst>
            </c:dLbl>
            <c:dLbl>
              <c:idx val="4"/>
              <c:layout>
                <c:manualLayout>
                  <c:x val="3.0555555555555454E-2"/>
                  <c:y val="-8.00643877385913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FC-4322-A3DB-C07100CE0AF8}"/>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ModesTotal!$CN$37:$CN$41</c:f>
              <c:numCache>
                <c:formatCode>0%</c:formatCode>
                <c:ptCount val="5"/>
                <c:pt idx="0" formatCode="0.0%">
                  <c:v>4.6764232497628781E-2</c:v>
                </c:pt>
                <c:pt idx="1">
                  <c:v>0.10924221694726476</c:v>
                </c:pt>
                <c:pt idx="2">
                  <c:v>8.6481254234797814E-2</c:v>
                </c:pt>
                <c:pt idx="3" formatCode="0.0%">
                  <c:v>1.8849288405106473E-3</c:v>
                </c:pt>
                <c:pt idx="4" formatCode="0.0%">
                  <c:v>4.6901248784132444E-3</c:v>
                </c:pt>
              </c:numCache>
            </c:numRef>
          </c:val>
          <c:extLst>
            <c:ext xmlns:c16="http://schemas.microsoft.com/office/drawing/2014/chart" uri="{C3380CC4-5D6E-409C-BE32-E72D297353CC}">
              <c16:uniqueId val="{0000000B-09FC-4322-A3DB-C07100CE0AF8}"/>
            </c:ext>
          </c:extLst>
        </c:ser>
        <c:ser>
          <c:idx val="6"/>
          <c:order val="6"/>
          <c:tx>
            <c:strRef>
              <c:f>ModesTotal!$CO$36</c:f>
              <c:strCache>
                <c:ptCount val="1"/>
                <c:pt idx="0">
                  <c:v>Avion</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ModesTotal!$CO$37:$CO$41</c:f>
              <c:numCache>
                <c:formatCode>0.0%</c:formatCode>
                <c:ptCount val="5"/>
                <c:pt idx="0">
                  <c:v>1.2009555204286616E-3</c:v>
                </c:pt>
                <c:pt idx="1">
                  <c:v>2.1680897317638545E-2</c:v>
                </c:pt>
                <c:pt idx="2" formatCode="0%">
                  <c:v>0.19519638372318998</c:v>
                </c:pt>
                <c:pt idx="3" formatCode="0%">
                  <c:v>0.16807491219850351</c:v>
                </c:pt>
                <c:pt idx="4" formatCode="0%">
                  <c:v>0.27216155821358134</c:v>
                </c:pt>
              </c:numCache>
            </c:numRef>
          </c:val>
          <c:extLst>
            <c:ext xmlns:c16="http://schemas.microsoft.com/office/drawing/2014/chart" uri="{C3380CC4-5D6E-409C-BE32-E72D297353CC}">
              <c16:uniqueId val="{0000000C-09FC-4322-A3DB-C07100CE0AF8}"/>
            </c:ext>
          </c:extLst>
        </c:ser>
        <c:ser>
          <c:idx val="7"/>
          <c:order val="7"/>
          <c:tx>
            <c:strRef>
              <c:f>ModesTotal!$CP$36</c:f>
              <c:strCache>
                <c:ptCount val="1"/>
                <c:pt idx="0">
                  <c:v>Autre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ModesTotal!$CH$37:$CH$41</c:f>
              <c:strCache>
                <c:ptCount val="5"/>
                <c:pt idx="0">
                  <c:v>TRAJETS</c:v>
                </c:pt>
                <c:pt idx="1">
                  <c:v>TEMPS</c:v>
                </c:pt>
                <c:pt idx="2">
                  <c:v>DISTANCES</c:v>
                </c:pt>
                <c:pt idx="3">
                  <c:v>CO2e</c:v>
                </c:pt>
                <c:pt idx="4">
                  <c:v>CO2e + A</c:v>
                </c:pt>
              </c:strCache>
            </c:strRef>
          </c:cat>
          <c:val>
            <c:numRef>
              <c:f>ModesTotal!$CP$37:$CP$41</c:f>
              <c:numCache>
                <c:formatCode>0.0%</c:formatCode>
                <c:ptCount val="5"/>
                <c:pt idx="0">
                  <c:v>4.1379181426125173E-3</c:v>
                </c:pt>
                <c:pt idx="1">
                  <c:v>6.7945362127022181E-3</c:v>
                </c:pt>
                <c:pt idx="2">
                  <c:v>1.1140785460776117E-2</c:v>
                </c:pt>
                <c:pt idx="3">
                  <c:v>1.2537375121416273E-2</c:v>
                </c:pt>
                <c:pt idx="4">
                  <c:v>1.1980601202344742E-2</c:v>
                </c:pt>
              </c:numCache>
            </c:numRef>
          </c:val>
          <c:extLst>
            <c:ext xmlns:c16="http://schemas.microsoft.com/office/drawing/2014/chart" uri="{C3380CC4-5D6E-409C-BE32-E72D297353CC}">
              <c16:uniqueId val="{0000000D-09FC-4322-A3DB-C07100CE0AF8}"/>
            </c:ext>
          </c:extLst>
        </c:ser>
        <c:dLbls>
          <c:dLblPos val="ctr"/>
          <c:showLegendKey val="0"/>
          <c:showVal val="1"/>
          <c:showCatName val="0"/>
          <c:showSerName val="0"/>
          <c:showPercent val="0"/>
          <c:showBubbleSize val="0"/>
        </c:dLbls>
        <c:gapWidth val="100"/>
        <c:overlap val="100"/>
        <c:axId val="53457535"/>
        <c:axId val="514220863"/>
      </c:barChart>
      <c:catAx>
        <c:axId val="53457535"/>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fr-FR"/>
          </a:p>
        </c:txPr>
        <c:crossAx val="514220863"/>
        <c:crosses val="autoZero"/>
        <c:auto val="1"/>
        <c:lblAlgn val="ctr"/>
        <c:lblOffset val="100"/>
        <c:noMultiLvlLbl val="0"/>
      </c:catAx>
      <c:valAx>
        <c:axId val="514220863"/>
        <c:scaling>
          <c:orientation val="minMax"/>
        </c:scaling>
        <c:delete val="0"/>
        <c:axPos val="l"/>
        <c:majorGridlines>
          <c:spPr>
            <a:ln w="9525" cap="flat" cmpd="sng" algn="ctr">
              <a:solidFill>
                <a:sysClr val="window" lastClr="FFFFFF">
                  <a:lumMod val="95000"/>
                </a:sys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534575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r-FR" sz="1800" b="1" dirty="0"/>
              <a:t>En France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8.6989236111111118E-2"/>
          <c:y val="0.1155349537037037"/>
          <c:w val="0.88081496913580248"/>
          <c:h val="0.59465671296296296"/>
        </c:manualLayout>
      </c:layout>
      <c:areaChart>
        <c:grouping val="stacked"/>
        <c:varyColors val="0"/>
        <c:ser>
          <c:idx val="0"/>
          <c:order val="0"/>
          <c:tx>
            <c:strRef>
              <c:f>ModesTotal!$B$20</c:f>
              <c:strCache>
                <c:ptCount val="1"/>
                <c:pt idx="0">
                  <c:v>Marche</c:v>
                </c:pt>
              </c:strCache>
            </c:strRef>
          </c:tx>
          <c:spPr>
            <a:solidFill>
              <a:schemeClr val="accent1"/>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ModesTotal!$B$21:$B$34</c:f>
              <c:numCache>
                <c:formatCode>0.0%</c:formatCode>
                <c:ptCount val="14"/>
                <c:pt idx="0">
                  <c:v>0.8162999999999998</c:v>
                </c:pt>
                <c:pt idx="1">
                  <c:v>0.43770000000000009</c:v>
                </c:pt>
                <c:pt idx="2">
                  <c:v>0.13358664133586642</c:v>
                </c:pt>
                <c:pt idx="3">
                  <c:v>2.8702870287028705E-2</c:v>
                </c:pt>
                <c:pt idx="4">
                  <c:v>1.5001500150015003E-3</c:v>
                </c:pt>
                <c:pt idx="5">
                  <c:v>7.000000000000001E-4</c:v>
                </c:pt>
                <c:pt idx="6">
                  <c:v>0</c:v>
                </c:pt>
                <c:pt idx="7">
                  <c:v>0</c:v>
                </c:pt>
                <c:pt idx="8">
                  <c:v>0</c:v>
                </c:pt>
                <c:pt idx="9">
                  <c:v>1.4001400140014005E-3</c:v>
                </c:pt>
                <c:pt idx="10">
                  <c:v>0</c:v>
                </c:pt>
                <c:pt idx="11">
                  <c:v>0</c:v>
                </c:pt>
                <c:pt idx="12">
                  <c:v>0</c:v>
                </c:pt>
                <c:pt idx="13">
                  <c:v>0</c:v>
                </c:pt>
              </c:numCache>
            </c:numRef>
          </c:val>
          <c:extLst>
            <c:ext xmlns:c16="http://schemas.microsoft.com/office/drawing/2014/chart" uri="{C3380CC4-5D6E-409C-BE32-E72D297353CC}">
              <c16:uniqueId val="{00000000-6953-4678-B804-E9A0AA01B30F}"/>
            </c:ext>
          </c:extLst>
        </c:ser>
        <c:ser>
          <c:idx val="1"/>
          <c:order val="1"/>
          <c:tx>
            <c:strRef>
              <c:f>ModesTotal!$C$20</c:f>
              <c:strCache>
                <c:ptCount val="1"/>
                <c:pt idx="0">
                  <c:v>Vélo</c:v>
                </c:pt>
              </c:strCache>
            </c:strRef>
          </c:tx>
          <c:spPr>
            <a:solidFill>
              <a:schemeClr val="tx2">
                <a:lumMod val="75000"/>
              </a:schemeClr>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ModesTotal!$C$21:$C$34</c:f>
              <c:numCache>
                <c:formatCode>0.0%</c:formatCode>
                <c:ptCount val="14"/>
                <c:pt idx="0">
                  <c:v>2.7599999999999993E-2</c:v>
                </c:pt>
                <c:pt idx="1">
                  <c:v>4.2300000000000011E-2</c:v>
                </c:pt>
                <c:pt idx="2">
                  <c:v>3.9496050394960507E-2</c:v>
                </c:pt>
                <c:pt idx="3">
                  <c:v>2.2402240224022405E-2</c:v>
                </c:pt>
                <c:pt idx="4">
                  <c:v>1.0801080108010803E-2</c:v>
                </c:pt>
                <c:pt idx="5">
                  <c:v>2.5000000000000001E-3</c:v>
                </c:pt>
                <c:pt idx="6">
                  <c:v>9.9990000999900007E-4</c:v>
                </c:pt>
                <c:pt idx="7">
                  <c:v>5.9994000599939996E-4</c:v>
                </c:pt>
                <c:pt idx="8">
                  <c:v>0</c:v>
                </c:pt>
                <c:pt idx="9">
                  <c:v>0</c:v>
                </c:pt>
                <c:pt idx="10">
                  <c:v>0</c:v>
                </c:pt>
                <c:pt idx="11">
                  <c:v>0</c:v>
                </c:pt>
                <c:pt idx="12">
                  <c:v>0</c:v>
                </c:pt>
                <c:pt idx="13">
                  <c:v>0</c:v>
                </c:pt>
              </c:numCache>
            </c:numRef>
          </c:val>
          <c:extLst>
            <c:ext xmlns:c16="http://schemas.microsoft.com/office/drawing/2014/chart" uri="{C3380CC4-5D6E-409C-BE32-E72D297353CC}">
              <c16:uniqueId val="{00000001-6953-4678-B804-E9A0AA01B30F}"/>
            </c:ext>
          </c:extLst>
        </c:ser>
        <c:ser>
          <c:idx val="2"/>
          <c:order val="2"/>
          <c:tx>
            <c:strRef>
              <c:f>ModesTotal!$D$20</c:f>
              <c:strCache>
                <c:ptCount val="1"/>
                <c:pt idx="0">
                  <c:v>2RM</c:v>
                </c:pt>
              </c:strCache>
            </c:strRef>
          </c:tx>
          <c:spPr>
            <a:solidFill>
              <a:srgbClr val="ED7D31"/>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ModesTotal!$D$21:$D$34</c:f>
              <c:numCache>
                <c:formatCode>0.0%</c:formatCode>
                <c:ptCount val="14"/>
                <c:pt idx="0">
                  <c:v>1.4999999999999998E-3</c:v>
                </c:pt>
                <c:pt idx="1">
                  <c:v>7.6000000000000009E-3</c:v>
                </c:pt>
                <c:pt idx="2">
                  <c:v>9.0990900909909012E-3</c:v>
                </c:pt>
                <c:pt idx="3">
                  <c:v>1.6101610161016102E-2</c:v>
                </c:pt>
                <c:pt idx="4">
                  <c:v>1.8501850185018504E-2</c:v>
                </c:pt>
                <c:pt idx="5">
                  <c:v>1.15E-2</c:v>
                </c:pt>
                <c:pt idx="6">
                  <c:v>1.18988101189881E-2</c:v>
                </c:pt>
                <c:pt idx="7">
                  <c:v>2.1997800219978E-3</c:v>
                </c:pt>
                <c:pt idx="8">
                  <c:v>4.0000000000000001E-3</c:v>
                </c:pt>
                <c:pt idx="9">
                  <c:v>3.2003200320032009E-3</c:v>
                </c:pt>
                <c:pt idx="10">
                  <c:v>0</c:v>
                </c:pt>
                <c:pt idx="11">
                  <c:v>0</c:v>
                </c:pt>
                <c:pt idx="12">
                  <c:v>0</c:v>
                </c:pt>
                <c:pt idx="13">
                  <c:v>0</c:v>
                </c:pt>
              </c:numCache>
            </c:numRef>
          </c:val>
          <c:extLst>
            <c:ext xmlns:c16="http://schemas.microsoft.com/office/drawing/2014/chart" uri="{C3380CC4-5D6E-409C-BE32-E72D297353CC}">
              <c16:uniqueId val="{00000002-6953-4678-B804-E9A0AA01B30F}"/>
            </c:ext>
          </c:extLst>
        </c:ser>
        <c:ser>
          <c:idx val="3"/>
          <c:order val="3"/>
          <c:tx>
            <c:strRef>
              <c:f>ModesTotal!$E$20</c:f>
              <c:strCache>
                <c:ptCount val="1"/>
                <c:pt idx="0">
                  <c:v>Voiture</c:v>
                </c:pt>
              </c:strCache>
            </c:strRef>
          </c:tx>
          <c:spPr>
            <a:solidFill>
              <a:srgbClr val="FFC000"/>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ModesTotal!$E$21:$E$34</c:f>
              <c:numCache>
                <c:formatCode>0.0%</c:formatCode>
                <c:ptCount val="14"/>
                <c:pt idx="0">
                  <c:v>0.14579999999999999</c:v>
                </c:pt>
                <c:pt idx="1">
                  <c:v>0.47640000000000005</c:v>
                </c:pt>
                <c:pt idx="2">
                  <c:v>0.69963003699630044</c:v>
                </c:pt>
                <c:pt idx="3">
                  <c:v>0.80218021802180217</c:v>
                </c:pt>
                <c:pt idx="4">
                  <c:v>0.86798679867986794</c:v>
                </c:pt>
                <c:pt idx="5">
                  <c:v>0.88379999999999992</c:v>
                </c:pt>
                <c:pt idx="6">
                  <c:v>0.85571442855714419</c:v>
                </c:pt>
                <c:pt idx="7">
                  <c:v>0.90720927907209281</c:v>
                </c:pt>
                <c:pt idx="8">
                  <c:v>0.78110000000000002</c:v>
                </c:pt>
                <c:pt idx="9">
                  <c:v>0.5954595459545956</c:v>
                </c:pt>
                <c:pt idx="10">
                  <c:v>0.33356664333566638</c:v>
                </c:pt>
                <c:pt idx="11">
                  <c:v>0.23350000000000001</c:v>
                </c:pt>
                <c:pt idx="12">
                  <c:v>3.3E-3</c:v>
                </c:pt>
                <c:pt idx="13">
                  <c:v>5.3E-3</c:v>
                </c:pt>
              </c:numCache>
            </c:numRef>
          </c:val>
          <c:extLst>
            <c:ext xmlns:c16="http://schemas.microsoft.com/office/drawing/2014/chart" uri="{C3380CC4-5D6E-409C-BE32-E72D297353CC}">
              <c16:uniqueId val="{00000003-6953-4678-B804-E9A0AA01B30F}"/>
            </c:ext>
          </c:extLst>
        </c:ser>
        <c:ser>
          <c:idx val="4"/>
          <c:order val="4"/>
          <c:tx>
            <c:strRef>
              <c:f>ModesTotal!$F$20</c:f>
              <c:strCache>
                <c:ptCount val="1"/>
                <c:pt idx="0">
                  <c:v>Bus et Cars</c:v>
                </c:pt>
              </c:strCache>
            </c:strRef>
          </c:tx>
          <c:spPr>
            <a:solidFill>
              <a:srgbClr val="FFFF00"/>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ModesTotal!$F$21:$F$34</c:f>
              <c:numCache>
                <c:formatCode>0.0%</c:formatCode>
                <c:ptCount val="14"/>
                <c:pt idx="0">
                  <c:v>2.3999999999999994E-3</c:v>
                </c:pt>
                <c:pt idx="1">
                  <c:v>2.2600000000000002E-2</c:v>
                </c:pt>
                <c:pt idx="2">
                  <c:v>6.8193180681931809E-2</c:v>
                </c:pt>
                <c:pt idx="3">
                  <c:v>5.0305030503050303E-2</c:v>
                </c:pt>
                <c:pt idx="4">
                  <c:v>3.6703670367036707E-2</c:v>
                </c:pt>
                <c:pt idx="5">
                  <c:v>1.8199999999999997E-2</c:v>
                </c:pt>
                <c:pt idx="6">
                  <c:v>2.4497550244975502E-2</c:v>
                </c:pt>
                <c:pt idx="7">
                  <c:v>2.1697830216978301E-2</c:v>
                </c:pt>
                <c:pt idx="8">
                  <c:v>3.2800000000000003E-2</c:v>
                </c:pt>
                <c:pt idx="9">
                  <c:v>2.8802880288028809E-2</c:v>
                </c:pt>
                <c:pt idx="10">
                  <c:v>3.3796620337966196E-2</c:v>
                </c:pt>
                <c:pt idx="11">
                  <c:v>1.9099999999999999E-2</c:v>
                </c:pt>
                <c:pt idx="12">
                  <c:v>2.5000000000000001E-3</c:v>
                </c:pt>
                <c:pt idx="13">
                  <c:v>0</c:v>
                </c:pt>
              </c:numCache>
            </c:numRef>
          </c:val>
          <c:extLst>
            <c:ext xmlns:c16="http://schemas.microsoft.com/office/drawing/2014/chart" uri="{C3380CC4-5D6E-409C-BE32-E72D297353CC}">
              <c16:uniqueId val="{00000004-6953-4678-B804-E9A0AA01B30F}"/>
            </c:ext>
          </c:extLst>
        </c:ser>
        <c:ser>
          <c:idx val="5"/>
          <c:order val="5"/>
          <c:tx>
            <c:strRef>
              <c:f>ModesTotal!$G$20</c:f>
              <c:strCache>
                <c:ptCount val="1"/>
                <c:pt idx="0">
                  <c:v>Ferroviaire</c:v>
                </c:pt>
              </c:strCache>
            </c:strRef>
          </c:tx>
          <c:spPr>
            <a:solidFill>
              <a:srgbClr val="00B050"/>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ModesTotal!$G$21:$G$34</c:f>
              <c:numCache>
                <c:formatCode>0.0%</c:formatCode>
                <c:ptCount val="14"/>
                <c:pt idx="0">
                  <c:v>3.7999999999999996E-3</c:v>
                </c:pt>
                <c:pt idx="1">
                  <c:v>1.0700000000000003E-2</c:v>
                </c:pt>
                <c:pt idx="2">
                  <c:v>4.8195180481951809E-2</c:v>
                </c:pt>
                <c:pt idx="3">
                  <c:v>7.4107410741074117E-2</c:v>
                </c:pt>
                <c:pt idx="4">
                  <c:v>5.8905890589058908E-2</c:v>
                </c:pt>
                <c:pt idx="5">
                  <c:v>7.7199999999999991E-2</c:v>
                </c:pt>
                <c:pt idx="6">
                  <c:v>9.7290270972902715E-2</c:v>
                </c:pt>
                <c:pt idx="7">
                  <c:v>6.0893910608939103E-2</c:v>
                </c:pt>
                <c:pt idx="8">
                  <c:v>0.1464</c:v>
                </c:pt>
                <c:pt idx="9">
                  <c:v>0.22792279227922796</c:v>
                </c:pt>
                <c:pt idx="10">
                  <c:v>7.1692830716928294E-2</c:v>
                </c:pt>
                <c:pt idx="11">
                  <c:v>1.77E-2</c:v>
                </c:pt>
                <c:pt idx="12">
                  <c:v>3.8E-3</c:v>
                </c:pt>
                <c:pt idx="13">
                  <c:v>0</c:v>
                </c:pt>
              </c:numCache>
            </c:numRef>
          </c:val>
          <c:extLst>
            <c:ext xmlns:c16="http://schemas.microsoft.com/office/drawing/2014/chart" uri="{C3380CC4-5D6E-409C-BE32-E72D297353CC}">
              <c16:uniqueId val="{00000005-6953-4678-B804-E9A0AA01B30F}"/>
            </c:ext>
          </c:extLst>
        </c:ser>
        <c:ser>
          <c:idx val="6"/>
          <c:order val="6"/>
          <c:tx>
            <c:strRef>
              <c:f>ModesTotal!$H$20</c:f>
              <c:strCache>
                <c:ptCount val="1"/>
                <c:pt idx="0">
                  <c:v>Avion</c:v>
                </c:pt>
              </c:strCache>
            </c:strRef>
          </c:tx>
          <c:spPr>
            <a:solidFill>
              <a:srgbClr val="FF0000"/>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ModesTotal!$H$21:$H$34</c:f>
              <c:numCache>
                <c:formatCode>0.0%</c:formatCode>
                <c:ptCount val="14"/>
                <c:pt idx="0">
                  <c:v>0</c:v>
                </c:pt>
                <c:pt idx="1">
                  <c:v>0</c:v>
                </c:pt>
                <c:pt idx="2">
                  <c:v>0</c:v>
                </c:pt>
                <c:pt idx="3">
                  <c:v>0</c:v>
                </c:pt>
                <c:pt idx="4">
                  <c:v>0</c:v>
                </c:pt>
                <c:pt idx="5">
                  <c:v>0</c:v>
                </c:pt>
                <c:pt idx="6">
                  <c:v>0</c:v>
                </c:pt>
                <c:pt idx="7">
                  <c:v>2.0997900209978998E-3</c:v>
                </c:pt>
                <c:pt idx="8">
                  <c:v>2.2200000000000001E-2</c:v>
                </c:pt>
                <c:pt idx="9">
                  <c:v>0.12831283128312834</c:v>
                </c:pt>
                <c:pt idx="10">
                  <c:v>0.53254674532546731</c:v>
                </c:pt>
                <c:pt idx="11">
                  <c:v>0.69310000000000005</c:v>
                </c:pt>
                <c:pt idx="12">
                  <c:v>0.98670000000000002</c:v>
                </c:pt>
                <c:pt idx="13">
                  <c:v>0.9456</c:v>
                </c:pt>
              </c:numCache>
            </c:numRef>
          </c:val>
          <c:extLst>
            <c:ext xmlns:c16="http://schemas.microsoft.com/office/drawing/2014/chart" uri="{C3380CC4-5D6E-409C-BE32-E72D297353CC}">
              <c16:uniqueId val="{00000006-6953-4678-B804-E9A0AA01B30F}"/>
            </c:ext>
          </c:extLst>
        </c:ser>
        <c:ser>
          <c:idx val="7"/>
          <c:order val="7"/>
          <c:tx>
            <c:strRef>
              <c:f>ModesTotal!$I$20</c:f>
              <c:strCache>
                <c:ptCount val="1"/>
                <c:pt idx="0">
                  <c:v>Autre</c:v>
                </c:pt>
              </c:strCache>
            </c:strRef>
          </c:tx>
          <c:spPr>
            <a:solidFill>
              <a:schemeClr val="bg1">
                <a:lumMod val="65000"/>
              </a:schemeClr>
            </a:solidFill>
            <a:ln>
              <a:noFill/>
            </a:ln>
            <a:effectLst/>
          </c:spPr>
          <c:cat>
            <c:strRef>
              <c:f>ModesTotal!$R$21:$R$34</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ModesTotal!$I$21:$I$34</c:f>
              <c:numCache>
                <c:formatCode>0.0%</c:formatCode>
                <c:ptCount val="14"/>
                <c:pt idx="0">
                  <c:v>2.5999999999999999E-3</c:v>
                </c:pt>
                <c:pt idx="1">
                  <c:v>2.7000000000000006E-3</c:v>
                </c:pt>
                <c:pt idx="2">
                  <c:v>1.7998200179982003E-3</c:v>
                </c:pt>
                <c:pt idx="3">
                  <c:v>6.200620062006201E-3</c:v>
                </c:pt>
                <c:pt idx="4">
                  <c:v>5.6005600560056013E-3</c:v>
                </c:pt>
                <c:pt idx="5">
                  <c:v>6.0999999999999995E-3</c:v>
                </c:pt>
                <c:pt idx="6">
                  <c:v>9.5990400959903993E-3</c:v>
                </c:pt>
                <c:pt idx="7">
                  <c:v>5.2994700529947003E-3</c:v>
                </c:pt>
                <c:pt idx="8">
                  <c:v>1.3500000000000002E-2</c:v>
                </c:pt>
                <c:pt idx="9">
                  <c:v>1.4901490149014904E-2</c:v>
                </c:pt>
                <c:pt idx="10">
                  <c:v>2.8397160283971597E-2</c:v>
                </c:pt>
                <c:pt idx="11">
                  <c:v>3.6600000000000001E-2</c:v>
                </c:pt>
                <c:pt idx="12">
                  <c:v>3.7000000000000002E-3</c:v>
                </c:pt>
                <c:pt idx="13">
                  <c:v>4.9100000000000005E-2</c:v>
                </c:pt>
              </c:numCache>
            </c:numRef>
          </c:val>
          <c:extLst>
            <c:ext xmlns:c16="http://schemas.microsoft.com/office/drawing/2014/chart" uri="{C3380CC4-5D6E-409C-BE32-E72D297353CC}">
              <c16:uniqueId val="{00000007-6953-4678-B804-E9A0AA01B30F}"/>
            </c:ext>
          </c:extLst>
        </c:ser>
        <c:dLbls>
          <c:showLegendKey val="0"/>
          <c:showVal val="0"/>
          <c:showCatName val="0"/>
          <c:showSerName val="0"/>
          <c:showPercent val="0"/>
          <c:showBubbleSize val="0"/>
        </c:dLbls>
        <c:axId val="691911488"/>
        <c:axId val="691902848"/>
      </c:areaChart>
      <c:catAx>
        <c:axId val="69191148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1" i="0" u="none" strike="noStrike" kern="1200" baseline="0">
                <a:solidFill>
                  <a:schemeClr val="tx1">
                    <a:lumMod val="85000"/>
                    <a:lumOff val="15000"/>
                  </a:schemeClr>
                </a:solidFill>
                <a:latin typeface="+mn-lt"/>
                <a:ea typeface="+mn-ea"/>
                <a:cs typeface="+mn-cs"/>
              </a:defRPr>
            </a:pPr>
            <a:endParaRPr lang="fr-FR"/>
          </a:p>
        </c:txPr>
        <c:crossAx val="691902848"/>
        <c:crosses val="autoZero"/>
        <c:auto val="1"/>
        <c:lblAlgn val="ctr"/>
        <c:lblOffset val="100"/>
        <c:noMultiLvlLbl val="0"/>
      </c:catAx>
      <c:valAx>
        <c:axId val="69190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691911488"/>
        <c:crosses val="autoZero"/>
        <c:crossBetween val="midCat"/>
      </c:valAx>
      <c:spPr>
        <a:noFill/>
        <a:ln>
          <a:noFill/>
        </a:ln>
        <a:effectLst/>
      </c:spPr>
    </c:plotArea>
    <c:legend>
      <c:legendPos val="b"/>
      <c:layout>
        <c:manualLayout>
          <c:xMode val="edge"/>
          <c:yMode val="edge"/>
          <c:x val="0"/>
          <c:y val="0.92674282407407405"/>
          <c:w val="0.99995370370370373"/>
          <c:h val="6.73775462962962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50000"/>
          <a:lumOff val="50000"/>
        </a:schemeClr>
      </a:solidFill>
      <a:round/>
    </a:ln>
    <a:effectLst/>
  </c:spPr>
  <c:txPr>
    <a:bodyPr/>
    <a:lstStyle/>
    <a:p>
      <a:pPr>
        <a:defRPr sz="1200"/>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85000"/>
                    <a:lumOff val="15000"/>
                  </a:schemeClr>
                </a:solidFill>
                <a:latin typeface="+mn-lt"/>
                <a:ea typeface="+mn-ea"/>
                <a:cs typeface="+mn-cs"/>
              </a:defRPr>
            </a:pPr>
            <a:r>
              <a:rPr lang="fr-FR" b="1" dirty="0">
                <a:solidFill>
                  <a:schemeClr val="tx1">
                    <a:lumMod val="85000"/>
                    <a:lumOff val="15000"/>
                  </a:schemeClr>
                </a:solidFill>
              </a:rPr>
              <a:t>Communes r</a:t>
            </a:r>
            <a:r>
              <a:rPr lang="fr-FR" b="1" baseline="0" dirty="0">
                <a:solidFill>
                  <a:schemeClr val="tx1">
                    <a:lumMod val="85000"/>
                    <a:lumOff val="15000"/>
                  </a:schemeClr>
                </a:solidFill>
              </a:rPr>
              <a:t>urales</a:t>
            </a:r>
            <a:endParaRPr lang="fr-FR" b="1" dirty="0">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n-lt"/>
              <a:ea typeface="+mn-ea"/>
              <a:cs typeface="+mn-cs"/>
            </a:defRPr>
          </a:pPr>
          <a:endParaRPr lang="fr-FR"/>
        </a:p>
      </c:txPr>
    </c:title>
    <c:autoTitleDeleted val="0"/>
    <c:plotArea>
      <c:layout>
        <c:manualLayout>
          <c:layoutTarget val="inner"/>
          <c:xMode val="edge"/>
          <c:yMode val="edge"/>
          <c:x val="0.12334583333333334"/>
          <c:y val="0.1370982638888889"/>
          <c:w val="0.81044638888888887"/>
          <c:h val="0.61764062500000005"/>
        </c:manualLayout>
      </c:layout>
      <c:areaChart>
        <c:grouping val="stacked"/>
        <c:varyColors val="0"/>
        <c:ser>
          <c:idx val="0"/>
          <c:order val="0"/>
          <c:tx>
            <c:strRef>
              <c:f>'1 Déplac'!$B$156</c:f>
              <c:strCache>
                <c:ptCount val="1"/>
                <c:pt idx="0">
                  <c:v>Marche</c:v>
                </c:pt>
              </c:strCache>
            </c:strRef>
          </c:tx>
          <c:spPr>
            <a:solidFill>
              <a:schemeClr val="accent1"/>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Déplac'!$B$157:$B$170</c:f>
              <c:numCache>
                <c:formatCode>0.0%</c:formatCode>
                <c:ptCount val="14"/>
                <c:pt idx="0">
                  <c:v>0.65869999999999995</c:v>
                </c:pt>
                <c:pt idx="1">
                  <c:v>0.28870000000000001</c:v>
                </c:pt>
                <c:pt idx="2">
                  <c:v>0.11978802119788021</c:v>
                </c:pt>
                <c:pt idx="3">
                  <c:v>2.4997500249975001E-2</c:v>
                </c:pt>
                <c:pt idx="4">
                  <c:v>1.3998600139986006E-3</c:v>
                </c:pt>
                <c:pt idx="5">
                  <c:v>3.9996000399960001E-4</c:v>
                </c:pt>
                <c:pt idx="6">
                  <c:v>0</c:v>
                </c:pt>
                <c:pt idx="7">
                  <c:v>9.9990000999900015E-5</c:v>
                </c:pt>
                <c:pt idx="8">
                  <c:v>0</c:v>
                </c:pt>
                <c:pt idx="9">
                  <c:v>4.7999999999999996E-3</c:v>
                </c:pt>
                <c:pt idx="10">
                  <c:v>0</c:v>
                </c:pt>
                <c:pt idx="11">
                  <c:v>0</c:v>
                </c:pt>
                <c:pt idx="12">
                  <c:v>0</c:v>
                </c:pt>
                <c:pt idx="13">
                  <c:v>0</c:v>
                </c:pt>
              </c:numCache>
            </c:numRef>
          </c:val>
          <c:extLst>
            <c:ext xmlns:c16="http://schemas.microsoft.com/office/drawing/2014/chart" uri="{C3380CC4-5D6E-409C-BE32-E72D297353CC}">
              <c16:uniqueId val="{00000000-E9FA-4F7B-B11A-A3B3116EF517}"/>
            </c:ext>
          </c:extLst>
        </c:ser>
        <c:ser>
          <c:idx val="1"/>
          <c:order val="1"/>
          <c:tx>
            <c:strRef>
              <c:f>'1 Déplac'!$C$156</c:f>
              <c:strCache>
                <c:ptCount val="1"/>
                <c:pt idx="0">
                  <c:v>Vélo</c:v>
                </c:pt>
              </c:strCache>
            </c:strRef>
          </c:tx>
          <c:spPr>
            <a:solidFill>
              <a:schemeClr val="tx2">
                <a:lumMod val="75000"/>
              </a:schemeClr>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Déplac'!$C$157:$C$170</c:f>
              <c:numCache>
                <c:formatCode>0.0%</c:formatCode>
                <c:ptCount val="14"/>
                <c:pt idx="0">
                  <c:v>4.8999999999999995E-2</c:v>
                </c:pt>
                <c:pt idx="1">
                  <c:v>3.1400000000000004E-2</c:v>
                </c:pt>
                <c:pt idx="2">
                  <c:v>4.4395560443955609E-2</c:v>
                </c:pt>
                <c:pt idx="3">
                  <c:v>1.27987201279872E-2</c:v>
                </c:pt>
                <c:pt idx="4">
                  <c:v>4.599540045995402E-3</c:v>
                </c:pt>
                <c:pt idx="5">
                  <c:v>3.4996500349965E-3</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1-E9FA-4F7B-B11A-A3B3116EF517}"/>
            </c:ext>
          </c:extLst>
        </c:ser>
        <c:ser>
          <c:idx val="2"/>
          <c:order val="2"/>
          <c:tx>
            <c:strRef>
              <c:f>'1 Déplac'!$D$156</c:f>
              <c:strCache>
                <c:ptCount val="1"/>
                <c:pt idx="0">
                  <c:v>2RM</c:v>
                </c:pt>
              </c:strCache>
            </c:strRef>
          </c:tx>
          <c:spPr>
            <a:solidFill>
              <a:srgbClr val="ED7D31"/>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Déplac'!$D$157:$D$170</c:f>
              <c:numCache>
                <c:formatCode>0.0%</c:formatCode>
                <c:ptCount val="14"/>
                <c:pt idx="0">
                  <c:v>0</c:v>
                </c:pt>
                <c:pt idx="1">
                  <c:v>1.8100000000000002E-2</c:v>
                </c:pt>
                <c:pt idx="2">
                  <c:v>6.7993200679932007E-3</c:v>
                </c:pt>
                <c:pt idx="3">
                  <c:v>1.01989801019898E-2</c:v>
                </c:pt>
                <c:pt idx="4">
                  <c:v>1.1098890110988904E-2</c:v>
                </c:pt>
                <c:pt idx="5">
                  <c:v>1.25987401259874E-2</c:v>
                </c:pt>
                <c:pt idx="6">
                  <c:v>2.29E-2</c:v>
                </c:pt>
                <c:pt idx="7">
                  <c:v>2.8997100289971005E-3</c:v>
                </c:pt>
                <c:pt idx="8">
                  <c:v>2E-3</c:v>
                </c:pt>
                <c:pt idx="9">
                  <c:v>0</c:v>
                </c:pt>
                <c:pt idx="10">
                  <c:v>0</c:v>
                </c:pt>
                <c:pt idx="11">
                  <c:v>0</c:v>
                </c:pt>
                <c:pt idx="12">
                  <c:v>0</c:v>
                </c:pt>
                <c:pt idx="13">
                  <c:v>0</c:v>
                </c:pt>
              </c:numCache>
            </c:numRef>
          </c:val>
          <c:extLst>
            <c:ext xmlns:c16="http://schemas.microsoft.com/office/drawing/2014/chart" uri="{C3380CC4-5D6E-409C-BE32-E72D297353CC}">
              <c16:uniqueId val="{00000002-E9FA-4F7B-B11A-A3B3116EF517}"/>
            </c:ext>
          </c:extLst>
        </c:ser>
        <c:ser>
          <c:idx val="3"/>
          <c:order val="3"/>
          <c:tx>
            <c:strRef>
              <c:f>'1 Déplac'!$E$156</c:f>
              <c:strCache>
                <c:ptCount val="1"/>
                <c:pt idx="0">
                  <c:v>Voiture</c:v>
                </c:pt>
              </c:strCache>
            </c:strRef>
          </c:tx>
          <c:spPr>
            <a:solidFill>
              <a:srgbClr val="FFC000"/>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Déplac'!$E$157:$E$170</c:f>
              <c:numCache>
                <c:formatCode>0.0%</c:formatCode>
                <c:ptCount val="14"/>
                <c:pt idx="0">
                  <c:v>0.28289999999999993</c:v>
                </c:pt>
                <c:pt idx="1">
                  <c:v>0.65400000000000003</c:v>
                </c:pt>
                <c:pt idx="2">
                  <c:v>0.80531946805319454</c:v>
                </c:pt>
                <c:pt idx="3">
                  <c:v>0.89801019898010193</c:v>
                </c:pt>
                <c:pt idx="4">
                  <c:v>0.93600639936006425</c:v>
                </c:pt>
                <c:pt idx="5">
                  <c:v>0.93700629937006308</c:v>
                </c:pt>
                <c:pt idx="6">
                  <c:v>0.90639999999999998</c:v>
                </c:pt>
                <c:pt idx="7">
                  <c:v>0.95440455954404568</c:v>
                </c:pt>
                <c:pt idx="8">
                  <c:v>0.87839999999999996</c:v>
                </c:pt>
                <c:pt idx="9">
                  <c:v>0.73670000000000002</c:v>
                </c:pt>
                <c:pt idx="10">
                  <c:v>0.52004799520047995</c:v>
                </c:pt>
                <c:pt idx="11">
                  <c:v>0.14699999999999999</c:v>
                </c:pt>
                <c:pt idx="12">
                  <c:v>5.6999999999999993E-3</c:v>
                </c:pt>
                <c:pt idx="13">
                  <c:v>2.5499999999999998E-2</c:v>
                </c:pt>
              </c:numCache>
            </c:numRef>
          </c:val>
          <c:extLst>
            <c:ext xmlns:c16="http://schemas.microsoft.com/office/drawing/2014/chart" uri="{C3380CC4-5D6E-409C-BE32-E72D297353CC}">
              <c16:uniqueId val="{00000003-E9FA-4F7B-B11A-A3B3116EF517}"/>
            </c:ext>
          </c:extLst>
        </c:ser>
        <c:ser>
          <c:idx val="4"/>
          <c:order val="4"/>
          <c:tx>
            <c:strRef>
              <c:f>'1 Déplac'!$F$156</c:f>
              <c:strCache>
                <c:ptCount val="1"/>
                <c:pt idx="0">
                  <c:v>Bus et Cars</c:v>
                </c:pt>
              </c:strCache>
            </c:strRef>
          </c:tx>
          <c:spPr>
            <a:solidFill>
              <a:srgbClr val="FFFF00"/>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Déplac'!$F$157:$F$170</c:f>
              <c:numCache>
                <c:formatCode>0.0%</c:formatCode>
                <c:ptCount val="14"/>
                <c:pt idx="0">
                  <c:v>2.5999999999999999E-3</c:v>
                </c:pt>
                <c:pt idx="1">
                  <c:v>1.6999999999999999E-3</c:v>
                </c:pt>
                <c:pt idx="2">
                  <c:v>1.66983301669833E-2</c:v>
                </c:pt>
                <c:pt idx="3">
                  <c:v>3.5296470352964703E-2</c:v>
                </c:pt>
                <c:pt idx="4">
                  <c:v>3.4896510348965112E-2</c:v>
                </c:pt>
                <c:pt idx="5">
                  <c:v>1.9298070192980701E-2</c:v>
                </c:pt>
                <c:pt idx="6">
                  <c:v>1.67E-2</c:v>
                </c:pt>
                <c:pt idx="7">
                  <c:v>8.6991300869913024E-3</c:v>
                </c:pt>
                <c:pt idx="8">
                  <c:v>2.9899999999999999E-2</c:v>
                </c:pt>
                <c:pt idx="9">
                  <c:v>2.9700000000000001E-2</c:v>
                </c:pt>
                <c:pt idx="10">
                  <c:v>4.8995100489951003E-2</c:v>
                </c:pt>
                <c:pt idx="11">
                  <c:v>1.9599999999999999E-2</c:v>
                </c:pt>
                <c:pt idx="12">
                  <c:v>0</c:v>
                </c:pt>
                <c:pt idx="13">
                  <c:v>0</c:v>
                </c:pt>
              </c:numCache>
            </c:numRef>
          </c:val>
          <c:extLst>
            <c:ext xmlns:c16="http://schemas.microsoft.com/office/drawing/2014/chart" uri="{C3380CC4-5D6E-409C-BE32-E72D297353CC}">
              <c16:uniqueId val="{00000004-E9FA-4F7B-B11A-A3B3116EF517}"/>
            </c:ext>
          </c:extLst>
        </c:ser>
        <c:ser>
          <c:idx val="5"/>
          <c:order val="5"/>
          <c:tx>
            <c:strRef>
              <c:f>'1 Déplac'!$G$156</c:f>
              <c:strCache>
                <c:ptCount val="1"/>
                <c:pt idx="0">
                  <c:v>Ferroviaire</c:v>
                </c:pt>
              </c:strCache>
            </c:strRef>
          </c:tx>
          <c:spPr>
            <a:solidFill>
              <a:srgbClr val="00B050"/>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Déplac'!$G$157:$G$170</c:f>
              <c:numCache>
                <c:formatCode>0.0%</c:formatCode>
                <c:ptCount val="14"/>
                <c:pt idx="0">
                  <c:v>0</c:v>
                </c:pt>
                <c:pt idx="1">
                  <c:v>0</c:v>
                </c:pt>
                <c:pt idx="2">
                  <c:v>3.3996600339966003E-3</c:v>
                </c:pt>
                <c:pt idx="3">
                  <c:v>1.9998000199980001E-3</c:v>
                </c:pt>
                <c:pt idx="4">
                  <c:v>1.2998700129987005E-3</c:v>
                </c:pt>
                <c:pt idx="5">
                  <c:v>1.8998100189981E-2</c:v>
                </c:pt>
                <c:pt idx="6">
                  <c:v>4.5199999999999997E-2</c:v>
                </c:pt>
                <c:pt idx="7">
                  <c:v>1.7998200179982004E-2</c:v>
                </c:pt>
                <c:pt idx="8">
                  <c:v>5.3299999999999993E-2</c:v>
                </c:pt>
                <c:pt idx="9">
                  <c:v>0.1013</c:v>
                </c:pt>
                <c:pt idx="10">
                  <c:v>5.3294670532946703E-2</c:v>
                </c:pt>
                <c:pt idx="11">
                  <c:v>0</c:v>
                </c:pt>
                <c:pt idx="12">
                  <c:v>0</c:v>
                </c:pt>
                <c:pt idx="13">
                  <c:v>0</c:v>
                </c:pt>
              </c:numCache>
            </c:numRef>
          </c:val>
          <c:extLst>
            <c:ext xmlns:c16="http://schemas.microsoft.com/office/drawing/2014/chart" uri="{C3380CC4-5D6E-409C-BE32-E72D297353CC}">
              <c16:uniqueId val="{00000005-E9FA-4F7B-B11A-A3B3116EF517}"/>
            </c:ext>
          </c:extLst>
        </c:ser>
        <c:ser>
          <c:idx val="6"/>
          <c:order val="6"/>
          <c:tx>
            <c:strRef>
              <c:f>'1 Déplac'!$H$156</c:f>
              <c:strCache>
                <c:ptCount val="1"/>
                <c:pt idx="0">
                  <c:v>Avion</c:v>
                </c:pt>
              </c:strCache>
            </c:strRef>
          </c:tx>
          <c:spPr>
            <a:solidFill>
              <a:srgbClr val="FF0000"/>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Déplac'!$H$157:$H$170</c:f>
              <c:numCache>
                <c:formatCode>0.0%</c:formatCode>
                <c:ptCount val="14"/>
                <c:pt idx="0">
                  <c:v>0</c:v>
                </c:pt>
                <c:pt idx="1">
                  <c:v>0</c:v>
                </c:pt>
                <c:pt idx="2">
                  <c:v>0</c:v>
                </c:pt>
                <c:pt idx="3">
                  <c:v>0</c:v>
                </c:pt>
                <c:pt idx="4">
                  <c:v>0</c:v>
                </c:pt>
                <c:pt idx="5">
                  <c:v>0</c:v>
                </c:pt>
                <c:pt idx="6">
                  <c:v>0</c:v>
                </c:pt>
                <c:pt idx="7">
                  <c:v>3.7996200379962009E-3</c:v>
                </c:pt>
                <c:pt idx="8">
                  <c:v>1.9199999999999995E-2</c:v>
                </c:pt>
                <c:pt idx="9">
                  <c:v>0.10630000000000001</c:v>
                </c:pt>
                <c:pt idx="10">
                  <c:v>0.32176782321767822</c:v>
                </c:pt>
                <c:pt idx="11">
                  <c:v>0.76170000000000004</c:v>
                </c:pt>
                <c:pt idx="12">
                  <c:v>0.99430000000000007</c:v>
                </c:pt>
                <c:pt idx="13">
                  <c:v>0.89780000000000004</c:v>
                </c:pt>
              </c:numCache>
            </c:numRef>
          </c:val>
          <c:extLst>
            <c:ext xmlns:c16="http://schemas.microsoft.com/office/drawing/2014/chart" uri="{C3380CC4-5D6E-409C-BE32-E72D297353CC}">
              <c16:uniqueId val="{00000006-E9FA-4F7B-B11A-A3B3116EF517}"/>
            </c:ext>
          </c:extLst>
        </c:ser>
        <c:ser>
          <c:idx val="7"/>
          <c:order val="7"/>
          <c:tx>
            <c:strRef>
              <c:f>'1 Déplac'!$I$156</c:f>
              <c:strCache>
                <c:ptCount val="1"/>
                <c:pt idx="0">
                  <c:v>Autre</c:v>
                </c:pt>
              </c:strCache>
            </c:strRef>
          </c:tx>
          <c:spPr>
            <a:solidFill>
              <a:schemeClr val="bg1">
                <a:lumMod val="65000"/>
              </a:schemeClr>
            </a:solidFill>
            <a:ln>
              <a:noFill/>
            </a:ln>
            <a:effectLst/>
          </c:spPr>
          <c:cat>
            <c:strRef>
              <c:f>'1 Déplac'!$R$157:$R$170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Déplac'!$I$157:$I$170</c:f>
              <c:numCache>
                <c:formatCode>0.0%</c:formatCode>
                <c:ptCount val="14"/>
                <c:pt idx="0">
                  <c:v>6.7999999999999996E-3</c:v>
                </c:pt>
                <c:pt idx="1">
                  <c:v>6.0999999999999995E-3</c:v>
                </c:pt>
                <c:pt idx="2">
                  <c:v>3.5996400359964002E-3</c:v>
                </c:pt>
                <c:pt idx="3">
                  <c:v>1.66983301669833E-2</c:v>
                </c:pt>
                <c:pt idx="4">
                  <c:v>1.0698930106989303E-2</c:v>
                </c:pt>
                <c:pt idx="5">
                  <c:v>8.1991800819917991E-3</c:v>
                </c:pt>
                <c:pt idx="6">
                  <c:v>8.8000000000000005E-3</c:v>
                </c:pt>
                <c:pt idx="7">
                  <c:v>1.2098790120987902E-2</c:v>
                </c:pt>
                <c:pt idx="8">
                  <c:v>1.7199999999999997E-2</c:v>
                </c:pt>
                <c:pt idx="9">
                  <c:v>2.12E-2</c:v>
                </c:pt>
                <c:pt idx="10">
                  <c:v>5.5894410558944098E-2</c:v>
                </c:pt>
                <c:pt idx="11">
                  <c:v>7.17E-2</c:v>
                </c:pt>
                <c:pt idx="12">
                  <c:v>0</c:v>
                </c:pt>
                <c:pt idx="13">
                  <c:v>7.6700000000000004E-2</c:v>
                </c:pt>
              </c:numCache>
            </c:numRef>
          </c:val>
          <c:extLst>
            <c:ext xmlns:c16="http://schemas.microsoft.com/office/drawing/2014/chart" uri="{C3380CC4-5D6E-409C-BE32-E72D297353CC}">
              <c16:uniqueId val="{00000007-E9FA-4F7B-B11A-A3B3116EF517}"/>
            </c:ext>
          </c:extLst>
        </c:ser>
        <c:dLbls>
          <c:showLegendKey val="0"/>
          <c:showVal val="0"/>
          <c:showCatName val="0"/>
          <c:showSerName val="0"/>
          <c:showPercent val="0"/>
          <c:showBubbleSize val="0"/>
        </c:dLbls>
        <c:axId val="691911488"/>
        <c:axId val="691902848"/>
      </c:areaChart>
      <c:catAx>
        <c:axId val="69191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1" i="0" u="none" strike="noStrike" kern="1200" baseline="0">
                <a:solidFill>
                  <a:schemeClr val="tx1">
                    <a:lumMod val="65000"/>
                    <a:lumOff val="35000"/>
                  </a:schemeClr>
                </a:solidFill>
                <a:latin typeface="+mn-lt"/>
                <a:ea typeface="+mn-ea"/>
                <a:cs typeface="+mn-cs"/>
              </a:defRPr>
            </a:pPr>
            <a:endParaRPr lang="fr-FR"/>
          </a:p>
        </c:txPr>
        <c:crossAx val="691902848"/>
        <c:crosses val="autoZero"/>
        <c:auto val="1"/>
        <c:lblAlgn val="ctr"/>
        <c:lblOffset val="100"/>
        <c:noMultiLvlLbl val="0"/>
      </c:catAx>
      <c:valAx>
        <c:axId val="69190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1911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lumMod val="50000"/>
          <a:lumOff val="50000"/>
        </a:sysClr>
      </a:solidFill>
      <a:round/>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85000"/>
                    <a:lumOff val="15000"/>
                  </a:schemeClr>
                </a:solidFill>
                <a:latin typeface="+mn-lt"/>
                <a:ea typeface="+mn-ea"/>
                <a:cs typeface="+mn-cs"/>
              </a:defRPr>
            </a:pPr>
            <a:r>
              <a:rPr lang="fr-FR" b="1" dirty="0">
                <a:solidFill>
                  <a:schemeClr val="tx1">
                    <a:lumMod val="85000"/>
                    <a:lumOff val="15000"/>
                  </a:schemeClr>
                </a:solidFill>
              </a:rPr>
              <a:t>Communes d</a:t>
            </a:r>
            <a:r>
              <a:rPr lang="fr-FR" b="1" baseline="0" dirty="0">
                <a:solidFill>
                  <a:schemeClr val="tx1">
                    <a:lumMod val="85000"/>
                    <a:lumOff val="15000"/>
                  </a:schemeClr>
                </a:solidFill>
              </a:rPr>
              <a:t>enses</a:t>
            </a:r>
            <a:endParaRPr lang="fr-FR" b="1" dirty="0">
              <a:solidFill>
                <a:schemeClr val="tx1">
                  <a:lumMod val="85000"/>
                  <a:lumOff val="1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n-lt"/>
              <a:ea typeface="+mn-ea"/>
              <a:cs typeface="+mn-cs"/>
            </a:defRPr>
          </a:pPr>
          <a:endParaRPr lang="fr-FR"/>
        </a:p>
      </c:txPr>
    </c:title>
    <c:autoTitleDeleted val="0"/>
    <c:plotArea>
      <c:layout>
        <c:manualLayout>
          <c:layoutTarget val="inner"/>
          <c:xMode val="edge"/>
          <c:yMode val="edge"/>
          <c:x val="0.12334583333333334"/>
          <c:y val="0.1370982638888889"/>
          <c:w val="0.81044638888888887"/>
          <c:h val="0.6187631944444445"/>
        </c:manualLayout>
      </c:layout>
      <c:areaChart>
        <c:grouping val="stacked"/>
        <c:varyColors val="0"/>
        <c:ser>
          <c:idx val="0"/>
          <c:order val="0"/>
          <c:tx>
            <c:strRef>
              <c:f>'1 Déplac'!$AJ$156</c:f>
              <c:strCache>
                <c:ptCount val="1"/>
                <c:pt idx="0">
                  <c:v>Marche</c:v>
                </c:pt>
              </c:strCache>
            </c:strRef>
          </c:tx>
          <c:spPr>
            <a:solidFill>
              <a:schemeClr val="accent1"/>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Déplac'!$AJ$157:$AJ$170</c:f>
              <c:numCache>
                <c:formatCode>0.0%</c:formatCode>
                <c:ptCount val="14"/>
                <c:pt idx="0">
                  <c:v>0.89760000000000018</c:v>
                </c:pt>
                <c:pt idx="1">
                  <c:v>0.58035803580358036</c:v>
                </c:pt>
                <c:pt idx="2">
                  <c:v>0.15730000000000002</c:v>
                </c:pt>
                <c:pt idx="3">
                  <c:v>3.0703070307030702E-2</c:v>
                </c:pt>
                <c:pt idx="4">
                  <c:v>1.7996400719856027E-3</c:v>
                </c:pt>
                <c:pt idx="5">
                  <c:v>9.9980003999200159E-4</c:v>
                </c:pt>
                <c:pt idx="6">
                  <c:v>9.9990000999900002E-5</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0-9113-4773-A31C-ED98E3698CE7}"/>
            </c:ext>
          </c:extLst>
        </c:ser>
        <c:ser>
          <c:idx val="1"/>
          <c:order val="1"/>
          <c:tx>
            <c:strRef>
              <c:f>'1 Déplac'!$AK$156</c:f>
              <c:strCache>
                <c:ptCount val="1"/>
                <c:pt idx="0">
                  <c:v>Vélo</c:v>
                </c:pt>
              </c:strCache>
            </c:strRef>
          </c:tx>
          <c:spPr>
            <a:solidFill>
              <a:schemeClr val="tx2">
                <a:lumMod val="75000"/>
              </a:schemeClr>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Déplac'!$AK$157:$AK$170</c:f>
              <c:numCache>
                <c:formatCode>0.0%</c:formatCode>
                <c:ptCount val="14"/>
                <c:pt idx="0">
                  <c:v>1.9600000000000003E-2</c:v>
                </c:pt>
                <c:pt idx="1">
                  <c:v>5.8205820582058206E-2</c:v>
                </c:pt>
                <c:pt idx="2">
                  <c:v>4.1700000000000008E-2</c:v>
                </c:pt>
                <c:pt idx="3">
                  <c:v>2.4002400240024004E-2</c:v>
                </c:pt>
                <c:pt idx="4">
                  <c:v>1.859628074385123E-2</c:v>
                </c:pt>
                <c:pt idx="5">
                  <c:v>1.7996400719856029E-3</c:v>
                </c:pt>
                <c:pt idx="6">
                  <c:v>0</c:v>
                </c:pt>
                <c:pt idx="7">
                  <c:v>0</c:v>
                </c:pt>
                <c:pt idx="8">
                  <c:v>0</c:v>
                </c:pt>
                <c:pt idx="9">
                  <c:v>0</c:v>
                </c:pt>
                <c:pt idx="10">
                  <c:v>0</c:v>
                </c:pt>
                <c:pt idx="11">
                  <c:v>0</c:v>
                </c:pt>
                <c:pt idx="12">
                  <c:v>0</c:v>
                </c:pt>
                <c:pt idx="13">
                  <c:v>0</c:v>
                </c:pt>
              </c:numCache>
            </c:numRef>
          </c:val>
          <c:extLst>
            <c:ext xmlns:c16="http://schemas.microsoft.com/office/drawing/2014/chart" uri="{C3380CC4-5D6E-409C-BE32-E72D297353CC}">
              <c16:uniqueId val="{00000001-9113-4773-A31C-ED98E3698CE7}"/>
            </c:ext>
          </c:extLst>
        </c:ser>
        <c:ser>
          <c:idx val="2"/>
          <c:order val="2"/>
          <c:tx>
            <c:strRef>
              <c:f>'1 Déplac'!$AL$156</c:f>
              <c:strCache>
                <c:ptCount val="1"/>
                <c:pt idx="0">
                  <c:v>2RM</c:v>
                </c:pt>
              </c:strCache>
            </c:strRef>
          </c:tx>
          <c:spPr>
            <a:solidFill>
              <a:srgbClr val="ED7D31"/>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Déplac'!$AL$157:$AL$170</c:f>
              <c:numCache>
                <c:formatCode>0.0%</c:formatCode>
                <c:ptCount val="14"/>
                <c:pt idx="0">
                  <c:v>3.0000000000000005E-3</c:v>
                </c:pt>
                <c:pt idx="1">
                  <c:v>1.8001800180017999E-3</c:v>
                </c:pt>
                <c:pt idx="2">
                  <c:v>1.1200000000000003E-2</c:v>
                </c:pt>
                <c:pt idx="3">
                  <c:v>2.0602060206020605E-2</c:v>
                </c:pt>
                <c:pt idx="4">
                  <c:v>3.7492501499700057E-2</c:v>
                </c:pt>
                <c:pt idx="5">
                  <c:v>2.029594081183763E-2</c:v>
                </c:pt>
                <c:pt idx="6">
                  <c:v>6.2993700629937E-3</c:v>
                </c:pt>
                <c:pt idx="7">
                  <c:v>2.6997300269973007E-3</c:v>
                </c:pt>
                <c:pt idx="8">
                  <c:v>3.8000000000000013E-3</c:v>
                </c:pt>
                <c:pt idx="9">
                  <c:v>6.4000000000000003E-3</c:v>
                </c:pt>
                <c:pt idx="10">
                  <c:v>0</c:v>
                </c:pt>
                <c:pt idx="11">
                  <c:v>0</c:v>
                </c:pt>
                <c:pt idx="12">
                  <c:v>0</c:v>
                </c:pt>
                <c:pt idx="13">
                  <c:v>0</c:v>
                </c:pt>
              </c:numCache>
            </c:numRef>
          </c:val>
          <c:extLst>
            <c:ext xmlns:c16="http://schemas.microsoft.com/office/drawing/2014/chart" uri="{C3380CC4-5D6E-409C-BE32-E72D297353CC}">
              <c16:uniqueId val="{00000002-9113-4773-A31C-ED98E3698CE7}"/>
            </c:ext>
          </c:extLst>
        </c:ser>
        <c:ser>
          <c:idx val="3"/>
          <c:order val="3"/>
          <c:tx>
            <c:strRef>
              <c:f>'1 Déplac'!$AM$156</c:f>
              <c:strCache>
                <c:ptCount val="1"/>
                <c:pt idx="0">
                  <c:v>Voiture</c:v>
                </c:pt>
              </c:strCache>
            </c:strRef>
          </c:tx>
          <c:spPr>
            <a:solidFill>
              <a:srgbClr val="FFC000"/>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Déplac'!$AM$157:$AM$170</c:f>
              <c:numCache>
                <c:formatCode>0.0%</c:formatCode>
                <c:ptCount val="14"/>
                <c:pt idx="0">
                  <c:v>6.9600000000000009E-2</c:v>
                </c:pt>
                <c:pt idx="1">
                  <c:v>0.29542954295429541</c:v>
                </c:pt>
                <c:pt idx="2">
                  <c:v>0.5605</c:v>
                </c:pt>
                <c:pt idx="3">
                  <c:v>0.67576757675767574</c:v>
                </c:pt>
                <c:pt idx="4">
                  <c:v>0.71175764847030598</c:v>
                </c:pt>
                <c:pt idx="5">
                  <c:v>0.70945810837832446</c:v>
                </c:pt>
                <c:pt idx="6">
                  <c:v>0.78002199780021997</c:v>
                </c:pt>
                <c:pt idx="7">
                  <c:v>0.82511748825117492</c:v>
                </c:pt>
                <c:pt idx="8">
                  <c:v>0.67890000000000006</c:v>
                </c:pt>
                <c:pt idx="9">
                  <c:v>0.47619999999999996</c:v>
                </c:pt>
                <c:pt idx="10">
                  <c:v>0.22592259225922592</c:v>
                </c:pt>
                <c:pt idx="11">
                  <c:v>0.1663</c:v>
                </c:pt>
                <c:pt idx="12">
                  <c:v>0</c:v>
                </c:pt>
                <c:pt idx="13">
                  <c:v>0</c:v>
                </c:pt>
              </c:numCache>
            </c:numRef>
          </c:val>
          <c:extLst>
            <c:ext xmlns:c16="http://schemas.microsoft.com/office/drawing/2014/chart" uri="{C3380CC4-5D6E-409C-BE32-E72D297353CC}">
              <c16:uniqueId val="{00000003-9113-4773-A31C-ED98E3698CE7}"/>
            </c:ext>
          </c:extLst>
        </c:ser>
        <c:ser>
          <c:idx val="4"/>
          <c:order val="4"/>
          <c:tx>
            <c:strRef>
              <c:f>'1 Déplac'!$AN$156</c:f>
              <c:strCache>
                <c:ptCount val="1"/>
                <c:pt idx="0">
                  <c:v>Bus et Cars</c:v>
                </c:pt>
              </c:strCache>
            </c:strRef>
          </c:tx>
          <c:spPr>
            <a:solidFill>
              <a:srgbClr val="FFFF00"/>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Déplac'!$AN$157:$AN$170</c:f>
              <c:numCache>
                <c:formatCode>0.0%</c:formatCode>
                <c:ptCount val="14"/>
                <c:pt idx="0">
                  <c:v>3.2000000000000006E-3</c:v>
                </c:pt>
                <c:pt idx="1">
                  <c:v>3.9403940394039397E-2</c:v>
                </c:pt>
                <c:pt idx="2">
                  <c:v>0.11880000000000003</c:v>
                </c:pt>
                <c:pt idx="3">
                  <c:v>6.3706370637063706E-2</c:v>
                </c:pt>
                <c:pt idx="4">
                  <c:v>2.4895020995800838E-2</c:v>
                </c:pt>
                <c:pt idx="5">
                  <c:v>1.7996400719856032E-2</c:v>
                </c:pt>
                <c:pt idx="6">
                  <c:v>4.1395860413958596E-2</c:v>
                </c:pt>
                <c:pt idx="7">
                  <c:v>4.4795520447955213E-2</c:v>
                </c:pt>
                <c:pt idx="8">
                  <c:v>3.9900000000000012E-2</c:v>
                </c:pt>
                <c:pt idx="9">
                  <c:v>2.9500000000000002E-2</c:v>
                </c:pt>
                <c:pt idx="10">
                  <c:v>3.7903790379037905E-2</c:v>
                </c:pt>
                <c:pt idx="11">
                  <c:v>9.3999999999999986E-3</c:v>
                </c:pt>
                <c:pt idx="12">
                  <c:v>5.3E-3</c:v>
                </c:pt>
                <c:pt idx="13">
                  <c:v>0</c:v>
                </c:pt>
              </c:numCache>
            </c:numRef>
          </c:val>
          <c:extLst>
            <c:ext xmlns:c16="http://schemas.microsoft.com/office/drawing/2014/chart" uri="{C3380CC4-5D6E-409C-BE32-E72D297353CC}">
              <c16:uniqueId val="{00000004-9113-4773-A31C-ED98E3698CE7}"/>
            </c:ext>
          </c:extLst>
        </c:ser>
        <c:ser>
          <c:idx val="5"/>
          <c:order val="5"/>
          <c:tx>
            <c:strRef>
              <c:f>'1 Déplac'!$AO$156</c:f>
              <c:strCache>
                <c:ptCount val="1"/>
                <c:pt idx="0">
                  <c:v>Ferroviaire</c:v>
                </c:pt>
              </c:strCache>
            </c:strRef>
          </c:tx>
          <c:spPr>
            <a:solidFill>
              <a:srgbClr val="00B050"/>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Déplac'!$AO$157:$AO$170</c:f>
              <c:numCache>
                <c:formatCode>0.0%</c:formatCode>
                <c:ptCount val="14"/>
                <c:pt idx="0">
                  <c:v>7.0000000000000001E-3</c:v>
                </c:pt>
                <c:pt idx="1">
                  <c:v>2.3402340234023399E-2</c:v>
                </c:pt>
                <c:pt idx="2">
                  <c:v>0.11000000000000001</c:v>
                </c:pt>
                <c:pt idx="3">
                  <c:v>0.18471847184718471</c:v>
                </c:pt>
                <c:pt idx="4">
                  <c:v>0.20305938812237548</c:v>
                </c:pt>
                <c:pt idx="5">
                  <c:v>0.24595080983803241</c:v>
                </c:pt>
                <c:pt idx="6">
                  <c:v>0.164983501649835</c:v>
                </c:pt>
                <c:pt idx="7">
                  <c:v>0.12408759124087593</c:v>
                </c:pt>
                <c:pt idx="8">
                  <c:v>0.24240000000000006</c:v>
                </c:pt>
                <c:pt idx="9">
                  <c:v>0.33929999999999999</c:v>
                </c:pt>
                <c:pt idx="10">
                  <c:v>8.6308630863086322E-2</c:v>
                </c:pt>
                <c:pt idx="11">
                  <c:v>3.44E-2</c:v>
                </c:pt>
                <c:pt idx="12">
                  <c:v>8.1000000000000013E-3</c:v>
                </c:pt>
                <c:pt idx="13">
                  <c:v>0</c:v>
                </c:pt>
              </c:numCache>
            </c:numRef>
          </c:val>
          <c:extLst>
            <c:ext xmlns:c16="http://schemas.microsoft.com/office/drawing/2014/chart" uri="{C3380CC4-5D6E-409C-BE32-E72D297353CC}">
              <c16:uniqueId val="{00000005-9113-4773-A31C-ED98E3698CE7}"/>
            </c:ext>
          </c:extLst>
        </c:ser>
        <c:ser>
          <c:idx val="6"/>
          <c:order val="6"/>
          <c:tx>
            <c:strRef>
              <c:f>'1 Déplac'!$AP$156</c:f>
              <c:strCache>
                <c:ptCount val="1"/>
                <c:pt idx="0">
                  <c:v>Avion</c:v>
                </c:pt>
              </c:strCache>
            </c:strRef>
          </c:tx>
          <c:spPr>
            <a:solidFill>
              <a:srgbClr val="FF0000"/>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Déplac'!$AP$157:$AP$170</c:f>
              <c:numCache>
                <c:formatCode>0.0%</c:formatCode>
                <c:ptCount val="14"/>
                <c:pt idx="0">
                  <c:v>0</c:v>
                </c:pt>
                <c:pt idx="1">
                  <c:v>0</c:v>
                </c:pt>
                <c:pt idx="2">
                  <c:v>0</c:v>
                </c:pt>
                <c:pt idx="3">
                  <c:v>0</c:v>
                </c:pt>
                <c:pt idx="4">
                  <c:v>0</c:v>
                </c:pt>
                <c:pt idx="5">
                  <c:v>0</c:v>
                </c:pt>
                <c:pt idx="6">
                  <c:v>0</c:v>
                </c:pt>
                <c:pt idx="7">
                  <c:v>1.8998100189981004E-3</c:v>
                </c:pt>
                <c:pt idx="8">
                  <c:v>2.2800000000000004E-2</c:v>
                </c:pt>
                <c:pt idx="9">
                  <c:v>0.13739999999999999</c:v>
                </c:pt>
                <c:pt idx="10">
                  <c:v>0.62726272627262725</c:v>
                </c:pt>
                <c:pt idx="11">
                  <c:v>0.78249999999999997</c:v>
                </c:pt>
                <c:pt idx="12">
                  <c:v>0.9788</c:v>
                </c:pt>
                <c:pt idx="13">
                  <c:v>0.97250000000000003</c:v>
                </c:pt>
              </c:numCache>
            </c:numRef>
          </c:val>
          <c:extLst>
            <c:ext xmlns:c16="http://schemas.microsoft.com/office/drawing/2014/chart" uri="{C3380CC4-5D6E-409C-BE32-E72D297353CC}">
              <c16:uniqueId val="{00000006-9113-4773-A31C-ED98E3698CE7}"/>
            </c:ext>
          </c:extLst>
        </c:ser>
        <c:ser>
          <c:idx val="7"/>
          <c:order val="7"/>
          <c:tx>
            <c:strRef>
              <c:f>'1 Déplac'!$AQ$156</c:f>
              <c:strCache>
                <c:ptCount val="1"/>
                <c:pt idx="0">
                  <c:v>Autre</c:v>
                </c:pt>
              </c:strCache>
            </c:strRef>
          </c:tx>
          <c:spPr>
            <a:solidFill>
              <a:schemeClr val="bg1">
                <a:lumMod val="65000"/>
              </a:schemeClr>
            </a:solidFill>
            <a:ln>
              <a:noFill/>
            </a:ln>
            <a:effectLst/>
          </c:spPr>
          <c:cat>
            <c:strRef>
              <c:f>'1 Déplac'!$AI$157:$AI$170</c:f>
              <c:strCache>
                <c:ptCount val="14"/>
                <c:pt idx="0">
                  <c:v>0-1 km</c:v>
                </c:pt>
                <c:pt idx="1">
                  <c:v>1-2 km</c:v>
                </c:pt>
                <c:pt idx="2">
                  <c:v>2-5 km</c:v>
                </c:pt>
                <c:pt idx="3">
                  <c:v>5-10 km</c:v>
                </c:pt>
                <c:pt idx="4">
                  <c:v>10-20 km</c:v>
                </c:pt>
                <c:pt idx="5">
                  <c:v>20-50 km</c:v>
                </c:pt>
                <c:pt idx="6">
                  <c:v>50-100 km</c:v>
                </c:pt>
                <c:pt idx="7">
                  <c:v>100-200 km</c:v>
                </c:pt>
                <c:pt idx="8">
                  <c:v>200-500 km</c:v>
                </c:pt>
                <c:pt idx="9">
                  <c:v>500-1000 km</c:v>
                </c:pt>
                <c:pt idx="10">
                  <c:v>1000-2000 km</c:v>
                </c:pt>
                <c:pt idx="11">
                  <c:v>2000-5000 km</c:v>
                </c:pt>
                <c:pt idx="12">
                  <c:v>5000-10000 km</c:v>
                </c:pt>
                <c:pt idx="13">
                  <c:v>10000 km+</c:v>
                </c:pt>
              </c:strCache>
            </c:strRef>
          </c:cat>
          <c:val>
            <c:numRef>
              <c:f>'1 Déplac'!$AQ$157:$AQ$170</c:f>
              <c:numCache>
                <c:formatCode>0.0%</c:formatCode>
                <c:ptCount val="14"/>
                <c:pt idx="0">
                  <c:v>0</c:v>
                </c:pt>
                <c:pt idx="1">
                  <c:v>1.4001400140014001E-3</c:v>
                </c:pt>
                <c:pt idx="2">
                  <c:v>5.0000000000000012E-4</c:v>
                </c:pt>
                <c:pt idx="3">
                  <c:v>5.0005000500050005E-4</c:v>
                </c:pt>
                <c:pt idx="4">
                  <c:v>2.3995200959808036E-3</c:v>
                </c:pt>
                <c:pt idx="5">
                  <c:v>3.4993001399720057E-3</c:v>
                </c:pt>
                <c:pt idx="6">
                  <c:v>7.1992800719928004E-3</c:v>
                </c:pt>
                <c:pt idx="7">
                  <c:v>1.3998600139986004E-3</c:v>
                </c:pt>
                <c:pt idx="8">
                  <c:v>1.2200000000000003E-2</c:v>
                </c:pt>
                <c:pt idx="9">
                  <c:v>1.1200000000000002E-2</c:v>
                </c:pt>
                <c:pt idx="10">
                  <c:v>2.2602260226022602E-2</c:v>
                </c:pt>
                <c:pt idx="11">
                  <c:v>7.4000000000000003E-3</c:v>
                </c:pt>
                <c:pt idx="12">
                  <c:v>7.8000000000000005E-3</c:v>
                </c:pt>
                <c:pt idx="13">
                  <c:v>2.75E-2</c:v>
                </c:pt>
              </c:numCache>
            </c:numRef>
          </c:val>
          <c:extLst>
            <c:ext xmlns:c16="http://schemas.microsoft.com/office/drawing/2014/chart" uri="{C3380CC4-5D6E-409C-BE32-E72D297353CC}">
              <c16:uniqueId val="{00000007-9113-4773-A31C-ED98E3698CE7}"/>
            </c:ext>
          </c:extLst>
        </c:ser>
        <c:dLbls>
          <c:showLegendKey val="0"/>
          <c:showVal val="0"/>
          <c:showCatName val="0"/>
          <c:showSerName val="0"/>
          <c:showPercent val="0"/>
          <c:showBubbleSize val="0"/>
        </c:dLbls>
        <c:axId val="691911488"/>
        <c:axId val="691902848"/>
      </c:areaChart>
      <c:catAx>
        <c:axId val="69191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1" i="0" u="none" strike="noStrike" kern="1200" baseline="0">
                <a:solidFill>
                  <a:schemeClr val="tx1">
                    <a:lumMod val="65000"/>
                    <a:lumOff val="35000"/>
                  </a:schemeClr>
                </a:solidFill>
                <a:latin typeface="+mn-lt"/>
                <a:ea typeface="+mn-ea"/>
                <a:cs typeface="+mn-cs"/>
              </a:defRPr>
            </a:pPr>
            <a:endParaRPr lang="fr-FR"/>
          </a:p>
        </c:txPr>
        <c:crossAx val="691902848"/>
        <c:crosses val="autoZero"/>
        <c:auto val="1"/>
        <c:lblAlgn val="ctr"/>
        <c:lblOffset val="100"/>
        <c:noMultiLvlLbl val="0"/>
      </c:catAx>
      <c:valAx>
        <c:axId val="69190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919114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lumMod val="50000"/>
          <a:lumOff val="50000"/>
        </a:sysClr>
      </a:solidFill>
      <a:round/>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08769401484003"/>
          <c:y val="1.5119047619047619E-2"/>
          <c:w val="0.80907186263839925"/>
          <c:h val="0.98488097505028283"/>
        </c:manualLayout>
      </c:layout>
      <c:bubbleChart>
        <c:varyColors val="0"/>
        <c:ser>
          <c:idx val="0"/>
          <c:order val="0"/>
          <c:tx>
            <c:strRef>
              <c:f>Figures!$A$2</c:f>
              <c:strCache>
                <c:ptCount val="1"/>
                <c:pt idx="0">
                  <c:v>Légende</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t"/>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Figures!$B$1:$K$1</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Figures!$B$2:$K$2</c:f>
              <c:numCache>
                <c:formatCode>General</c:formatCode>
                <c:ptCount val="10"/>
                <c:pt idx="0">
                  <c:v>0.1</c:v>
                </c:pt>
                <c:pt idx="1">
                  <c:v>0.1</c:v>
                </c:pt>
                <c:pt idx="2">
                  <c:v>0.1</c:v>
                </c:pt>
                <c:pt idx="3">
                  <c:v>0.1</c:v>
                </c:pt>
                <c:pt idx="4">
                  <c:v>0.1</c:v>
                </c:pt>
                <c:pt idx="5">
                  <c:v>0.1</c:v>
                </c:pt>
                <c:pt idx="6">
                  <c:v>0.1</c:v>
                </c:pt>
                <c:pt idx="7">
                  <c:v>0.1</c:v>
                </c:pt>
                <c:pt idx="8">
                  <c:v>0.1</c:v>
                </c:pt>
                <c:pt idx="9">
                  <c:v>0.1</c:v>
                </c:pt>
              </c:numCache>
            </c:numRef>
          </c:yVal>
          <c:bubbleSize>
            <c:numRef>
              <c:f>Figures!$B$3:$K$3</c:f>
              <c:numCache>
                <c:formatCode>0.0%</c:formatCode>
                <c:ptCount val="10"/>
                <c:pt idx="0">
                  <c:v>1E-3</c:v>
                </c:pt>
                <c:pt idx="1">
                  <c:v>1E-3</c:v>
                </c:pt>
                <c:pt idx="2">
                  <c:v>1E-3</c:v>
                </c:pt>
                <c:pt idx="3">
                  <c:v>1E-3</c:v>
                </c:pt>
                <c:pt idx="4">
                  <c:v>1E-3</c:v>
                </c:pt>
                <c:pt idx="5">
                  <c:v>1E-3</c:v>
                </c:pt>
                <c:pt idx="6">
                  <c:v>1E-3</c:v>
                </c:pt>
                <c:pt idx="7">
                  <c:v>1E-3</c:v>
                </c:pt>
                <c:pt idx="8">
                  <c:v>1E-3</c:v>
                </c:pt>
                <c:pt idx="9">
                  <c:v>1E-3</c:v>
                </c:pt>
              </c:numCache>
            </c:numRef>
          </c:bubbleSize>
          <c:bubble3D val="0"/>
          <c:extLst>
            <c:ext xmlns:c16="http://schemas.microsoft.com/office/drawing/2014/chart" uri="{C3380CC4-5D6E-409C-BE32-E72D297353CC}">
              <c16:uniqueId val="{00000000-19D9-4871-A083-28A6CA6FBF25}"/>
            </c:ext>
          </c:extLst>
        </c:ser>
        <c:ser>
          <c:idx val="1"/>
          <c:order val="1"/>
          <c:tx>
            <c:strRef>
              <c:f>Figures!$A$4</c:f>
              <c:strCache>
                <c:ptCount val="1"/>
                <c:pt idx="0">
                  <c:v>Trajets</c:v>
                </c:pt>
              </c:strCache>
            </c:strRef>
          </c:tx>
          <c:spPr>
            <a:solidFill>
              <a:schemeClr val="accent1">
                <a:tint val="70000"/>
                <a:alpha val="75000"/>
              </a:schemeClr>
            </a:solidFill>
            <a:ln>
              <a:noFill/>
            </a:ln>
            <a:effectLst/>
          </c:spPr>
          <c:invertIfNegative val="0"/>
          <c:dPt>
            <c:idx val="0"/>
            <c:invertIfNegative val="0"/>
            <c:bubble3D val="0"/>
            <c:spPr>
              <a:blipFill>
                <a:blip xmlns:r="http://schemas.openxmlformats.org/officeDocument/2006/relationships" r:embed="rId4">
                  <a:alphaModFix amt="80000"/>
                </a:blip>
                <a:stretch>
                  <a:fillRect/>
                </a:stretch>
              </a:blipFill>
              <a:ln>
                <a:noFill/>
              </a:ln>
              <a:effectLst/>
            </c:spPr>
            <c:extLst>
              <c:ext xmlns:c16="http://schemas.microsoft.com/office/drawing/2014/chart" uri="{C3380CC4-5D6E-409C-BE32-E72D297353CC}">
                <c16:uniqueId val="{00000002-19D9-4871-A083-28A6CA6FBF25}"/>
              </c:ext>
            </c:extLst>
          </c:dPt>
          <c:dPt>
            <c:idx val="1"/>
            <c:invertIfNegative val="0"/>
            <c:bubble3D val="0"/>
            <c:spPr>
              <a:blipFill>
                <a:blip xmlns:r="http://schemas.openxmlformats.org/officeDocument/2006/relationships" r:embed="rId5">
                  <a:alphaModFix amt="80000"/>
                </a:blip>
                <a:stretch>
                  <a:fillRect/>
                </a:stretch>
              </a:blipFill>
              <a:ln>
                <a:noFill/>
              </a:ln>
              <a:effectLst/>
            </c:spPr>
            <c:extLst>
              <c:ext xmlns:c16="http://schemas.microsoft.com/office/drawing/2014/chart" uri="{C3380CC4-5D6E-409C-BE32-E72D297353CC}">
                <c16:uniqueId val="{00000004-19D9-4871-A083-28A6CA6FBF25}"/>
              </c:ext>
            </c:extLst>
          </c:dPt>
          <c:dPt>
            <c:idx val="2"/>
            <c:invertIfNegative val="0"/>
            <c:bubble3D val="0"/>
            <c:spPr>
              <a:blipFill>
                <a:blip xmlns:r="http://schemas.openxmlformats.org/officeDocument/2006/relationships" r:embed="rId6">
                  <a:alphaModFix amt="80000"/>
                </a:blip>
                <a:stretch>
                  <a:fillRect/>
                </a:stretch>
              </a:blipFill>
              <a:ln>
                <a:noFill/>
              </a:ln>
              <a:effectLst/>
            </c:spPr>
            <c:extLst>
              <c:ext xmlns:c16="http://schemas.microsoft.com/office/drawing/2014/chart" uri="{C3380CC4-5D6E-409C-BE32-E72D297353CC}">
                <c16:uniqueId val="{00000006-19D9-4871-A083-28A6CA6FBF25}"/>
              </c:ext>
            </c:extLst>
          </c:dPt>
          <c:dPt>
            <c:idx val="3"/>
            <c:invertIfNegative val="0"/>
            <c:bubble3D val="0"/>
            <c:spPr>
              <a:blipFill>
                <a:blip xmlns:r="http://schemas.openxmlformats.org/officeDocument/2006/relationships" r:embed="rId7">
                  <a:alphaModFix amt="80000"/>
                </a:blip>
                <a:stretch>
                  <a:fillRect/>
                </a:stretch>
              </a:blipFill>
              <a:ln>
                <a:noFill/>
              </a:ln>
              <a:effectLst/>
            </c:spPr>
            <c:extLst>
              <c:ext xmlns:c16="http://schemas.microsoft.com/office/drawing/2014/chart" uri="{C3380CC4-5D6E-409C-BE32-E72D297353CC}">
                <c16:uniqueId val="{00000008-19D9-4871-A083-28A6CA6FBF25}"/>
              </c:ext>
            </c:extLst>
          </c:dPt>
          <c:dPt>
            <c:idx val="4"/>
            <c:invertIfNegative val="0"/>
            <c:bubble3D val="0"/>
            <c:spPr>
              <a:blipFill>
                <a:blip xmlns:r="http://schemas.openxmlformats.org/officeDocument/2006/relationships" r:embed="rId8">
                  <a:alphaModFix amt="80000"/>
                </a:blip>
                <a:stretch>
                  <a:fillRect/>
                </a:stretch>
              </a:blipFill>
              <a:ln>
                <a:noFill/>
              </a:ln>
              <a:effectLst/>
            </c:spPr>
            <c:extLst>
              <c:ext xmlns:c16="http://schemas.microsoft.com/office/drawing/2014/chart" uri="{C3380CC4-5D6E-409C-BE32-E72D297353CC}">
                <c16:uniqueId val="{0000000A-19D9-4871-A083-28A6CA6FBF25}"/>
              </c:ext>
            </c:extLst>
          </c:dPt>
          <c:dPt>
            <c:idx val="5"/>
            <c:invertIfNegative val="0"/>
            <c:bubble3D val="0"/>
            <c:spPr>
              <a:blipFill>
                <a:blip xmlns:r="http://schemas.openxmlformats.org/officeDocument/2006/relationships" r:embed="rId9">
                  <a:alphaModFix amt="80000"/>
                </a:blip>
                <a:stretch>
                  <a:fillRect/>
                </a:stretch>
              </a:blipFill>
              <a:ln>
                <a:noFill/>
              </a:ln>
              <a:effectLst/>
            </c:spPr>
            <c:extLst>
              <c:ext xmlns:c16="http://schemas.microsoft.com/office/drawing/2014/chart" uri="{C3380CC4-5D6E-409C-BE32-E72D297353CC}">
                <c16:uniqueId val="{0000000C-19D9-4871-A083-28A6CA6FBF25}"/>
              </c:ext>
            </c:extLst>
          </c:dPt>
          <c:dPt>
            <c:idx val="6"/>
            <c:invertIfNegative val="0"/>
            <c:bubble3D val="0"/>
            <c:spPr>
              <a:blipFill>
                <a:blip xmlns:r="http://schemas.openxmlformats.org/officeDocument/2006/relationships" r:embed="rId10">
                  <a:alphaModFix amt="80000"/>
                </a:blip>
                <a:stretch>
                  <a:fillRect/>
                </a:stretch>
              </a:blipFill>
              <a:ln>
                <a:noFill/>
              </a:ln>
              <a:effectLst/>
            </c:spPr>
            <c:extLst>
              <c:ext xmlns:c16="http://schemas.microsoft.com/office/drawing/2014/chart" uri="{C3380CC4-5D6E-409C-BE32-E72D297353CC}">
                <c16:uniqueId val="{0000000E-19D9-4871-A083-28A6CA6FBF25}"/>
              </c:ext>
            </c:extLst>
          </c:dPt>
          <c:dPt>
            <c:idx val="7"/>
            <c:invertIfNegative val="0"/>
            <c:bubble3D val="0"/>
            <c:spPr>
              <a:blipFill>
                <a:blip xmlns:r="http://schemas.openxmlformats.org/officeDocument/2006/relationships" r:embed="rId11">
                  <a:alphaModFix amt="80000"/>
                </a:blip>
                <a:stretch>
                  <a:fillRect/>
                </a:stretch>
              </a:blipFill>
              <a:ln>
                <a:noFill/>
              </a:ln>
              <a:effectLst/>
            </c:spPr>
            <c:extLst>
              <c:ext xmlns:c16="http://schemas.microsoft.com/office/drawing/2014/chart" uri="{C3380CC4-5D6E-409C-BE32-E72D297353CC}">
                <c16:uniqueId val="{00000010-19D9-4871-A083-28A6CA6FBF25}"/>
              </c:ext>
            </c:extLst>
          </c:dPt>
          <c:dPt>
            <c:idx val="8"/>
            <c:invertIfNegative val="0"/>
            <c:bubble3D val="0"/>
            <c:spPr>
              <a:blipFill>
                <a:blip xmlns:r="http://schemas.openxmlformats.org/officeDocument/2006/relationships" r:embed="rId12">
                  <a:alphaModFix amt="80000"/>
                </a:blip>
                <a:stretch>
                  <a:fillRect/>
                </a:stretch>
              </a:blipFill>
              <a:ln>
                <a:noFill/>
              </a:ln>
              <a:effectLst/>
            </c:spPr>
            <c:extLst>
              <c:ext xmlns:c16="http://schemas.microsoft.com/office/drawing/2014/chart" uri="{C3380CC4-5D6E-409C-BE32-E72D297353CC}">
                <c16:uniqueId val="{00000012-19D9-4871-A083-28A6CA6FBF25}"/>
              </c:ext>
            </c:extLst>
          </c:dPt>
          <c:dPt>
            <c:idx val="9"/>
            <c:invertIfNegative val="0"/>
            <c:bubble3D val="0"/>
            <c:spPr>
              <a:blipFill>
                <a:blip xmlns:r="http://schemas.openxmlformats.org/officeDocument/2006/relationships" r:embed="rId13">
                  <a:alphaModFix amt="80000"/>
                </a:blip>
                <a:stretch>
                  <a:fillRect/>
                </a:stretch>
              </a:blipFill>
              <a:ln>
                <a:noFill/>
              </a:ln>
              <a:effectLst/>
            </c:spPr>
            <c:extLst>
              <c:ext xmlns:c16="http://schemas.microsoft.com/office/drawing/2014/chart" uri="{C3380CC4-5D6E-409C-BE32-E72D297353CC}">
                <c16:uniqueId val="{00000014-19D9-4871-A083-28A6CA6FBF2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Figures!$B$1:$K$1</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Figures!$B$4:$K$4</c:f>
              <c:numCache>
                <c:formatCode>General</c:formatCode>
                <c:ptCount val="10"/>
                <c:pt idx="0">
                  <c:v>10000</c:v>
                </c:pt>
                <c:pt idx="1">
                  <c:v>10000</c:v>
                </c:pt>
                <c:pt idx="2">
                  <c:v>10000</c:v>
                </c:pt>
                <c:pt idx="3">
                  <c:v>10000</c:v>
                </c:pt>
                <c:pt idx="4">
                  <c:v>10000</c:v>
                </c:pt>
                <c:pt idx="5">
                  <c:v>10000</c:v>
                </c:pt>
                <c:pt idx="6">
                  <c:v>10000</c:v>
                </c:pt>
                <c:pt idx="7">
                  <c:v>10000</c:v>
                </c:pt>
                <c:pt idx="8">
                  <c:v>10000</c:v>
                </c:pt>
                <c:pt idx="9">
                  <c:v>10000</c:v>
                </c:pt>
              </c:numCache>
            </c:numRef>
          </c:yVal>
          <c:bubbleSize>
            <c:numRef>
              <c:f>Figures!$B$5:$K$5</c:f>
              <c:numCache>
                <c:formatCode>0.0%</c:formatCode>
                <c:ptCount val="10"/>
                <c:pt idx="0">
                  <c:v>7.5499999999999998E-2</c:v>
                </c:pt>
                <c:pt idx="1">
                  <c:v>0.21390000000000001</c:v>
                </c:pt>
                <c:pt idx="2">
                  <c:v>0.21190000000000001</c:v>
                </c:pt>
                <c:pt idx="3">
                  <c:v>5.5E-2</c:v>
                </c:pt>
                <c:pt idx="4">
                  <c:v>9.8400000000000001E-2</c:v>
                </c:pt>
                <c:pt idx="5">
                  <c:v>0.1148</c:v>
                </c:pt>
                <c:pt idx="6">
                  <c:v>0.12539999999999998</c:v>
                </c:pt>
                <c:pt idx="7">
                  <c:v>9.0800000000000006E-2</c:v>
                </c:pt>
                <c:pt idx="8">
                  <c:v>4.8999999999999998E-3</c:v>
                </c:pt>
                <c:pt idx="9">
                  <c:v>9.3999999999999986E-3</c:v>
                </c:pt>
              </c:numCache>
            </c:numRef>
          </c:bubbleSize>
          <c:bubble3D val="0"/>
          <c:extLst>
            <c:ext xmlns:c16="http://schemas.microsoft.com/office/drawing/2014/chart" uri="{C3380CC4-5D6E-409C-BE32-E72D297353CC}">
              <c16:uniqueId val="{00000015-19D9-4871-A083-28A6CA6FBF25}"/>
            </c:ext>
          </c:extLst>
        </c:ser>
        <c:ser>
          <c:idx val="2"/>
          <c:order val="2"/>
          <c:tx>
            <c:strRef>
              <c:f>Figures!$A$6</c:f>
              <c:strCache>
                <c:ptCount val="1"/>
                <c:pt idx="0">
                  <c:v>Temps</c:v>
                </c:pt>
              </c:strCache>
            </c:strRef>
          </c:tx>
          <c:spPr>
            <a:solidFill>
              <a:schemeClr val="accent1">
                <a:tint val="90000"/>
                <a:alpha val="75000"/>
              </a:schemeClr>
            </a:solidFill>
            <a:ln>
              <a:noFill/>
            </a:ln>
            <a:effectLst/>
          </c:spPr>
          <c:invertIfNegative val="0"/>
          <c:dPt>
            <c:idx val="0"/>
            <c:invertIfNegative val="0"/>
            <c:bubble3D val="0"/>
            <c:spPr>
              <a:blipFill>
                <a:blip xmlns:r="http://schemas.openxmlformats.org/officeDocument/2006/relationships" r:embed="rId14">
                  <a:alphaModFix amt="80000"/>
                </a:blip>
                <a:stretch>
                  <a:fillRect/>
                </a:stretch>
              </a:blipFill>
              <a:ln>
                <a:noFill/>
              </a:ln>
              <a:effectLst/>
            </c:spPr>
            <c:extLst>
              <c:ext xmlns:c16="http://schemas.microsoft.com/office/drawing/2014/chart" uri="{C3380CC4-5D6E-409C-BE32-E72D297353CC}">
                <c16:uniqueId val="{00000017-19D9-4871-A083-28A6CA6FBF25}"/>
              </c:ext>
            </c:extLst>
          </c:dPt>
          <c:dPt>
            <c:idx val="1"/>
            <c:invertIfNegative val="0"/>
            <c:bubble3D val="0"/>
            <c:spPr>
              <a:blipFill>
                <a:blip xmlns:r="http://schemas.openxmlformats.org/officeDocument/2006/relationships" r:embed="rId15">
                  <a:alphaModFix amt="80000"/>
                </a:blip>
                <a:stretch>
                  <a:fillRect/>
                </a:stretch>
              </a:blipFill>
              <a:ln>
                <a:noFill/>
              </a:ln>
              <a:effectLst/>
            </c:spPr>
            <c:extLst>
              <c:ext xmlns:c16="http://schemas.microsoft.com/office/drawing/2014/chart" uri="{C3380CC4-5D6E-409C-BE32-E72D297353CC}">
                <c16:uniqueId val="{00000019-19D9-4871-A083-28A6CA6FBF25}"/>
              </c:ext>
            </c:extLst>
          </c:dPt>
          <c:dPt>
            <c:idx val="2"/>
            <c:invertIfNegative val="0"/>
            <c:bubble3D val="0"/>
            <c:spPr>
              <a:blipFill>
                <a:blip xmlns:r="http://schemas.openxmlformats.org/officeDocument/2006/relationships" r:embed="rId16">
                  <a:alphaModFix amt="80000"/>
                </a:blip>
                <a:stretch>
                  <a:fillRect/>
                </a:stretch>
              </a:blipFill>
              <a:ln>
                <a:noFill/>
              </a:ln>
              <a:effectLst/>
            </c:spPr>
            <c:extLst>
              <c:ext xmlns:c16="http://schemas.microsoft.com/office/drawing/2014/chart" uri="{C3380CC4-5D6E-409C-BE32-E72D297353CC}">
                <c16:uniqueId val="{0000001B-19D9-4871-A083-28A6CA6FBF25}"/>
              </c:ext>
            </c:extLst>
          </c:dPt>
          <c:dPt>
            <c:idx val="3"/>
            <c:invertIfNegative val="0"/>
            <c:bubble3D val="0"/>
            <c:spPr>
              <a:blipFill>
                <a:blip xmlns:r="http://schemas.openxmlformats.org/officeDocument/2006/relationships" r:embed="rId17">
                  <a:alphaModFix amt="80000"/>
                </a:blip>
                <a:stretch>
                  <a:fillRect/>
                </a:stretch>
              </a:blipFill>
              <a:ln>
                <a:noFill/>
              </a:ln>
              <a:effectLst/>
            </c:spPr>
            <c:extLst>
              <c:ext xmlns:c16="http://schemas.microsoft.com/office/drawing/2014/chart" uri="{C3380CC4-5D6E-409C-BE32-E72D297353CC}">
                <c16:uniqueId val="{0000001D-19D9-4871-A083-28A6CA6FBF25}"/>
              </c:ext>
            </c:extLst>
          </c:dPt>
          <c:dPt>
            <c:idx val="4"/>
            <c:invertIfNegative val="0"/>
            <c:bubble3D val="0"/>
            <c:spPr>
              <a:blipFill>
                <a:blip xmlns:r="http://schemas.openxmlformats.org/officeDocument/2006/relationships" r:embed="rId18">
                  <a:alphaModFix amt="80000"/>
                </a:blip>
                <a:stretch>
                  <a:fillRect/>
                </a:stretch>
              </a:blipFill>
              <a:ln>
                <a:noFill/>
              </a:ln>
              <a:effectLst/>
            </c:spPr>
            <c:extLst>
              <c:ext xmlns:c16="http://schemas.microsoft.com/office/drawing/2014/chart" uri="{C3380CC4-5D6E-409C-BE32-E72D297353CC}">
                <c16:uniqueId val="{0000001F-19D9-4871-A083-28A6CA6FBF25}"/>
              </c:ext>
            </c:extLst>
          </c:dPt>
          <c:dPt>
            <c:idx val="5"/>
            <c:invertIfNegative val="0"/>
            <c:bubble3D val="0"/>
            <c:spPr>
              <a:blipFill>
                <a:blip xmlns:r="http://schemas.openxmlformats.org/officeDocument/2006/relationships" r:embed="rId19">
                  <a:alphaModFix amt="80000"/>
                </a:blip>
                <a:stretch>
                  <a:fillRect/>
                </a:stretch>
              </a:blipFill>
              <a:ln>
                <a:noFill/>
              </a:ln>
              <a:effectLst/>
            </c:spPr>
            <c:extLst>
              <c:ext xmlns:c16="http://schemas.microsoft.com/office/drawing/2014/chart" uri="{C3380CC4-5D6E-409C-BE32-E72D297353CC}">
                <c16:uniqueId val="{00000021-19D9-4871-A083-28A6CA6FBF25}"/>
              </c:ext>
            </c:extLst>
          </c:dPt>
          <c:dPt>
            <c:idx val="6"/>
            <c:invertIfNegative val="0"/>
            <c:bubble3D val="0"/>
            <c:spPr>
              <a:blipFill>
                <a:blip xmlns:r="http://schemas.openxmlformats.org/officeDocument/2006/relationships" r:embed="rId20">
                  <a:alphaModFix amt="80000"/>
                </a:blip>
                <a:stretch>
                  <a:fillRect/>
                </a:stretch>
              </a:blipFill>
              <a:ln>
                <a:noFill/>
              </a:ln>
              <a:effectLst/>
            </c:spPr>
            <c:extLst>
              <c:ext xmlns:c16="http://schemas.microsoft.com/office/drawing/2014/chart" uri="{C3380CC4-5D6E-409C-BE32-E72D297353CC}">
                <c16:uniqueId val="{00000023-19D9-4871-A083-28A6CA6FBF25}"/>
              </c:ext>
            </c:extLst>
          </c:dPt>
          <c:dPt>
            <c:idx val="7"/>
            <c:invertIfNegative val="0"/>
            <c:bubble3D val="0"/>
            <c:spPr>
              <a:blipFill>
                <a:blip xmlns:r="http://schemas.openxmlformats.org/officeDocument/2006/relationships" r:embed="rId21">
                  <a:alphaModFix amt="80000"/>
                </a:blip>
                <a:stretch>
                  <a:fillRect/>
                </a:stretch>
              </a:blipFill>
              <a:ln>
                <a:noFill/>
              </a:ln>
              <a:effectLst/>
            </c:spPr>
            <c:extLst>
              <c:ext xmlns:c16="http://schemas.microsoft.com/office/drawing/2014/chart" uri="{C3380CC4-5D6E-409C-BE32-E72D297353CC}">
                <c16:uniqueId val="{00000025-19D9-4871-A083-28A6CA6FBF25}"/>
              </c:ext>
            </c:extLst>
          </c:dPt>
          <c:dPt>
            <c:idx val="8"/>
            <c:invertIfNegative val="0"/>
            <c:bubble3D val="0"/>
            <c:spPr>
              <a:blipFill>
                <a:blip xmlns:r="http://schemas.openxmlformats.org/officeDocument/2006/relationships" r:embed="rId22">
                  <a:alphaModFix amt="80000"/>
                </a:blip>
                <a:stretch>
                  <a:fillRect/>
                </a:stretch>
              </a:blipFill>
              <a:ln>
                <a:noFill/>
              </a:ln>
              <a:effectLst/>
            </c:spPr>
            <c:extLst>
              <c:ext xmlns:c16="http://schemas.microsoft.com/office/drawing/2014/chart" uri="{C3380CC4-5D6E-409C-BE32-E72D297353CC}">
                <c16:uniqueId val="{00000027-19D9-4871-A083-28A6CA6FBF25}"/>
              </c:ext>
            </c:extLst>
          </c:dPt>
          <c:dPt>
            <c:idx val="9"/>
            <c:invertIfNegative val="0"/>
            <c:bubble3D val="0"/>
            <c:spPr>
              <a:blipFill>
                <a:blip xmlns:r="http://schemas.openxmlformats.org/officeDocument/2006/relationships" r:embed="rId23">
                  <a:alphaModFix amt="80000"/>
                </a:blip>
                <a:stretch>
                  <a:fillRect/>
                </a:stretch>
              </a:blipFill>
              <a:ln>
                <a:noFill/>
              </a:ln>
              <a:effectLst/>
            </c:spPr>
            <c:extLst>
              <c:ext xmlns:c16="http://schemas.microsoft.com/office/drawing/2014/chart" uri="{C3380CC4-5D6E-409C-BE32-E72D297353CC}">
                <c16:uniqueId val="{00000029-19D9-4871-A083-28A6CA6FBF2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Figures!$B$1:$K$1</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Figures!$B$6:$K$6</c:f>
              <c:numCache>
                <c:formatCode>General</c:formatCode>
                <c:ptCount val="10"/>
                <c:pt idx="0">
                  <c:v>1000</c:v>
                </c:pt>
                <c:pt idx="1">
                  <c:v>1000</c:v>
                </c:pt>
                <c:pt idx="2">
                  <c:v>1000</c:v>
                </c:pt>
                <c:pt idx="3">
                  <c:v>1000</c:v>
                </c:pt>
                <c:pt idx="4">
                  <c:v>1000</c:v>
                </c:pt>
                <c:pt idx="5">
                  <c:v>1000</c:v>
                </c:pt>
                <c:pt idx="6">
                  <c:v>1000</c:v>
                </c:pt>
                <c:pt idx="7">
                  <c:v>1000</c:v>
                </c:pt>
                <c:pt idx="8">
                  <c:v>1000</c:v>
                </c:pt>
                <c:pt idx="9">
                  <c:v>1000</c:v>
                </c:pt>
              </c:numCache>
            </c:numRef>
          </c:yVal>
          <c:bubbleSize>
            <c:numRef>
              <c:f>Figures!$B$7:$K$7</c:f>
              <c:numCache>
                <c:formatCode>0.0%</c:formatCode>
                <c:ptCount val="10"/>
                <c:pt idx="0">
                  <c:v>6.3293670632936699E-2</c:v>
                </c:pt>
                <c:pt idx="1">
                  <c:v>0.2548745125487451</c:v>
                </c:pt>
                <c:pt idx="2">
                  <c:v>0.13738626137386262</c:v>
                </c:pt>
                <c:pt idx="3">
                  <c:v>4.9195080491950802E-2</c:v>
                </c:pt>
                <c:pt idx="4">
                  <c:v>6.3493650634936505E-2</c:v>
                </c:pt>
                <c:pt idx="5">
                  <c:v>0.13848615138486151</c:v>
                </c:pt>
                <c:pt idx="6">
                  <c:v>0.13558644135586442</c:v>
                </c:pt>
                <c:pt idx="7">
                  <c:v>8.6691330866913302E-2</c:v>
                </c:pt>
                <c:pt idx="8">
                  <c:v>5.9094090590940902E-2</c:v>
                </c:pt>
                <c:pt idx="9">
                  <c:v>1.18988101189881E-2</c:v>
                </c:pt>
              </c:numCache>
            </c:numRef>
          </c:bubbleSize>
          <c:bubble3D val="0"/>
          <c:extLst>
            <c:ext xmlns:c16="http://schemas.microsoft.com/office/drawing/2014/chart" uri="{C3380CC4-5D6E-409C-BE32-E72D297353CC}">
              <c16:uniqueId val="{0000002A-19D9-4871-A083-28A6CA6FBF25}"/>
            </c:ext>
          </c:extLst>
        </c:ser>
        <c:ser>
          <c:idx val="3"/>
          <c:order val="3"/>
          <c:tx>
            <c:strRef>
              <c:f>Figures!$A$8</c:f>
              <c:strCache>
                <c:ptCount val="1"/>
                <c:pt idx="0">
                  <c:v>Distances</c:v>
                </c:pt>
              </c:strCache>
            </c:strRef>
          </c:tx>
          <c:spPr>
            <a:solidFill>
              <a:schemeClr val="accent1">
                <a:shade val="90000"/>
                <a:alpha val="75000"/>
              </a:schemeClr>
            </a:solidFill>
            <a:ln>
              <a:noFill/>
            </a:ln>
            <a:effectLst/>
          </c:spPr>
          <c:invertIfNegative val="0"/>
          <c:dPt>
            <c:idx val="0"/>
            <c:invertIfNegative val="0"/>
            <c:bubble3D val="0"/>
            <c:spPr>
              <a:blipFill>
                <a:blip xmlns:r="http://schemas.openxmlformats.org/officeDocument/2006/relationships" r:embed="rId24">
                  <a:alphaModFix amt="80000"/>
                </a:blip>
                <a:stretch>
                  <a:fillRect/>
                </a:stretch>
              </a:blipFill>
              <a:ln>
                <a:noFill/>
              </a:ln>
              <a:effectLst/>
            </c:spPr>
            <c:extLst>
              <c:ext xmlns:c16="http://schemas.microsoft.com/office/drawing/2014/chart" uri="{C3380CC4-5D6E-409C-BE32-E72D297353CC}">
                <c16:uniqueId val="{0000002C-19D9-4871-A083-28A6CA6FBF25}"/>
              </c:ext>
            </c:extLst>
          </c:dPt>
          <c:dPt>
            <c:idx val="1"/>
            <c:invertIfNegative val="0"/>
            <c:bubble3D val="0"/>
            <c:spPr>
              <a:blipFill>
                <a:blip xmlns:r="http://schemas.openxmlformats.org/officeDocument/2006/relationships" r:embed="rId25">
                  <a:alphaModFix amt="80000"/>
                </a:blip>
                <a:stretch>
                  <a:fillRect/>
                </a:stretch>
              </a:blipFill>
              <a:ln>
                <a:noFill/>
              </a:ln>
              <a:effectLst/>
            </c:spPr>
            <c:extLst>
              <c:ext xmlns:c16="http://schemas.microsoft.com/office/drawing/2014/chart" uri="{C3380CC4-5D6E-409C-BE32-E72D297353CC}">
                <c16:uniqueId val="{0000002E-19D9-4871-A083-28A6CA6FBF25}"/>
              </c:ext>
            </c:extLst>
          </c:dPt>
          <c:dPt>
            <c:idx val="2"/>
            <c:invertIfNegative val="0"/>
            <c:bubble3D val="0"/>
            <c:spPr>
              <a:blipFill>
                <a:blip xmlns:r="http://schemas.openxmlformats.org/officeDocument/2006/relationships" r:embed="rId26">
                  <a:alphaModFix amt="80000"/>
                </a:blip>
                <a:stretch>
                  <a:fillRect/>
                </a:stretch>
              </a:blipFill>
              <a:ln>
                <a:noFill/>
              </a:ln>
              <a:effectLst/>
            </c:spPr>
            <c:extLst>
              <c:ext xmlns:c16="http://schemas.microsoft.com/office/drawing/2014/chart" uri="{C3380CC4-5D6E-409C-BE32-E72D297353CC}">
                <c16:uniqueId val="{00000030-19D9-4871-A083-28A6CA6FBF25}"/>
              </c:ext>
            </c:extLst>
          </c:dPt>
          <c:dPt>
            <c:idx val="3"/>
            <c:invertIfNegative val="0"/>
            <c:bubble3D val="0"/>
            <c:spPr>
              <a:blipFill>
                <a:blip xmlns:r="http://schemas.openxmlformats.org/officeDocument/2006/relationships" r:embed="rId27">
                  <a:alphaModFix amt="80000"/>
                </a:blip>
                <a:stretch>
                  <a:fillRect/>
                </a:stretch>
              </a:blipFill>
              <a:ln>
                <a:noFill/>
              </a:ln>
              <a:effectLst/>
            </c:spPr>
            <c:extLst>
              <c:ext xmlns:c16="http://schemas.microsoft.com/office/drawing/2014/chart" uri="{C3380CC4-5D6E-409C-BE32-E72D297353CC}">
                <c16:uniqueId val="{00000032-19D9-4871-A083-28A6CA6FBF25}"/>
              </c:ext>
            </c:extLst>
          </c:dPt>
          <c:dPt>
            <c:idx val="4"/>
            <c:invertIfNegative val="0"/>
            <c:bubble3D val="0"/>
            <c:spPr>
              <a:blipFill>
                <a:blip xmlns:r="http://schemas.openxmlformats.org/officeDocument/2006/relationships" r:embed="rId28">
                  <a:alphaModFix amt="80000"/>
                </a:blip>
                <a:stretch>
                  <a:fillRect/>
                </a:stretch>
              </a:blipFill>
              <a:ln>
                <a:noFill/>
              </a:ln>
              <a:effectLst/>
            </c:spPr>
            <c:extLst>
              <c:ext xmlns:c16="http://schemas.microsoft.com/office/drawing/2014/chart" uri="{C3380CC4-5D6E-409C-BE32-E72D297353CC}">
                <c16:uniqueId val="{00000034-19D9-4871-A083-28A6CA6FBF25}"/>
              </c:ext>
            </c:extLst>
          </c:dPt>
          <c:dPt>
            <c:idx val="5"/>
            <c:invertIfNegative val="0"/>
            <c:bubble3D val="0"/>
            <c:spPr>
              <a:blipFill>
                <a:blip xmlns:r="http://schemas.openxmlformats.org/officeDocument/2006/relationships" r:embed="rId29">
                  <a:alphaModFix amt="80000"/>
                </a:blip>
                <a:stretch>
                  <a:fillRect/>
                </a:stretch>
              </a:blipFill>
              <a:ln>
                <a:noFill/>
              </a:ln>
              <a:effectLst/>
            </c:spPr>
            <c:extLst>
              <c:ext xmlns:c16="http://schemas.microsoft.com/office/drawing/2014/chart" uri="{C3380CC4-5D6E-409C-BE32-E72D297353CC}">
                <c16:uniqueId val="{00000036-19D9-4871-A083-28A6CA6FBF25}"/>
              </c:ext>
            </c:extLst>
          </c:dPt>
          <c:dPt>
            <c:idx val="6"/>
            <c:invertIfNegative val="0"/>
            <c:bubble3D val="0"/>
            <c:spPr>
              <a:blipFill>
                <a:blip xmlns:r="http://schemas.openxmlformats.org/officeDocument/2006/relationships" r:embed="rId30">
                  <a:alphaModFix amt="80000"/>
                </a:blip>
                <a:stretch>
                  <a:fillRect/>
                </a:stretch>
              </a:blipFill>
              <a:ln>
                <a:noFill/>
              </a:ln>
              <a:effectLst/>
            </c:spPr>
            <c:extLst>
              <c:ext xmlns:c16="http://schemas.microsoft.com/office/drawing/2014/chart" uri="{C3380CC4-5D6E-409C-BE32-E72D297353CC}">
                <c16:uniqueId val="{00000038-19D9-4871-A083-28A6CA6FBF25}"/>
              </c:ext>
            </c:extLst>
          </c:dPt>
          <c:dPt>
            <c:idx val="7"/>
            <c:invertIfNegative val="0"/>
            <c:bubble3D val="0"/>
            <c:spPr>
              <a:blipFill>
                <a:blip xmlns:r="http://schemas.openxmlformats.org/officeDocument/2006/relationships" r:embed="rId31">
                  <a:alphaModFix amt="80000"/>
                </a:blip>
                <a:stretch>
                  <a:fillRect/>
                </a:stretch>
              </a:blipFill>
              <a:ln>
                <a:noFill/>
              </a:ln>
              <a:effectLst/>
            </c:spPr>
            <c:extLst>
              <c:ext xmlns:c16="http://schemas.microsoft.com/office/drawing/2014/chart" uri="{C3380CC4-5D6E-409C-BE32-E72D297353CC}">
                <c16:uniqueId val="{0000003A-19D9-4871-A083-28A6CA6FBF25}"/>
              </c:ext>
            </c:extLst>
          </c:dPt>
          <c:dPt>
            <c:idx val="8"/>
            <c:invertIfNegative val="0"/>
            <c:bubble3D val="0"/>
            <c:spPr>
              <a:blipFill>
                <a:blip xmlns:r="http://schemas.openxmlformats.org/officeDocument/2006/relationships" r:embed="rId32">
                  <a:alphaModFix amt="80000"/>
                </a:blip>
                <a:stretch>
                  <a:fillRect/>
                </a:stretch>
              </a:blipFill>
              <a:ln>
                <a:noFill/>
              </a:ln>
              <a:effectLst/>
            </c:spPr>
            <c:extLst>
              <c:ext xmlns:c16="http://schemas.microsoft.com/office/drawing/2014/chart" uri="{C3380CC4-5D6E-409C-BE32-E72D297353CC}">
                <c16:uniqueId val="{0000003C-19D9-4871-A083-28A6CA6FBF25}"/>
              </c:ext>
            </c:extLst>
          </c:dPt>
          <c:dPt>
            <c:idx val="9"/>
            <c:invertIfNegative val="0"/>
            <c:bubble3D val="0"/>
            <c:spPr>
              <a:blipFill>
                <a:blip xmlns:r="http://schemas.openxmlformats.org/officeDocument/2006/relationships" r:embed="rId33">
                  <a:alphaModFix amt="80000"/>
                </a:blip>
                <a:stretch>
                  <a:fillRect/>
                </a:stretch>
              </a:blipFill>
              <a:ln>
                <a:noFill/>
              </a:ln>
              <a:effectLst/>
            </c:spPr>
            <c:extLst>
              <c:ext xmlns:c16="http://schemas.microsoft.com/office/drawing/2014/chart" uri="{C3380CC4-5D6E-409C-BE32-E72D297353CC}">
                <c16:uniqueId val="{0000003E-19D9-4871-A083-28A6CA6FBF2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Figures!$B$1:$K$1</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Figures!$B$8:$K$8</c:f>
              <c:numCache>
                <c:formatCode>General</c:formatCode>
                <c:ptCount val="10"/>
                <c:pt idx="0">
                  <c:v>100</c:v>
                </c:pt>
                <c:pt idx="1">
                  <c:v>100</c:v>
                </c:pt>
                <c:pt idx="2">
                  <c:v>100</c:v>
                </c:pt>
                <c:pt idx="3">
                  <c:v>100</c:v>
                </c:pt>
                <c:pt idx="4">
                  <c:v>100</c:v>
                </c:pt>
                <c:pt idx="5">
                  <c:v>100</c:v>
                </c:pt>
                <c:pt idx="6">
                  <c:v>100</c:v>
                </c:pt>
                <c:pt idx="7">
                  <c:v>100</c:v>
                </c:pt>
                <c:pt idx="8">
                  <c:v>100</c:v>
                </c:pt>
                <c:pt idx="9">
                  <c:v>100</c:v>
                </c:pt>
              </c:numCache>
            </c:numRef>
          </c:yVal>
          <c:bubbleSize>
            <c:numRef>
              <c:f>Figures!$B$9:$K$9</c:f>
              <c:numCache>
                <c:formatCode>0.0%</c:formatCode>
                <c:ptCount val="10"/>
                <c:pt idx="0">
                  <c:v>2.7702770277027708E-2</c:v>
                </c:pt>
                <c:pt idx="1">
                  <c:v>0.24352435243524359</c:v>
                </c:pt>
                <c:pt idx="2">
                  <c:v>7.9507950795079524E-2</c:v>
                </c:pt>
                <c:pt idx="3">
                  <c:v>3.3303330333033308E-2</c:v>
                </c:pt>
                <c:pt idx="4">
                  <c:v>4.850485048504851E-2</c:v>
                </c:pt>
                <c:pt idx="5">
                  <c:v>0.17801780178017806</c:v>
                </c:pt>
                <c:pt idx="6">
                  <c:v>6.740674067406742E-2</c:v>
                </c:pt>
                <c:pt idx="7">
                  <c:v>7.5507550755075523E-2</c:v>
                </c:pt>
                <c:pt idx="8">
                  <c:v>0.22442244224422447</c:v>
                </c:pt>
                <c:pt idx="9">
                  <c:v>2.2102210221022107E-2</c:v>
                </c:pt>
              </c:numCache>
            </c:numRef>
          </c:bubbleSize>
          <c:bubble3D val="0"/>
          <c:extLst>
            <c:ext xmlns:c16="http://schemas.microsoft.com/office/drawing/2014/chart" uri="{C3380CC4-5D6E-409C-BE32-E72D297353CC}">
              <c16:uniqueId val="{0000003F-19D9-4871-A083-28A6CA6FBF25}"/>
            </c:ext>
          </c:extLst>
        </c:ser>
        <c:ser>
          <c:idx val="4"/>
          <c:order val="4"/>
          <c:tx>
            <c:strRef>
              <c:f>Figures!$A$10</c:f>
              <c:strCache>
                <c:ptCount val="1"/>
                <c:pt idx="0">
                  <c:v>CO2</c:v>
                </c:pt>
              </c:strCache>
            </c:strRef>
          </c:tx>
          <c:spPr>
            <a:solidFill>
              <a:schemeClr val="accent1">
                <a:shade val="70000"/>
                <a:alpha val="75000"/>
              </a:schemeClr>
            </a:solidFill>
            <a:ln>
              <a:noFill/>
            </a:ln>
            <a:effectLst/>
          </c:spPr>
          <c:invertIfNegative val="0"/>
          <c:dPt>
            <c:idx val="0"/>
            <c:invertIfNegative val="0"/>
            <c:bubble3D val="0"/>
            <c:spPr>
              <a:blipFill>
                <a:blip xmlns:r="http://schemas.openxmlformats.org/officeDocument/2006/relationships" r:embed="rId34">
                  <a:alphaModFix amt="80000"/>
                </a:blip>
                <a:stretch>
                  <a:fillRect/>
                </a:stretch>
              </a:blipFill>
              <a:ln>
                <a:noFill/>
              </a:ln>
              <a:effectLst/>
            </c:spPr>
            <c:extLst>
              <c:ext xmlns:c16="http://schemas.microsoft.com/office/drawing/2014/chart" uri="{C3380CC4-5D6E-409C-BE32-E72D297353CC}">
                <c16:uniqueId val="{00000041-19D9-4871-A083-28A6CA6FBF25}"/>
              </c:ext>
            </c:extLst>
          </c:dPt>
          <c:dPt>
            <c:idx val="1"/>
            <c:invertIfNegative val="0"/>
            <c:bubble3D val="0"/>
            <c:spPr>
              <a:blipFill>
                <a:blip xmlns:r="http://schemas.openxmlformats.org/officeDocument/2006/relationships" r:embed="rId35">
                  <a:alphaModFix amt="80000"/>
                </a:blip>
                <a:stretch>
                  <a:fillRect/>
                </a:stretch>
              </a:blipFill>
              <a:ln>
                <a:noFill/>
              </a:ln>
              <a:effectLst/>
            </c:spPr>
            <c:extLst>
              <c:ext xmlns:c16="http://schemas.microsoft.com/office/drawing/2014/chart" uri="{C3380CC4-5D6E-409C-BE32-E72D297353CC}">
                <c16:uniqueId val="{00000043-19D9-4871-A083-28A6CA6FBF25}"/>
              </c:ext>
            </c:extLst>
          </c:dPt>
          <c:dPt>
            <c:idx val="2"/>
            <c:invertIfNegative val="0"/>
            <c:bubble3D val="0"/>
            <c:spPr>
              <a:blipFill>
                <a:blip xmlns:r="http://schemas.openxmlformats.org/officeDocument/2006/relationships" r:embed="rId36">
                  <a:alphaModFix amt="80000"/>
                </a:blip>
                <a:stretch>
                  <a:fillRect/>
                </a:stretch>
              </a:blipFill>
              <a:ln>
                <a:noFill/>
              </a:ln>
              <a:effectLst/>
            </c:spPr>
            <c:extLst>
              <c:ext xmlns:c16="http://schemas.microsoft.com/office/drawing/2014/chart" uri="{C3380CC4-5D6E-409C-BE32-E72D297353CC}">
                <c16:uniqueId val="{00000045-19D9-4871-A083-28A6CA6FBF25}"/>
              </c:ext>
            </c:extLst>
          </c:dPt>
          <c:dPt>
            <c:idx val="3"/>
            <c:invertIfNegative val="0"/>
            <c:bubble3D val="0"/>
            <c:spPr>
              <a:blipFill>
                <a:blip xmlns:r="http://schemas.openxmlformats.org/officeDocument/2006/relationships" r:embed="rId37">
                  <a:alphaModFix amt="80000"/>
                </a:blip>
                <a:stretch>
                  <a:fillRect/>
                </a:stretch>
              </a:blipFill>
              <a:ln>
                <a:noFill/>
              </a:ln>
              <a:effectLst/>
            </c:spPr>
            <c:extLst>
              <c:ext xmlns:c16="http://schemas.microsoft.com/office/drawing/2014/chart" uri="{C3380CC4-5D6E-409C-BE32-E72D297353CC}">
                <c16:uniqueId val="{00000047-19D9-4871-A083-28A6CA6FBF25}"/>
              </c:ext>
            </c:extLst>
          </c:dPt>
          <c:dPt>
            <c:idx val="4"/>
            <c:invertIfNegative val="0"/>
            <c:bubble3D val="0"/>
            <c:spPr>
              <a:blipFill>
                <a:blip xmlns:r="http://schemas.openxmlformats.org/officeDocument/2006/relationships" r:embed="rId38">
                  <a:alphaModFix amt="80000"/>
                </a:blip>
                <a:stretch>
                  <a:fillRect/>
                </a:stretch>
              </a:blipFill>
              <a:ln>
                <a:noFill/>
              </a:ln>
              <a:effectLst/>
            </c:spPr>
            <c:extLst>
              <c:ext xmlns:c16="http://schemas.microsoft.com/office/drawing/2014/chart" uri="{C3380CC4-5D6E-409C-BE32-E72D297353CC}">
                <c16:uniqueId val="{00000049-19D9-4871-A083-28A6CA6FBF25}"/>
              </c:ext>
            </c:extLst>
          </c:dPt>
          <c:dPt>
            <c:idx val="5"/>
            <c:invertIfNegative val="0"/>
            <c:bubble3D val="0"/>
            <c:spPr>
              <a:blipFill>
                <a:blip xmlns:r="http://schemas.openxmlformats.org/officeDocument/2006/relationships" r:embed="rId39">
                  <a:alphaModFix amt="80000"/>
                </a:blip>
                <a:stretch>
                  <a:fillRect/>
                </a:stretch>
              </a:blipFill>
              <a:ln>
                <a:noFill/>
              </a:ln>
              <a:effectLst/>
            </c:spPr>
            <c:extLst>
              <c:ext xmlns:c16="http://schemas.microsoft.com/office/drawing/2014/chart" uri="{C3380CC4-5D6E-409C-BE32-E72D297353CC}">
                <c16:uniqueId val="{0000004B-19D9-4871-A083-28A6CA6FBF25}"/>
              </c:ext>
            </c:extLst>
          </c:dPt>
          <c:dPt>
            <c:idx val="6"/>
            <c:invertIfNegative val="0"/>
            <c:bubble3D val="0"/>
            <c:spPr>
              <a:blipFill>
                <a:blip xmlns:r="http://schemas.openxmlformats.org/officeDocument/2006/relationships" r:embed="rId40">
                  <a:alphaModFix amt="80000"/>
                </a:blip>
                <a:stretch>
                  <a:fillRect/>
                </a:stretch>
              </a:blipFill>
              <a:ln>
                <a:noFill/>
              </a:ln>
              <a:effectLst/>
            </c:spPr>
            <c:extLst>
              <c:ext xmlns:c16="http://schemas.microsoft.com/office/drawing/2014/chart" uri="{C3380CC4-5D6E-409C-BE32-E72D297353CC}">
                <c16:uniqueId val="{0000004D-19D9-4871-A083-28A6CA6FBF25}"/>
              </c:ext>
            </c:extLst>
          </c:dPt>
          <c:dPt>
            <c:idx val="7"/>
            <c:invertIfNegative val="0"/>
            <c:bubble3D val="0"/>
            <c:spPr>
              <a:blipFill>
                <a:blip xmlns:r="http://schemas.openxmlformats.org/officeDocument/2006/relationships" r:embed="rId41">
                  <a:alphaModFix amt="80000"/>
                </a:blip>
                <a:stretch>
                  <a:fillRect/>
                </a:stretch>
              </a:blipFill>
              <a:ln>
                <a:noFill/>
              </a:ln>
              <a:effectLst/>
            </c:spPr>
            <c:extLst>
              <c:ext xmlns:c16="http://schemas.microsoft.com/office/drawing/2014/chart" uri="{C3380CC4-5D6E-409C-BE32-E72D297353CC}">
                <c16:uniqueId val="{0000004F-19D9-4871-A083-28A6CA6FBF25}"/>
              </c:ext>
            </c:extLst>
          </c:dPt>
          <c:dPt>
            <c:idx val="8"/>
            <c:invertIfNegative val="0"/>
            <c:bubble3D val="0"/>
            <c:spPr>
              <a:blipFill>
                <a:blip xmlns:r="http://schemas.openxmlformats.org/officeDocument/2006/relationships" r:embed="rId42">
                  <a:alphaModFix amt="80000"/>
                </a:blip>
                <a:stretch>
                  <a:fillRect/>
                </a:stretch>
              </a:blipFill>
              <a:ln>
                <a:noFill/>
              </a:ln>
              <a:effectLst/>
            </c:spPr>
            <c:extLst>
              <c:ext xmlns:c16="http://schemas.microsoft.com/office/drawing/2014/chart" uri="{C3380CC4-5D6E-409C-BE32-E72D297353CC}">
                <c16:uniqueId val="{00000051-19D9-4871-A083-28A6CA6FBF25}"/>
              </c:ext>
            </c:extLst>
          </c:dPt>
          <c:dPt>
            <c:idx val="9"/>
            <c:invertIfNegative val="0"/>
            <c:bubble3D val="0"/>
            <c:spPr>
              <a:blipFill>
                <a:blip xmlns:r="http://schemas.openxmlformats.org/officeDocument/2006/relationships" r:embed="rId43">
                  <a:alphaModFix amt="80000"/>
                </a:blip>
                <a:stretch>
                  <a:fillRect/>
                </a:stretch>
              </a:blipFill>
              <a:ln>
                <a:noFill/>
              </a:ln>
              <a:effectLst/>
            </c:spPr>
            <c:extLst>
              <c:ext xmlns:c16="http://schemas.microsoft.com/office/drawing/2014/chart" uri="{C3380CC4-5D6E-409C-BE32-E72D297353CC}">
                <c16:uniqueId val="{00000053-19D9-4871-A083-28A6CA6FBF2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Figures!$B$1:$K$1</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Figures!$B$10:$K$10</c:f>
              <c:numCache>
                <c:formatCode>General</c:formatCode>
                <c:ptCount val="10"/>
                <c:pt idx="0">
                  <c:v>10</c:v>
                </c:pt>
                <c:pt idx="1">
                  <c:v>10</c:v>
                </c:pt>
                <c:pt idx="2">
                  <c:v>10</c:v>
                </c:pt>
                <c:pt idx="3">
                  <c:v>10</c:v>
                </c:pt>
                <c:pt idx="4">
                  <c:v>10</c:v>
                </c:pt>
                <c:pt idx="5">
                  <c:v>10</c:v>
                </c:pt>
                <c:pt idx="6">
                  <c:v>10</c:v>
                </c:pt>
                <c:pt idx="7">
                  <c:v>10</c:v>
                </c:pt>
                <c:pt idx="8">
                  <c:v>10</c:v>
                </c:pt>
                <c:pt idx="9">
                  <c:v>10</c:v>
                </c:pt>
              </c:numCache>
            </c:numRef>
          </c:yVal>
          <c:bubbleSize>
            <c:numRef>
              <c:f>Figures!$B$11:$K$11</c:f>
              <c:numCache>
                <c:formatCode>0.0%</c:formatCode>
                <c:ptCount val="10"/>
                <c:pt idx="0">
                  <c:v>1.8499999999999999E-2</c:v>
                </c:pt>
                <c:pt idx="1">
                  <c:v>0.32709999999999995</c:v>
                </c:pt>
                <c:pt idx="2">
                  <c:v>9.4299999999999981E-2</c:v>
                </c:pt>
                <c:pt idx="3">
                  <c:v>4.2099999999999992E-2</c:v>
                </c:pt>
                <c:pt idx="4">
                  <c:v>5.1299999999999991E-2</c:v>
                </c:pt>
                <c:pt idx="5">
                  <c:v>0.15329999999999999</c:v>
                </c:pt>
                <c:pt idx="6">
                  <c:v>5.8299999999999991E-2</c:v>
                </c:pt>
                <c:pt idx="7">
                  <c:v>6.0899999999999989E-2</c:v>
                </c:pt>
                <c:pt idx="8">
                  <c:v>0.17509999999999998</c:v>
                </c:pt>
                <c:pt idx="9">
                  <c:v>1.9099999999999995E-2</c:v>
                </c:pt>
              </c:numCache>
            </c:numRef>
          </c:bubbleSize>
          <c:bubble3D val="0"/>
          <c:extLst>
            <c:ext xmlns:c16="http://schemas.microsoft.com/office/drawing/2014/chart" uri="{C3380CC4-5D6E-409C-BE32-E72D297353CC}">
              <c16:uniqueId val="{00000054-19D9-4871-A083-28A6CA6FBF25}"/>
            </c:ext>
          </c:extLst>
        </c:ser>
        <c:ser>
          <c:idx val="5"/>
          <c:order val="5"/>
          <c:tx>
            <c:strRef>
              <c:f>Figures!$A$12</c:f>
              <c:strCache>
                <c:ptCount val="1"/>
                <c:pt idx="0">
                  <c:v>Avec amont et traînées</c:v>
                </c:pt>
              </c:strCache>
            </c:strRef>
          </c:tx>
          <c:spPr>
            <a:solidFill>
              <a:schemeClr val="accent1">
                <a:shade val="50000"/>
                <a:alpha val="75000"/>
              </a:schemeClr>
            </a:solidFill>
            <a:ln w="25400">
              <a:noFill/>
            </a:ln>
            <a:effectLst/>
          </c:spPr>
          <c:invertIfNegative val="0"/>
          <c:dPt>
            <c:idx val="0"/>
            <c:invertIfNegative val="0"/>
            <c:bubble3D val="0"/>
            <c:spPr>
              <a:blipFill>
                <a:blip xmlns:r="http://schemas.openxmlformats.org/officeDocument/2006/relationships" r:embed="rId44">
                  <a:alphaModFix amt="80000"/>
                </a:blip>
                <a:stretch>
                  <a:fillRect/>
                </a:stretch>
              </a:blipFill>
              <a:ln w="25400">
                <a:noFill/>
              </a:ln>
              <a:effectLst/>
            </c:spPr>
            <c:extLst>
              <c:ext xmlns:c16="http://schemas.microsoft.com/office/drawing/2014/chart" uri="{C3380CC4-5D6E-409C-BE32-E72D297353CC}">
                <c16:uniqueId val="{00000056-19D9-4871-A083-28A6CA6FBF25}"/>
              </c:ext>
            </c:extLst>
          </c:dPt>
          <c:dPt>
            <c:idx val="1"/>
            <c:invertIfNegative val="0"/>
            <c:bubble3D val="0"/>
            <c:spPr>
              <a:blipFill>
                <a:blip xmlns:r="http://schemas.openxmlformats.org/officeDocument/2006/relationships" r:embed="rId45">
                  <a:alphaModFix amt="80000"/>
                </a:blip>
                <a:stretch>
                  <a:fillRect/>
                </a:stretch>
              </a:blipFill>
              <a:ln w="25400">
                <a:noFill/>
              </a:ln>
              <a:effectLst/>
            </c:spPr>
            <c:extLst>
              <c:ext xmlns:c16="http://schemas.microsoft.com/office/drawing/2014/chart" uri="{C3380CC4-5D6E-409C-BE32-E72D297353CC}">
                <c16:uniqueId val="{00000058-19D9-4871-A083-28A6CA6FBF25}"/>
              </c:ext>
            </c:extLst>
          </c:dPt>
          <c:dPt>
            <c:idx val="2"/>
            <c:invertIfNegative val="0"/>
            <c:bubble3D val="0"/>
            <c:spPr>
              <a:blipFill>
                <a:blip xmlns:r="http://schemas.openxmlformats.org/officeDocument/2006/relationships" r:embed="rId46">
                  <a:alphaModFix amt="80000"/>
                </a:blip>
                <a:stretch>
                  <a:fillRect/>
                </a:stretch>
              </a:blipFill>
              <a:ln w="25400">
                <a:noFill/>
              </a:ln>
              <a:effectLst/>
            </c:spPr>
            <c:extLst>
              <c:ext xmlns:c16="http://schemas.microsoft.com/office/drawing/2014/chart" uri="{C3380CC4-5D6E-409C-BE32-E72D297353CC}">
                <c16:uniqueId val="{0000005A-19D9-4871-A083-28A6CA6FBF25}"/>
              </c:ext>
            </c:extLst>
          </c:dPt>
          <c:dPt>
            <c:idx val="3"/>
            <c:invertIfNegative val="0"/>
            <c:bubble3D val="0"/>
            <c:spPr>
              <a:blipFill>
                <a:blip xmlns:r="http://schemas.openxmlformats.org/officeDocument/2006/relationships" r:embed="rId47">
                  <a:alphaModFix amt="80000"/>
                </a:blip>
                <a:stretch>
                  <a:fillRect/>
                </a:stretch>
              </a:blipFill>
              <a:ln w="25400">
                <a:noFill/>
              </a:ln>
              <a:effectLst/>
            </c:spPr>
            <c:extLst>
              <c:ext xmlns:c16="http://schemas.microsoft.com/office/drawing/2014/chart" uri="{C3380CC4-5D6E-409C-BE32-E72D297353CC}">
                <c16:uniqueId val="{0000005C-19D9-4871-A083-28A6CA6FBF25}"/>
              </c:ext>
            </c:extLst>
          </c:dPt>
          <c:dPt>
            <c:idx val="4"/>
            <c:invertIfNegative val="0"/>
            <c:bubble3D val="0"/>
            <c:spPr>
              <a:blipFill>
                <a:blip xmlns:r="http://schemas.openxmlformats.org/officeDocument/2006/relationships" r:embed="rId48">
                  <a:alphaModFix amt="80000"/>
                </a:blip>
                <a:stretch>
                  <a:fillRect/>
                </a:stretch>
              </a:blipFill>
              <a:ln w="25400">
                <a:noFill/>
              </a:ln>
              <a:effectLst/>
            </c:spPr>
            <c:extLst>
              <c:ext xmlns:c16="http://schemas.microsoft.com/office/drawing/2014/chart" uri="{C3380CC4-5D6E-409C-BE32-E72D297353CC}">
                <c16:uniqueId val="{0000005E-19D9-4871-A083-28A6CA6FBF25}"/>
              </c:ext>
            </c:extLst>
          </c:dPt>
          <c:dPt>
            <c:idx val="5"/>
            <c:invertIfNegative val="0"/>
            <c:bubble3D val="0"/>
            <c:spPr>
              <a:blipFill>
                <a:blip xmlns:r="http://schemas.openxmlformats.org/officeDocument/2006/relationships" r:embed="rId49">
                  <a:alphaModFix amt="80000"/>
                </a:blip>
                <a:stretch>
                  <a:fillRect/>
                </a:stretch>
              </a:blipFill>
              <a:ln w="25400">
                <a:noFill/>
              </a:ln>
              <a:effectLst/>
            </c:spPr>
            <c:extLst>
              <c:ext xmlns:c16="http://schemas.microsoft.com/office/drawing/2014/chart" uri="{C3380CC4-5D6E-409C-BE32-E72D297353CC}">
                <c16:uniqueId val="{00000060-19D9-4871-A083-28A6CA6FBF25}"/>
              </c:ext>
            </c:extLst>
          </c:dPt>
          <c:dPt>
            <c:idx val="6"/>
            <c:invertIfNegative val="0"/>
            <c:bubble3D val="0"/>
            <c:spPr>
              <a:blipFill>
                <a:blip xmlns:r="http://schemas.openxmlformats.org/officeDocument/2006/relationships" r:embed="rId50">
                  <a:alphaModFix amt="80000"/>
                </a:blip>
                <a:stretch>
                  <a:fillRect/>
                </a:stretch>
              </a:blipFill>
              <a:ln w="25400">
                <a:noFill/>
              </a:ln>
              <a:effectLst/>
            </c:spPr>
            <c:extLst>
              <c:ext xmlns:c16="http://schemas.microsoft.com/office/drawing/2014/chart" uri="{C3380CC4-5D6E-409C-BE32-E72D297353CC}">
                <c16:uniqueId val="{00000062-19D9-4871-A083-28A6CA6FBF25}"/>
              </c:ext>
            </c:extLst>
          </c:dPt>
          <c:dPt>
            <c:idx val="7"/>
            <c:invertIfNegative val="0"/>
            <c:bubble3D val="0"/>
            <c:spPr>
              <a:blipFill>
                <a:blip xmlns:r="http://schemas.openxmlformats.org/officeDocument/2006/relationships" r:embed="rId51">
                  <a:alphaModFix amt="80000"/>
                </a:blip>
                <a:stretch>
                  <a:fillRect/>
                </a:stretch>
              </a:blipFill>
              <a:ln w="25400">
                <a:noFill/>
              </a:ln>
              <a:effectLst/>
            </c:spPr>
            <c:extLst>
              <c:ext xmlns:c16="http://schemas.microsoft.com/office/drawing/2014/chart" uri="{C3380CC4-5D6E-409C-BE32-E72D297353CC}">
                <c16:uniqueId val="{00000064-19D9-4871-A083-28A6CA6FBF25}"/>
              </c:ext>
            </c:extLst>
          </c:dPt>
          <c:dPt>
            <c:idx val="8"/>
            <c:invertIfNegative val="0"/>
            <c:bubble3D val="0"/>
            <c:spPr>
              <a:blipFill>
                <a:blip xmlns:r="http://schemas.openxmlformats.org/officeDocument/2006/relationships" r:embed="rId52">
                  <a:alphaModFix amt="80000"/>
                </a:blip>
                <a:stretch>
                  <a:fillRect/>
                </a:stretch>
              </a:blipFill>
              <a:ln w="25400">
                <a:noFill/>
              </a:ln>
              <a:effectLst/>
            </c:spPr>
            <c:extLst>
              <c:ext xmlns:c16="http://schemas.microsoft.com/office/drawing/2014/chart" uri="{C3380CC4-5D6E-409C-BE32-E72D297353CC}">
                <c16:uniqueId val="{00000066-19D9-4871-A083-28A6CA6FBF25}"/>
              </c:ext>
            </c:extLst>
          </c:dPt>
          <c:dPt>
            <c:idx val="9"/>
            <c:invertIfNegative val="0"/>
            <c:bubble3D val="0"/>
            <c:spPr>
              <a:blipFill>
                <a:blip xmlns:r="http://schemas.openxmlformats.org/officeDocument/2006/relationships" r:embed="rId53">
                  <a:alphaModFix amt="80000"/>
                </a:blip>
                <a:stretch>
                  <a:fillRect/>
                </a:stretch>
              </a:blipFill>
              <a:ln w="25400">
                <a:noFill/>
              </a:ln>
              <a:effectLst/>
            </c:spPr>
            <c:extLst>
              <c:ext xmlns:c16="http://schemas.microsoft.com/office/drawing/2014/chart" uri="{C3380CC4-5D6E-409C-BE32-E72D297353CC}">
                <c16:uniqueId val="{00000068-19D9-4871-A083-28A6CA6FBF2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Figures!$B$1:$K$1</c:f>
              <c:strCache>
                <c:ptCount val="10"/>
                <c:pt idx="0">
                  <c:v>Etudes</c:v>
                </c:pt>
                <c:pt idx="1">
                  <c:v>Professionnel</c:v>
                </c:pt>
                <c:pt idx="2">
                  <c:v>Achats</c:v>
                </c:pt>
                <c:pt idx="3">
                  <c:v>Soin-Admin.</c:v>
                </c:pt>
                <c:pt idx="4">
                  <c:v>Accompagnement</c:v>
                </c:pt>
                <c:pt idx="5">
                  <c:v>Visite</c:v>
                </c:pt>
                <c:pt idx="6">
                  <c:v>Sport</c:v>
                </c:pt>
                <c:pt idx="7">
                  <c:v>Loisirs</c:v>
                </c:pt>
                <c:pt idx="8">
                  <c:v>Vacances</c:v>
                </c:pt>
                <c:pt idx="9">
                  <c:v>Autre</c:v>
                </c:pt>
              </c:strCache>
            </c:strRef>
          </c:xVal>
          <c:yVal>
            <c:numRef>
              <c:f>Figures!$B$12:$K$12</c:f>
              <c:numCache>
                <c:formatCode>General</c:formatCode>
                <c:ptCount val="10"/>
                <c:pt idx="0">
                  <c:v>1</c:v>
                </c:pt>
                <c:pt idx="1">
                  <c:v>1</c:v>
                </c:pt>
                <c:pt idx="2">
                  <c:v>1</c:v>
                </c:pt>
                <c:pt idx="3">
                  <c:v>1</c:v>
                </c:pt>
                <c:pt idx="4">
                  <c:v>1</c:v>
                </c:pt>
                <c:pt idx="5">
                  <c:v>1</c:v>
                </c:pt>
                <c:pt idx="6">
                  <c:v>1</c:v>
                </c:pt>
                <c:pt idx="7">
                  <c:v>1</c:v>
                </c:pt>
                <c:pt idx="8">
                  <c:v>1</c:v>
                </c:pt>
                <c:pt idx="9">
                  <c:v>1</c:v>
                </c:pt>
              </c:numCache>
            </c:numRef>
          </c:yVal>
          <c:bubbleSize>
            <c:numRef>
              <c:f>Figures!$B$13:$K$13</c:f>
              <c:numCache>
                <c:formatCode>0.0%</c:formatCode>
                <c:ptCount val="10"/>
                <c:pt idx="0">
                  <c:v>1.6498350164983501E-2</c:v>
                </c:pt>
                <c:pt idx="1">
                  <c:v>0.303969603039696</c:v>
                </c:pt>
                <c:pt idx="2">
                  <c:v>8.2491750824917498E-2</c:v>
                </c:pt>
                <c:pt idx="3">
                  <c:v>3.6896310368963105E-2</c:v>
                </c:pt>
                <c:pt idx="4">
                  <c:v>4.5195480451954796E-2</c:v>
                </c:pt>
                <c:pt idx="5">
                  <c:v>0.15118488151184881</c:v>
                </c:pt>
                <c:pt idx="6">
                  <c:v>5.1894810518948106E-2</c:v>
                </c:pt>
                <c:pt idx="7">
                  <c:v>5.7594240575942403E-2</c:v>
                </c:pt>
                <c:pt idx="8">
                  <c:v>0.23367663233676633</c:v>
                </c:pt>
                <c:pt idx="9">
                  <c:v>2.0597940205979402E-2</c:v>
                </c:pt>
              </c:numCache>
            </c:numRef>
          </c:bubbleSize>
          <c:bubble3D val="0"/>
          <c:extLst>
            <c:ext xmlns:c16="http://schemas.microsoft.com/office/drawing/2014/chart" uri="{C3380CC4-5D6E-409C-BE32-E72D297353CC}">
              <c16:uniqueId val="{00000069-19D9-4871-A083-28A6CA6FBF25}"/>
            </c:ext>
          </c:extLst>
        </c:ser>
        <c:dLbls>
          <c:dLblPos val="ctr"/>
          <c:showLegendKey val="0"/>
          <c:showVal val="1"/>
          <c:showCatName val="0"/>
          <c:showSerName val="0"/>
          <c:showPercent val="0"/>
          <c:showBubbleSize val="0"/>
        </c:dLbls>
        <c:bubbleScale val="65"/>
        <c:showNegBubbles val="0"/>
        <c:axId val="2063323439"/>
        <c:axId val="2057890303"/>
      </c:bubbleChart>
      <c:valAx>
        <c:axId val="2063323439"/>
        <c:scaling>
          <c:orientation val="minMax"/>
          <c:max val="10.5"/>
          <c:min val="0.5"/>
        </c:scaling>
        <c:delete val="0"/>
        <c:axPos val="b"/>
        <c:majorGridlines>
          <c:spPr>
            <a:ln w="9525" cap="flat" cmpd="sng" algn="ctr">
              <a:noFill/>
              <a:round/>
            </a:ln>
            <a:effectLst/>
          </c:spPr>
        </c:majorGridlines>
        <c:numFmt formatCode="0.0%"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2057890303"/>
        <c:crosses val="autoZero"/>
        <c:crossBetween val="midCat"/>
      </c:valAx>
      <c:valAx>
        <c:axId val="2057890303"/>
        <c:scaling>
          <c:logBase val="10"/>
          <c:orientation val="minMax"/>
          <c:max val="100000"/>
        </c:scaling>
        <c:delete val="0"/>
        <c:axPos val="l"/>
        <c:majorGridlines>
          <c:spPr>
            <a:ln w="9525" cap="flat" cmpd="sng" algn="ctr">
              <a:noFill/>
              <a:round/>
            </a:ln>
            <a:effectLst/>
          </c:spPr>
        </c:majorGridlines>
        <c:numFmt formatCode="#,##0" sourceLinked="0"/>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5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913670166229222"/>
          <c:y val="1.3640740740740741E-2"/>
          <c:w val="0.84397440944881885"/>
          <c:h val="0.94058497942386832"/>
        </c:manualLayout>
      </c:layout>
      <c:bubbleChart>
        <c:varyColors val="0"/>
        <c:ser>
          <c:idx val="0"/>
          <c:order val="0"/>
          <c:tx>
            <c:strRef>
              <c:f>'4 CO2eq'!$M$58</c:f>
              <c:strCache>
                <c:ptCount val="1"/>
                <c:pt idx="0">
                  <c:v>0-1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alphaModFix amt="60000"/>
                </a:blip>
                <a:stretch>
                  <a:fillRect/>
                </a:stretch>
              </a:blipFill>
              <a:ln>
                <a:noFill/>
              </a:ln>
              <a:effectLst/>
            </c:spPr>
            <c:extLst>
              <c:ext xmlns:c16="http://schemas.microsoft.com/office/drawing/2014/chart" uri="{C3380CC4-5D6E-409C-BE32-E72D297353CC}">
                <c16:uniqueId val="{00000001-939E-42BE-8E59-A5880B8BFEEE}"/>
              </c:ext>
            </c:extLst>
          </c:dPt>
          <c:dPt>
            <c:idx val="1"/>
            <c:invertIfNegative val="0"/>
            <c:bubble3D val="0"/>
            <c:spPr>
              <a:blipFill>
                <a:blip xmlns:r="http://schemas.openxmlformats.org/officeDocument/2006/relationships" r:embed="rId4">
                  <a:alphaModFix amt="60000"/>
                </a:blip>
                <a:stretch>
                  <a:fillRect/>
                </a:stretch>
              </a:blipFill>
              <a:ln>
                <a:noFill/>
              </a:ln>
              <a:effectLst/>
            </c:spPr>
            <c:extLst>
              <c:ext xmlns:c16="http://schemas.microsoft.com/office/drawing/2014/chart" uri="{C3380CC4-5D6E-409C-BE32-E72D297353CC}">
                <c16:uniqueId val="{00000003-939E-42BE-8E59-A5880B8BFEEE}"/>
              </c:ext>
            </c:extLst>
          </c:dPt>
          <c:dPt>
            <c:idx val="2"/>
            <c:invertIfNegative val="0"/>
            <c:bubble3D val="0"/>
            <c:spPr>
              <a:blipFill>
                <a:blip xmlns:r="http://schemas.openxmlformats.org/officeDocument/2006/relationships" r:embed="rId5">
                  <a:alphaModFix amt="60000"/>
                </a:blip>
                <a:stretch>
                  <a:fillRect/>
                </a:stretch>
              </a:blipFill>
              <a:ln>
                <a:noFill/>
              </a:ln>
              <a:effectLst/>
            </c:spPr>
            <c:extLst>
              <c:ext xmlns:c16="http://schemas.microsoft.com/office/drawing/2014/chart" uri="{C3380CC4-5D6E-409C-BE32-E72D297353CC}">
                <c16:uniqueId val="{00000005-939E-42BE-8E59-A5880B8BFEEE}"/>
              </c:ext>
            </c:extLst>
          </c:dPt>
          <c:dPt>
            <c:idx val="3"/>
            <c:invertIfNegative val="0"/>
            <c:bubble3D val="0"/>
            <c:spPr>
              <a:blipFill>
                <a:blip xmlns:r="http://schemas.openxmlformats.org/officeDocument/2006/relationships" r:embed="rId6">
                  <a:alphaModFix amt="60000"/>
                </a:blip>
                <a:stretch>
                  <a:fillRect/>
                </a:stretch>
              </a:blipFill>
              <a:ln>
                <a:noFill/>
              </a:ln>
              <a:effectLst/>
            </c:spPr>
            <c:extLst>
              <c:ext xmlns:c16="http://schemas.microsoft.com/office/drawing/2014/chart" uri="{C3380CC4-5D6E-409C-BE32-E72D297353CC}">
                <c16:uniqueId val="{00000007-939E-42BE-8E59-A5880B8BFE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CO2eq'!$N$57:$Q$57</c:f>
              <c:strCache>
                <c:ptCount val="4"/>
                <c:pt idx="0">
                  <c:v>Q1</c:v>
                </c:pt>
                <c:pt idx="1">
                  <c:v>Q2</c:v>
                </c:pt>
                <c:pt idx="2">
                  <c:v>Q3</c:v>
                </c:pt>
                <c:pt idx="3">
                  <c:v>Q4</c:v>
                </c:pt>
              </c:strCache>
            </c:strRef>
          </c:xVal>
          <c:yVal>
            <c:numRef>
              <c:f>'4 CO2eq'!$N$58:$Q$58</c:f>
              <c:numCache>
                <c:formatCode>0.0</c:formatCode>
                <c:ptCount val="4"/>
                <c:pt idx="0">
                  <c:v>0.39086503371292669</c:v>
                </c:pt>
                <c:pt idx="1">
                  <c:v>0.39086503371292669</c:v>
                </c:pt>
                <c:pt idx="2">
                  <c:v>0.39086503371292669</c:v>
                </c:pt>
                <c:pt idx="3">
                  <c:v>0.39086503371292669</c:v>
                </c:pt>
              </c:numCache>
            </c:numRef>
          </c:yVal>
          <c:bubbleSize>
            <c:numRef>
              <c:f>'4 CO2eq'!$N$59:$Q$59</c:f>
              <c:numCache>
                <c:formatCode>0.00%</c:formatCode>
                <c:ptCount val="4"/>
                <c:pt idx="0">
                  <c:v>2.7777999999999999E-4</c:v>
                </c:pt>
                <c:pt idx="1">
                  <c:v>3.5428E-4</c:v>
                </c:pt>
                <c:pt idx="2">
                  <c:v>4.9419000000000004E-4</c:v>
                </c:pt>
                <c:pt idx="3">
                  <c:v>3.9016999999999996E-4</c:v>
                </c:pt>
              </c:numCache>
            </c:numRef>
          </c:bubbleSize>
          <c:bubble3D val="0"/>
          <c:extLst>
            <c:ext xmlns:c16="http://schemas.microsoft.com/office/drawing/2014/chart" uri="{C3380CC4-5D6E-409C-BE32-E72D297353CC}">
              <c16:uniqueId val="{00000008-939E-42BE-8E59-A5880B8BFEEE}"/>
            </c:ext>
          </c:extLst>
        </c:ser>
        <c:ser>
          <c:idx val="1"/>
          <c:order val="1"/>
          <c:tx>
            <c:strRef>
              <c:f>'4 CO2eq'!$M$60</c:f>
              <c:strCache>
                <c:ptCount val="1"/>
                <c:pt idx="0">
                  <c:v>1-5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A-939E-42BE-8E59-A5880B8BFEEE}"/>
              </c:ext>
            </c:extLst>
          </c:dPt>
          <c:dPt>
            <c:idx val="1"/>
            <c:invertIfNegative val="0"/>
            <c:bubble3D val="0"/>
            <c:spPr>
              <a:blipFill>
                <a:blip xmlns:r="http://schemas.openxmlformats.org/officeDocument/2006/relationships" r:embed="rId8">
                  <a:alphaModFix amt="60000"/>
                </a:blip>
                <a:stretch>
                  <a:fillRect/>
                </a:stretch>
              </a:blipFill>
              <a:ln>
                <a:noFill/>
              </a:ln>
              <a:effectLst/>
            </c:spPr>
            <c:extLst>
              <c:ext xmlns:c16="http://schemas.microsoft.com/office/drawing/2014/chart" uri="{C3380CC4-5D6E-409C-BE32-E72D297353CC}">
                <c16:uniqueId val="{0000000C-939E-42BE-8E59-A5880B8BFEEE}"/>
              </c:ext>
            </c:extLst>
          </c:dPt>
          <c:dPt>
            <c:idx val="2"/>
            <c:invertIfNegative val="0"/>
            <c:bubble3D val="0"/>
            <c:spPr>
              <a:blipFill>
                <a:blip xmlns:r="http://schemas.openxmlformats.org/officeDocument/2006/relationships" r:embed="rId9">
                  <a:alphaModFix amt="60000"/>
                </a:blip>
                <a:stretch>
                  <a:fillRect/>
                </a:stretch>
              </a:blipFill>
              <a:ln>
                <a:noFill/>
              </a:ln>
              <a:effectLst/>
            </c:spPr>
            <c:extLst>
              <c:ext xmlns:c16="http://schemas.microsoft.com/office/drawing/2014/chart" uri="{C3380CC4-5D6E-409C-BE32-E72D297353CC}">
                <c16:uniqueId val="{0000000E-939E-42BE-8E59-A5880B8BFEEE}"/>
              </c:ext>
            </c:extLst>
          </c:dPt>
          <c:dPt>
            <c:idx val="3"/>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10-939E-42BE-8E59-A5880B8BFE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CO2eq'!$N$57:$Q$57</c:f>
              <c:strCache>
                <c:ptCount val="4"/>
                <c:pt idx="0">
                  <c:v>Q1</c:v>
                </c:pt>
                <c:pt idx="1">
                  <c:v>Q2</c:v>
                </c:pt>
                <c:pt idx="2">
                  <c:v>Q3</c:v>
                </c:pt>
                <c:pt idx="3">
                  <c:v>Q4</c:v>
                </c:pt>
              </c:strCache>
            </c:strRef>
          </c:xVal>
          <c:yVal>
            <c:numRef>
              <c:f>'4 CO2eq'!$N$60:$Q$60</c:f>
              <c:numCache>
                <c:formatCode>0.0</c:formatCode>
                <c:ptCount val="4"/>
                <c:pt idx="0">
                  <c:v>2.4853397382384474</c:v>
                </c:pt>
                <c:pt idx="1">
                  <c:v>2.4853397382384474</c:v>
                </c:pt>
                <c:pt idx="2">
                  <c:v>2.4853397382384474</c:v>
                </c:pt>
                <c:pt idx="3">
                  <c:v>2.4853397382384474</c:v>
                </c:pt>
              </c:numCache>
            </c:numRef>
          </c:yVal>
          <c:bubbleSize>
            <c:numRef>
              <c:f>'4 CO2eq'!$N$61:$Q$61</c:f>
              <c:numCache>
                <c:formatCode>0.0%</c:formatCode>
                <c:ptCount val="4"/>
                <c:pt idx="0">
                  <c:v>1.1198919999999999E-2</c:v>
                </c:pt>
                <c:pt idx="1">
                  <c:v>1.6317720000000001E-2</c:v>
                </c:pt>
                <c:pt idx="2">
                  <c:v>1.5785010000000002E-2</c:v>
                </c:pt>
                <c:pt idx="3">
                  <c:v>1.6599959999999997E-2</c:v>
                </c:pt>
              </c:numCache>
            </c:numRef>
          </c:bubbleSize>
          <c:bubble3D val="0"/>
          <c:extLst>
            <c:ext xmlns:c16="http://schemas.microsoft.com/office/drawing/2014/chart" uri="{C3380CC4-5D6E-409C-BE32-E72D297353CC}">
              <c16:uniqueId val="{00000011-939E-42BE-8E59-A5880B8BFEEE}"/>
            </c:ext>
          </c:extLst>
        </c:ser>
        <c:ser>
          <c:idx val="2"/>
          <c:order val="2"/>
          <c:tx>
            <c:strRef>
              <c:f>'4 CO2eq'!$M$62</c:f>
              <c:strCache>
                <c:ptCount val="1"/>
                <c:pt idx="0">
                  <c:v>5-20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3-939E-42BE-8E59-A5880B8BFEEE}"/>
              </c:ext>
            </c:extLst>
          </c:dPt>
          <c:dPt>
            <c:idx val="1"/>
            <c:invertIfNegative val="0"/>
            <c:bubble3D val="0"/>
            <c:spPr>
              <a:blipFill>
                <a:blip xmlns:r="http://schemas.openxmlformats.org/officeDocument/2006/relationships" r:embed="rId12">
                  <a:alphaModFix amt="60000"/>
                </a:blip>
                <a:stretch>
                  <a:fillRect/>
                </a:stretch>
              </a:blipFill>
              <a:ln>
                <a:noFill/>
              </a:ln>
              <a:effectLst/>
            </c:spPr>
            <c:extLst>
              <c:ext xmlns:c16="http://schemas.microsoft.com/office/drawing/2014/chart" uri="{C3380CC4-5D6E-409C-BE32-E72D297353CC}">
                <c16:uniqueId val="{00000015-939E-42BE-8E59-A5880B8BFEEE}"/>
              </c:ext>
            </c:extLst>
          </c:dPt>
          <c:dPt>
            <c:idx val="2"/>
            <c:invertIfNegative val="0"/>
            <c:bubble3D val="0"/>
            <c:spPr>
              <a:blipFill>
                <a:blip xmlns:r="http://schemas.openxmlformats.org/officeDocument/2006/relationships" r:embed="rId13">
                  <a:alphaModFix amt="60000"/>
                </a:blip>
                <a:stretch>
                  <a:fillRect/>
                </a:stretch>
              </a:blipFill>
              <a:ln>
                <a:noFill/>
              </a:ln>
              <a:effectLst/>
            </c:spPr>
            <c:extLst>
              <c:ext xmlns:c16="http://schemas.microsoft.com/office/drawing/2014/chart" uri="{C3380CC4-5D6E-409C-BE32-E72D297353CC}">
                <c16:uniqueId val="{00000017-939E-42BE-8E59-A5880B8BFEEE}"/>
              </c:ext>
            </c:extLst>
          </c:dPt>
          <c:dPt>
            <c:idx val="3"/>
            <c:invertIfNegative val="0"/>
            <c:bubble3D val="0"/>
            <c:spPr>
              <a:blipFill>
                <a:blip xmlns:r="http://schemas.openxmlformats.org/officeDocument/2006/relationships" r:embed="rId14">
                  <a:alphaModFix amt="60000"/>
                </a:blip>
                <a:stretch>
                  <a:fillRect/>
                </a:stretch>
              </a:blipFill>
              <a:ln>
                <a:noFill/>
              </a:ln>
              <a:effectLst/>
            </c:spPr>
            <c:extLst>
              <c:ext xmlns:c16="http://schemas.microsoft.com/office/drawing/2014/chart" uri="{C3380CC4-5D6E-409C-BE32-E72D297353CC}">
                <c16:uniqueId val="{00000019-939E-42BE-8E59-A5880B8BFE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CO2eq'!$N$57:$Q$57</c:f>
              <c:strCache>
                <c:ptCount val="4"/>
                <c:pt idx="0">
                  <c:v>Q1</c:v>
                </c:pt>
                <c:pt idx="1">
                  <c:v>Q2</c:v>
                </c:pt>
                <c:pt idx="2">
                  <c:v>Q3</c:v>
                </c:pt>
                <c:pt idx="3">
                  <c:v>Q4</c:v>
                </c:pt>
              </c:strCache>
            </c:strRef>
          </c:xVal>
          <c:yVal>
            <c:numRef>
              <c:f>'4 CO2eq'!$N$62:$Q$62</c:f>
              <c:numCache>
                <c:formatCode>0.0</c:formatCode>
                <c:ptCount val="4"/>
                <c:pt idx="0">
                  <c:v>10.820212806667225</c:v>
                </c:pt>
                <c:pt idx="1">
                  <c:v>10.820212806667225</c:v>
                </c:pt>
                <c:pt idx="2">
                  <c:v>10.820212806667225</c:v>
                </c:pt>
                <c:pt idx="3">
                  <c:v>10.820212806667225</c:v>
                </c:pt>
              </c:numCache>
            </c:numRef>
          </c:yVal>
          <c:bubbleSize>
            <c:numRef>
              <c:f>'4 CO2eq'!$N$63:$Q$63</c:f>
              <c:numCache>
                <c:formatCode>0.0%</c:formatCode>
                <c:ptCount val="4"/>
                <c:pt idx="0">
                  <c:v>3.8041239999999997E-2</c:v>
                </c:pt>
                <c:pt idx="1">
                  <c:v>5.7768480000000004E-2</c:v>
                </c:pt>
                <c:pt idx="2">
                  <c:v>7.3285469999999991E-2</c:v>
                </c:pt>
                <c:pt idx="3">
                  <c:v>6.498103999999999E-2</c:v>
                </c:pt>
              </c:numCache>
            </c:numRef>
          </c:bubbleSize>
          <c:bubble3D val="0"/>
          <c:extLst>
            <c:ext xmlns:c16="http://schemas.microsoft.com/office/drawing/2014/chart" uri="{C3380CC4-5D6E-409C-BE32-E72D297353CC}">
              <c16:uniqueId val="{0000001A-939E-42BE-8E59-A5880B8BFEEE}"/>
            </c:ext>
          </c:extLst>
        </c:ser>
        <c:ser>
          <c:idx val="3"/>
          <c:order val="3"/>
          <c:tx>
            <c:strRef>
              <c:f>'4 CO2eq'!$M$64</c:f>
              <c:strCache>
                <c:ptCount val="1"/>
                <c:pt idx="0">
                  <c:v>20-100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15">
                  <a:alphaModFix amt="60000"/>
                </a:blip>
                <a:stretch>
                  <a:fillRect/>
                </a:stretch>
              </a:blipFill>
              <a:ln>
                <a:noFill/>
              </a:ln>
              <a:effectLst/>
            </c:spPr>
            <c:extLst>
              <c:ext xmlns:c16="http://schemas.microsoft.com/office/drawing/2014/chart" uri="{C3380CC4-5D6E-409C-BE32-E72D297353CC}">
                <c16:uniqueId val="{0000001C-939E-42BE-8E59-A5880B8BFEEE}"/>
              </c:ext>
            </c:extLst>
          </c:dPt>
          <c:dPt>
            <c:idx val="1"/>
            <c:invertIfNegative val="0"/>
            <c:bubble3D val="0"/>
            <c:spPr>
              <a:blipFill>
                <a:blip xmlns:r="http://schemas.openxmlformats.org/officeDocument/2006/relationships" r:embed="rId16">
                  <a:alphaModFix amt="60000"/>
                </a:blip>
                <a:stretch>
                  <a:fillRect/>
                </a:stretch>
              </a:blipFill>
              <a:ln>
                <a:noFill/>
              </a:ln>
              <a:effectLst/>
            </c:spPr>
            <c:extLst>
              <c:ext xmlns:c16="http://schemas.microsoft.com/office/drawing/2014/chart" uri="{C3380CC4-5D6E-409C-BE32-E72D297353CC}">
                <c16:uniqueId val="{0000001E-939E-42BE-8E59-A5880B8BFEEE}"/>
              </c:ext>
            </c:extLst>
          </c:dPt>
          <c:dPt>
            <c:idx val="2"/>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20-939E-42BE-8E59-A5880B8BFEEE}"/>
              </c:ext>
            </c:extLst>
          </c:dPt>
          <c:dPt>
            <c:idx val="3"/>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22-939E-42BE-8E59-A5880B8BFE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CO2eq'!$N$57:$Q$57</c:f>
              <c:strCache>
                <c:ptCount val="4"/>
                <c:pt idx="0">
                  <c:v>Q1</c:v>
                </c:pt>
                <c:pt idx="1">
                  <c:v>Q2</c:v>
                </c:pt>
                <c:pt idx="2">
                  <c:v>Q3</c:v>
                </c:pt>
                <c:pt idx="3">
                  <c:v>Q4</c:v>
                </c:pt>
              </c:strCache>
            </c:strRef>
          </c:xVal>
          <c:yVal>
            <c:numRef>
              <c:f>'4 CO2eq'!$N$64:$Q$64</c:f>
              <c:numCache>
                <c:formatCode>0</c:formatCode>
                <c:ptCount val="4"/>
                <c:pt idx="0">
                  <c:v>49.706794764768951</c:v>
                </c:pt>
                <c:pt idx="1">
                  <c:v>49.706794764768951</c:v>
                </c:pt>
                <c:pt idx="2">
                  <c:v>49.706794764768951</c:v>
                </c:pt>
                <c:pt idx="3">
                  <c:v>49.706794764768951</c:v>
                </c:pt>
              </c:numCache>
            </c:numRef>
          </c:yVal>
          <c:bubbleSize>
            <c:numRef>
              <c:f>'4 CO2eq'!$N$65:$Q$65</c:f>
              <c:numCache>
                <c:formatCode>0.0%</c:formatCode>
                <c:ptCount val="4"/>
                <c:pt idx="0">
                  <c:v>5.117E-2</c:v>
                </c:pt>
                <c:pt idx="1">
                  <c:v>7.5607519999999998E-2</c:v>
                </c:pt>
                <c:pt idx="2">
                  <c:v>0.10319849999999998</c:v>
                </c:pt>
                <c:pt idx="3">
                  <c:v>0.10601983000000001</c:v>
                </c:pt>
              </c:numCache>
            </c:numRef>
          </c:bubbleSize>
          <c:bubble3D val="0"/>
          <c:extLst>
            <c:ext xmlns:c16="http://schemas.microsoft.com/office/drawing/2014/chart" uri="{C3380CC4-5D6E-409C-BE32-E72D297353CC}">
              <c16:uniqueId val="{00000023-939E-42BE-8E59-A5880B8BFEEE}"/>
            </c:ext>
          </c:extLst>
        </c:ser>
        <c:ser>
          <c:idx val="4"/>
          <c:order val="4"/>
          <c:tx>
            <c:strRef>
              <c:f>'4 CO2eq'!$M$66</c:f>
              <c:strCache>
                <c:ptCount val="1"/>
                <c:pt idx="0">
                  <c:v>100-500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5-939E-42BE-8E59-A5880B8BFEEE}"/>
              </c:ext>
            </c:extLst>
          </c:dPt>
          <c:dPt>
            <c:idx val="1"/>
            <c:invertIfNegative val="0"/>
            <c:bubble3D val="0"/>
            <c:spPr>
              <a:blipFill>
                <a:blip xmlns:r="http://schemas.openxmlformats.org/officeDocument/2006/relationships" r:embed="rId20">
                  <a:alphaModFix amt="60000"/>
                </a:blip>
                <a:stretch>
                  <a:fillRect/>
                </a:stretch>
              </a:blipFill>
              <a:ln>
                <a:noFill/>
              </a:ln>
              <a:effectLst/>
            </c:spPr>
            <c:extLst>
              <c:ext xmlns:c16="http://schemas.microsoft.com/office/drawing/2014/chart" uri="{C3380CC4-5D6E-409C-BE32-E72D297353CC}">
                <c16:uniqueId val="{00000027-939E-42BE-8E59-A5880B8BFEEE}"/>
              </c:ext>
            </c:extLst>
          </c:dPt>
          <c:dPt>
            <c:idx val="2"/>
            <c:invertIfNegative val="0"/>
            <c:bubble3D val="0"/>
            <c:spPr>
              <a:blipFill>
                <a:blip xmlns:r="http://schemas.openxmlformats.org/officeDocument/2006/relationships" r:embed="rId21">
                  <a:alphaModFix amt="60000"/>
                </a:blip>
                <a:stretch>
                  <a:fillRect/>
                </a:stretch>
              </a:blipFill>
              <a:ln>
                <a:noFill/>
              </a:ln>
              <a:effectLst/>
            </c:spPr>
            <c:extLst>
              <c:ext xmlns:c16="http://schemas.microsoft.com/office/drawing/2014/chart" uri="{C3380CC4-5D6E-409C-BE32-E72D297353CC}">
                <c16:uniqueId val="{00000029-939E-42BE-8E59-A5880B8BFEEE}"/>
              </c:ext>
            </c:extLst>
          </c:dPt>
          <c:dPt>
            <c:idx val="3"/>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B-939E-42BE-8E59-A5880B8BFE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CO2eq'!$N$57:$Q$57</c:f>
              <c:strCache>
                <c:ptCount val="4"/>
                <c:pt idx="0">
                  <c:v>Q1</c:v>
                </c:pt>
                <c:pt idx="1">
                  <c:v>Q2</c:v>
                </c:pt>
                <c:pt idx="2">
                  <c:v>Q3</c:v>
                </c:pt>
                <c:pt idx="3">
                  <c:v>Q4</c:v>
                </c:pt>
              </c:strCache>
            </c:strRef>
          </c:xVal>
          <c:yVal>
            <c:numRef>
              <c:f>'4 CO2eq'!$N$66:$Q$66</c:f>
              <c:numCache>
                <c:formatCode>0</c:formatCode>
                <c:ptCount val="4"/>
                <c:pt idx="0">
                  <c:v>248.53397382384475</c:v>
                </c:pt>
                <c:pt idx="1">
                  <c:v>248.53397382384475</c:v>
                </c:pt>
                <c:pt idx="2">
                  <c:v>248.53397382384475</c:v>
                </c:pt>
                <c:pt idx="3">
                  <c:v>248.53397382384475</c:v>
                </c:pt>
              </c:numCache>
            </c:numRef>
          </c:yVal>
          <c:bubbleSize>
            <c:numRef>
              <c:f>'4 CO2eq'!$N$67:$Q$67</c:f>
              <c:numCache>
                <c:formatCode>0.0%</c:formatCode>
                <c:ptCount val="4"/>
                <c:pt idx="0">
                  <c:v>1.4532279999999998E-2</c:v>
                </c:pt>
                <c:pt idx="1">
                  <c:v>2.1986200000000001E-2</c:v>
                </c:pt>
                <c:pt idx="2">
                  <c:v>3.1976999999999998E-2</c:v>
                </c:pt>
                <c:pt idx="3">
                  <c:v>4.983535E-2</c:v>
                </c:pt>
              </c:numCache>
            </c:numRef>
          </c:bubbleSize>
          <c:bubble3D val="0"/>
          <c:extLst>
            <c:ext xmlns:c16="http://schemas.microsoft.com/office/drawing/2014/chart" uri="{C3380CC4-5D6E-409C-BE32-E72D297353CC}">
              <c16:uniqueId val="{0000002C-939E-42BE-8E59-A5880B8BFEEE}"/>
            </c:ext>
          </c:extLst>
        </c:ser>
        <c:ser>
          <c:idx val="5"/>
          <c:order val="5"/>
          <c:tx>
            <c:strRef>
              <c:f>'4 CO2eq'!$M$68</c:f>
              <c:strCache>
                <c:ptCount val="1"/>
                <c:pt idx="0">
                  <c:v>500-2000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E-939E-42BE-8E59-A5880B8BFEEE}"/>
              </c:ext>
            </c:extLst>
          </c:dPt>
          <c:dPt>
            <c:idx val="1"/>
            <c:invertIfNegative val="0"/>
            <c:bubble3D val="0"/>
            <c:spPr>
              <a:blipFill>
                <a:blip xmlns:r="http://schemas.openxmlformats.org/officeDocument/2006/relationships" r:embed="rId24">
                  <a:alphaModFix amt="60000"/>
                </a:blip>
                <a:stretch>
                  <a:fillRect/>
                </a:stretch>
              </a:blipFill>
              <a:ln>
                <a:noFill/>
              </a:ln>
              <a:effectLst/>
            </c:spPr>
            <c:extLst>
              <c:ext xmlns:c16="http://schemas.microsoft.com/office/drawing/2014/chart" uri="{C3380CC4-5D6E-409C-BE32-E72D297353CC}">
                <c16:uniqueId val="{00000030-939E-42BE-8E59-A5880B8BFEEE}"/>
              </c:ext>
            </c:extLst>
          </c:dPt>
          <c:dPt>
            <c:idx val="2"/>
            <c:invertIfNegative val="0"/>
            <c:bubble3D val="0"/>
            <c:spPr>
              <a:blipFill>
                <a:blip xmlns:r="http://schemas.openxmlformats.org/officeDocument/2006/relationships" r:embed="rId25">
                  <a:alphaModFix amt="60000"/>
                </a:blip>
                <a:stretch>
                  <a:fillRect/>
                </a:stretch>
              </a:blipFill>
              <a:ln>
                <a:noFill/>
              </a:ln>
              <a:effectLst/>
            </c:spPr>
            <c:extLst>
              <c:ext xmlns:c16="http://schemas.microsoft.com/office/drawing/2014/chart" uri="{C3380CC4-5D6E-409C-BE32-E72D297353CC}">
                <c16:uniqueId val="{00000032-939E-42BE-8E59-A5880B8BFEEE}"/>
              </c:ext>
            </c:extLst>
          </c:dPt>
          <c:dPt>
            <c:idx val="3"/>
            <c:invertIfNegative val="0"/>
            <c:bubble3D val="0"/>
            <c:spPr>
              <a:blipFill>
                <a:blip xmlns:r="http://schemas.openxmlformats.org/officeDocument/2006/relationships" r:embed="rId26">
                  <a:alphaModFix amt="60000"/>
                </a:blip>
                <a:stretch>
                  <a:fillRect/>
                </a:stretch>
              </a:blipFill>
              <a:ln>
                <a:noFill/>
              </a:ln>
              <a:effectLst/>
            </c:spPr>
            <c:extLst>
              <c:ext xmlns:c16="http://schemas.microsoft.com/office/drawing/2014/chart" uri="{C3380CC4-5D6E-409C-BE32-E72D297353CC}">
                <c16:uniqueId val="{00000034-939E-42BE-8E59-A5880B8BFE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CO2eq'!$N$57:$Q$57</c:f>
              <c:strCache>
                <c:ptCount val="4"/>
                <c:pt idx="0">
                  <c:v>Q1</c:v>
                </c:pt>
                <c:pt idx="1">
                  <c:v>Q2</c:v>
                </c:pt>
                <c:pt idx="2">
                  <c:v>Q3</c:v>
                </c:pt>
                <c:pt idx="3">
                  <c:v>Q4</c:v>
                </c:pt>
              </c:strCache>
            </c:strRef>
          </c:xVal>
          <c:yVal>
            <c:numRef>
              <c:f>'4 CO2eq'!$N$68:$Q$68</c:f>
              <c:numCache>
                <c:formatCode>0</c:formatCode>
                <c:ptCount val="4"/>
                <c:pt idx="0">
                  <c:v>1082.0212806667225</c:v>
                </c:pt>
                <c:pt idx="1">
                  <c:v>1082.0212806667225</c:v>
                </c:pt>
                <c:pt idx="2">
                  <c:v>1082.0212806667225</c:v>
                </c:pt>
                <c:pt idx="3">
                  <c:v>1082.0212806667225</c:v>
                </c:pt>
              </c:numCache>
            </c:numRef>
          </c:yVal>
          <c:bubbleSize>
            <c:numRef>
              <c:f>'4 CO2eq'!$N$69:$Q$69</c:f>
              <c:numCache>
                <c:formatCode>0.0%</c:formatCode>
                <c:ptCount val="4"/>
                <c:pt idx="0">
                  <c:v>1.7105399999999996E-2</c:v>
                </c:pt>
                <c:pt idx="1">
                  <c:v>2.081916E-2</c:v>
                </c:pt>
                <c:pt idx="2">
                  <c:v>3.0843269999999999E-2</c:v>
                </c:pt>
                <c:pt idx="3">
                  <c:v>5.0296459999999994E-2</c:v>
                </c:pt>
              </c:numCache>
            </c:numRef>
          </c:bubbleSize>
          <c:bubble3D val="0"/>
          <c:extLst>
            <c:ext xmlns:c16="http://schemas.microsoft.com/office/drawing/2014/chart" uri="{C3380CC4-5D6E-409C-BE32-E72D297353CC}">
              <c16:uniqueId val="{00000035-939E-42BE-8E59-A5880B8BFEEE}"/>
            </c:ext>
          </c:extLst>
        </c:ser>
        <c:ser>
          <c:idx val="6"/>
          <c:order val="6"/>
          <c:tx>
            <c:strRef>
              <c:f>'4 CO2eq'!$M$70</c:f>
              <c:strCache>
                <c:ptCount val="1"/>
                <c:pt idx="0">
                  <c:v>2000 km+</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27">
                  <a:alphaModFix amt="60000"/>
                </a:blip>
                <a:stretch>
                  <a:fillRect/>
                </a:stretch>
              </a:blipFill>
              <a:ln>
                <a:noFill/>
              </a:ln>
              <a:effectLst/>
            </c:spPr>
            <c:extLst>
              <c:ext xmlns:c16="http://schemas.microsoft.com/office/drawing/2014/chart" uri="{C3380CC4-5D6E-409C-BE32-E72D297353CC}">
                <c16:uniqueId val="{00000037-939E-42BE-8E59-A5880B8BFEEE}"/>
              </c:ext>
            </c:extLst>
          </c:dPt>
          <c:dPt>
            <c:idx val="1"/>
            <c:invertIfNegative val="0"/>
            <c:bubble3D val="0"/>
            <c:spPr>
              <a:blipFill>
                <a:blip xmlns:r="http://schemas.openxmlformats.org/officeDocument/2006/relationships" r:embed="rId28">
                  <a:alphaModFix amt="60000"/>
                </a:blip>
                <a:stretch>
                  <a:fillRect/>
                </a:stretch>
              </a:blipFill>
              <a:ln>
                <a:noFill/>
              </a:ln>
              <a:effectLst/>
            </c:spPr>
            <c:extLst>
              <c:ext xmlns:c16="http://schemas.microsoft.com/office/drawing/2014/chart" uri="{C3380CC4-5D6E-409C-BE32-E72D297353CC}">
                <c16:uniqueId val="{00000039-939E-42BE-8E59-A5880B8BFEEE}"/>
              </c:ext>
            </c:extLst>
          </c:dPt>
          <c:dPt>
            <c:idx val="2"/>
            <c:invertIfNegative val="0"/>
            <c:bubble3D val="0"/>
            <c:spPr>
              <a:blipFill>
                <a:blip xmlns:r="http://schemas.openxmlformats.org/officeDocument/2006/relationships" r:embed="rId29">
                  <a:alphaModFix amt="60000"/>
                </a:blip>
                <a:stretch>
                  <a:fillRect/>
                </a:stretch>
              </a:blipFill>
              <a:ln>
                <a:noFill/>
              </a:ln>
              <a:effectLst/>
            </c:spPr>
            <c:extLst>
              <c:ext xmlns:c16="http://schemas.microsoft.com/office/drawing/2014/chart" uri="{C3380CC4-5D6E-409C-BE32-E72D297353CC}">
                <c16:uniqueId val="{0000003B-939E-42BE-8E59-A5880B8BFEEE}"/>
              </c:ext>
            </c:extLst>
          </c:dPt>
          <c:dPt>
            <c:idx val="3"/>
            <c:invertIfNegative val="0"/>
            <c:bubble3D val="0"/>
            <c:spPr>
              <a:blipFill>
                <a:blip xmlns:r="http://schemas.openxmlformats.org/officeDocument/2006/relationships" r:embed="rId30">
                  <a:alphaModFix amt="60000"/>
                </a:blip>
                <a:stretch>
                  <a:fillRect/>
                </a:stretch>
              </a:blipFill>
              <a:ln>
                <a:noFill/>
              </a:ln>
              <a:effectLst/>
            </c:spPr>
            <c:extLst>
              <c:ext xmlns:c16="http://schemas.microsoft.com/office/drawing/2014/chart" uri="{C3380CC4-5D6E-409C-BE32-E72D297353CC}">
                <c16:uniqueId val="{0000003D-939E-42BE-8E59-A5880B8BFEE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'4 CO2eq'!$N$57:$Q$57</c:f>
              <c:strCache>
                <c:ptCount val="4"/>
                <c:pt idx="0">
                  <c:v>Q1</c:v>
                </c:pt>
                <c:pt idx="1">
                  <c:v>Q2</c:v>
                </c:pt>
                <c:pt idx="2">
                  <c:v>Q3</c:v>
                </c:pt>
                <c:pt idx="3">
                  <c:v>Q4</c:v>
                </c:pt>
              </c:strCache>
            </c:strRef>
          </c:xVal>
          <c:yVal>
            <c:numRef>
              <c:f>'4 CO2eq'!$N$70:$Q$70</c:f>
              <c:numCache>
                <c:formatCode>0</c:formatCode>
                <c:ptCount val="4"/>
                <c:pt idx="0">
                  <c:v>4970.6794764768947</c:v>
                </c:pt>
                <c:pt idx="1">
                  <c:v>4970.6794764768947</c:v>
                </c:pt>
                <c:pt idx="2">
                  <c:v>4970.6794764768947</c:v>
                </c:pt>
                <c:pt idx="3">
                  <c:v>4970.6794764768947</c:v>
                </c:pt>
              </c:numCache>
            </c:numRef>
          </c:yVal>
          <c:bubbleSize>
            <c:numRef>
              <c:f>'4 CO2eq'!$N$71:$Q$71</c:f>
              <c:numCache>
                <c:formatCode>0.0%</c:formatCode>
                <c:ptCount val="4"/>
                <c:pt idx="0">
                  <c:v>1.3874379999999999E-2</c:v>
                </c:pt>
                <c:pt idx="1">
                  <c:v>1.5504959999999998E-2</c:v>
                </c:pt>
                <c:pt idx="2">
                  <c:v>3.517470000000001E-2</c:v>
                </c:pt>
                <c:pt idx="3">
                  <c:v>6.6577189999999994E-2</c:v>
                </c:pt>
              </c:numCache>
            </c:numRef>
          </c:bubbleSize>
          <c:bubble3D val="0"/>
          <c:extLst>
            <c:ext xmlns:c16="http://schemas.microsoft.com/office/drawing/2014/chart" uri="{C3380CC4-5D6E-409C-BE32-E72D297353CC}">
              <c16:uniqueId val="{0000003E-939E-42BE-8E59-A5880B8BFEEE}"/>
            </c:ext>
          </c:extLst>
        </c:ser>
        <c:dLbls>
          <c:dLblPos val="ctr"/>
          <c:showLegendKey val="0"/>
          <c:showVal val="1"/>
          <c:showCatName val="0"/>
          <c:showSerName val="0"/>
          <c:showPercent val="0"/>
          <c:showBubbleSize val="0"/>
        </c:dLbls>
        <c:bubbleScale val="80"/>
        <c:showNegBubbles val="0"/>
        <c:axId val="2063323439"/>
        <c:axId val="2057890303"/>
      </c:bubbleChart>
      <c:valAx>
        <c:axId val="2063323439"/>
        <c:scaling>
          <c:orientation val="minMax"/>
        </c:scaling>
        <c:delete val="0"/>
        <c:axPos val="b"/>
        <c:majorGridlines>
          <c:spPr>
            <a:ln w="9525" cap="flat" cmpd="sng" algn="ctr">
              <a:noFill/>
              <a:round/>
            </a:ln>
            <a:effectLst/>
          </c:spPr>
        </c:majorGridlines>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398611111111107E-2"/>
          <c:y val="1.4352880658436214E-2"/>
          <c:w val="0.8831632936507936"/>
          <c:h val="0.93809197530864197"/>
        </c:manualLayout>
      </c:layout>
      <c:bubbleChart>
        <c:varyColors val="0"/>
        <c:ser>
          <c:idx val="0"/>
          <c:order val="0"/>
          <c:tx>
            <c:strRef>
              <c:f>'1 Déplac'!$M$58</c:f>
              <c:strCache>
                <c:ptCount val="1"/>
                <c:pt idx="0">
                  <c:v>0-1 km</c:v>
                </c:pt>
              </c:strCache>
            </c:strRef>
          </c:tx>
          <c:spPr>
            <a:solidFill>
              <a:schemeClr val="accent1">
                <a:tint val="48000"/>
                <a:alpha val="75000"/>
              </a:schemeClr>
            </a:solidFill>
            <a:ln>
              <a:noFill/>
            </a:ln>
            <a:effectLst/>
          </c:spPr>
          <c:invertIfNegative val="0"/>
          <c:dPt>
            <c:idx val="0"/>
            <c:invertIfNegative val="0"/>
            <c:bubble3D val="0"/>
            <c:spPr>
              <a:blipFill dpi="0" rotWithShape="1">
                <a:blip xmlns:r="http://schemas.openxmlformats.org/officeDocument/2006/relationships" r:embed="rId4">
                  <a:alphaModFix amt="60000"/>
                </a:blip>
                <a:srcRect/>
                <a:stretch>
                  <a:fillRect/>
                </a:stretch>
              </a:blipFill>
              <a:ln>
                <a:noFill/>
              </a:ln>
              <a:effectLst/>
            </c:spPr>
            <c:extLst>
              <c:ext xmlns:c16="http://schemas.microsoft.com/office/drawing/2014/chart" uri="{C3380CC4-5D6E-409C-BE32-E72D297353CC}">
                <c16:uniqueId val="{00000001-3136-4004-B48F-AED4B69EAC5A}"/>
              </c:ext>
            </c:extLst>
          </c:dPt>
          <c:dPt>
            <c:idx val="1"/>
            <c:invertIfNegative val="0"/>
            <c:bubble3D val="0"/>
            <c:spPr>
              <a:blipFill dpi="0" rotWithShape="1">
                <a:blip xmlns:r="http://schemas.openxmlformats.org/officeDocument/2006/relationships" r:embed="rId5">
                  <a:alphaModFix amt="60000"/>
                </a:blip>
                <a:srcRect/>
                <a:stretch>
                  <a:fillRect/>
                </a:stretch>
              </a:blipFill>
              <a:ln>
                <a:noFill/>
              </a:ln>
              <a:effectLst/>
            </c:spPr>
            <c:extLst>
              <c:ext xmlns:c16="http://schemas.microsoft.com/office/drawing/2014/chart" uri="{C3380CC4-5D6E-409C-BE32-E72D297353CC}">
                <c16:uniqueId val="{00000003-3136-4004-B48F-AED4B69EAC5A}"/>
              </c:ext>
            </c:extLst>
          </c:dPt>
          <c:dPt>
            <c:idx val="2"/>
            <c:invertIfNegative val="0"/>
            <c:bubble3D val="0"/>
            <c:spPr>
              <a:blipFill dpi="0" rotWithShape="1">
                <a:blip xmlns:r="http://schemas.openxmlformats.org/officeDocument/2006/relationships" r:embed="rId6">
                  <a:alphaModFix amt="60000"/>
                </a:blip>
                <a:srcRect/>
                <a:stretch>
                  <a:fillRect/>
                </a:stretch>
              </a:blipFill>
              <a:ln>
                <a:noFill/>
              </a:ln>
              <a:effectLst/>
            </c:spPr>
            <c:extLst>
              <c:ext xmlns:c16="http://schemas.microsoft.com/office/drawing/2014/chart" uri="{C3380CC4-5D6E-409C-BE32-E72D297353CC}">
                <c16:uniqueId val="{00000005-3136-4004-B48F-AED4B69EAC5A}"/>
              </c:ext>
            </c:extLst>
          </c:dPt>
          <c:dPt>
            <c:idx val="3"/>
            <c:invertIfNegative val="0"/>
            <c:bubble3D val="0"/>
            <c:spPr>
              <a:blipFill>
                <a:blip xmlns:r="http://schemas.openxmlformats.org/officeDocument/2006/relationships" r:embed="rId7">
                  <a:alphaModFix amt="60000"/>
                </a:blip>
                <a:stretch>
                  <a:fillRect/>
                </a:stretch>
              </a:blipFill>
              <a:ln>
                <a:noFill/>
              </a:ln>
              <a:effectLst/>
            </c:spPr>
            <c:extLst>
              <c:ext xmlns:c16="http://schemas.microsoft.com/office/drawing/2014/chart" uri="{C3380CC4-5D6E-409C-BE32-E72D297353CC}">
                <c16:uniqueId val="{00000007-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Déplac'!$N$58:$Q$58</c:f>
              <c:numCache>
                <c:formatCode>0.0</c:formatCode>
                <c:ptCount val="4"/>
                <c:pt idx="0">
                  <c:v>0.39086503371292669</c:v>
                </c:pt>
                <c:pt idx="1">
                  <c:v>0.39086503371292669</c:v>
                </c:pt>
                <c:pt idx="2">
                  <c:v>0.39086503371292669</c:v>
                </c:pt>
                <c:pt idx="3">
                  <c:v>0.39086503371292669</c:v>
                </c:pt>
              </c:numCache>
            </c:numRef>
          </c:yVal>
          <c:bubbleSize>
            <c:numRef>
              <c:f>'1 Déplac'!$N$59:$Q$59</c:f>
              <c:numCache>
                <c:formatCode>0.0%</c:formatCode>
                <c:ptCount val="4"/>
                <c:pt idx="0">
                  <c:v>5.5123750000000006E-2</c:v>
                </c:pt>
                <c:pt idx="1">
                  <c:v>3.8277870000000006E-2</c:v>
                </c:pt>
                <c:pt idx="2">
                  <c:v>3.9636520000000001E-2</c:v>
                </c:pt>
                <c:pt idx="3">
                  <c:v>3.9974410000000002E-2</c:v>
                </c:pt>
              </c:numCache>
            </c:numRef>
          </c:bubbleSize>
          <c:bubble3D val="0"/>
          <c:extLst>
            <c:ext xmlns:c16="http://schemas.microsoft.com/office/drawing/2014/chart" uri="{C3380CC4-5D6E-409C-BE32-E72D297353CC}">
              <c16:uniqueId val="{00000008-3136-4004-B48F-AED4B69EAC5A}"/>
            </c:ext>
          </c:extLst>
        </c:ser>
        <c:ser>
          <c:idx val="1"/>
          <c:order val="1"/>
          <c:tx>
            <c:strRef>
              <c:f>'1 Déplac'!$M$60</c:f>
              <c:strCache>
                <c:ptCount val="1"/>
                <c:pt idx="0">
                  <c:v>1-5 km</c:v>
                </c:pt>
              </c:strCache>
            </c:strRef>
          </c:tx>
          <c:spPr>
            <a:solidFill>
              <a:schemeClr val="accent1">
                <a:tint val="65000"/>
                <a:alpha val="75000"/>
              </a:schemeClr>
            </a:solidFill>
            <a:ln>
              <a:noFill/>
            </a:ln>
            <a:effectLst/>
          </c:spPr>
          <c:invertIfNegative val="0"/>
          <c:dPt>
            <c:idx val="0"/>
            <c:invertIfNegative val="0"/>
            <c:bubble3D val="0"/>
            <c:spPr>
              <a:blipFill dpi="0" rotWithShape="1">
                <a:blip xmlns:r="http://schemas.openxmlformats.org/officeDocument/2006/relationships" r:embed="rId8">
                  <a:alphaModFix amt="60000"/>
                </a:blip>
                <a:srcRect/>
                <a:stretch>
                  <a:fillRect/>
                </a:stretch>
              </a:blipFill>
              <a:ln>
                <a:noFill/>
              </a:ln>
              <a:effectLst/>
            </c:spPr>
            <c:extLst>
              <c:ext xmlns:c16="http://schemas.microsoft.com/office/drawing/2014/chart" uri="{C3380CC4-5D6E-409C-BE32-E72D297353CC}">
                <c16:uniqueId val="{0000000A-3136-4004-B48F-AED4B69EAC5A}"/>
              </c:ext>
            </c:extLst>
          </c:dPt>
          <c:dPt>
            <c:idx val="1"/>
            <c:invertIfNegative val="0"/>
            <c:bubble3D val="0"/>
            <c:spPr>
              <a:blipFill dpi="0" rotWithShape="1">
                <a:blip xmlns:r="http://schemas.openxmlformats.org/officeDocument/2006/relationships" r:embed="rId9">
                  <a:alphaModFix amt="60000"/>
                </a:blip>
                <a:srcRect/>
                <a:stretch>
                  <a:fillRect/>
                </a:stretch>
              </a:blipFill>
              <a:ln>
                <a:noFill/>
              </a:ln>
              <a:effectLst/>
            </c:spPr>
            <c:extLst>
              <c:ext xmlns:c16="http://schemas.microsoft.com/office/drawing/2014/chart" uri="{C3380CC4-5D6E-409C-BE32-E72D297353CC}">
                <c16:uniqueId val="{0000000C-3136-4004-B48F-AED4B69EAC5A}"/>
              </c:ext>
            </c:extLst>
          </c:dPt>
          <c:dPt>
            <c:idx val="2"/>
            <c:invertIfNegative val="0"/>
            <c:bubble3D val="0"/>
            <c:spPr>
              <a:blipFill>
                <a:blip xmlns:r="http://schemas.openxmlformats.org/officeDocument/2006/relationships" r:embed="rId10">
                  <a:alphaModFix amt="60000"/>
                </a:blip>
                <a:stretch>
                  <a:fillRect/>
                </a:stretch>
              </a:blipFill>
              <a:ln>
                <a:noFill/>
              </a:ln>
              <a:effectLst/>
            </c:spPr>
            <c:extLst>
              <c:ext xmlns:c16="http://schemas.microsoft.com/office/drawing/2014/chart" uri="{C3380CC4-5D6E-409C-BE32-E72D297353CC}">
                <c16:uniqueId val="{0000000E-3136-4004-B48F-AED4B69EAC5A}"/>
              </c:ext>
            </c:extLst>
          </c:dPt>
          <c:dPt>
            <c:idx val="3"/>
            <c:invertIfNegative val="0"/>
            <c:bubble3D val="0"/>
            <c:spPr>
              <a:blipFill>
                <a:blip xmlns:r="http://schemas.openxmlformats.org/officeDocument/2006/relationships" r:embed="rId11">
                  <a:alphaModFix amt="60000"/>
                </a:blip>
                <a:stretch>
                  <a:fillRect/>
                </a:stretch>
              </a:blipFill>
              <a:ln>
                <a:noFill/>
              </a:ln>
              <a:effectLst/>
            </c:spPr>
            <c:extLst>
              <c:ext xmlns:c16="http://schemas.microsoft.com/office/drawing/2014/chart" uri="{C3380CC4-5D6E-409C-BE32-E72D297353CC}">
                <c16:uniqueId val="{00000010-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Déplac'!$N$60:$Q$60</c:f>
              <c:numCache>
                <c:formatCode>0.0</c:formatCode>
                <c:ptCount val="4"/>
                <c:pt idx="0">
                  <c:v>2.4853397382384474</c:v>
                </c:pt>
                <c:pt idx="1">
                  <c:v>2.4853397382384474</c:v>
                </c:pt>
                <c:pt idx="2">
                  <c:v>2.4853397382384474</c:v>
                </c:pt>
                <c:pt idx="3">
                  <c:v>2.4853397382384474</c:v>
                </c:pt>
              </c:numCache>
            </c:numRef>
          </c:yVal>
          <c:bubbleSize>
            <c:numRef>
              <c:f>'1 Déplac'!$N$61:$Q$61</c:f>
              <c:numCache>
                <c:formatCode>0.0%</c:formatCode>
                <c:ptCount val="4"/>
                <c:pt idx="0">
                  <c:v>9.0704679999999996E-2</c:v>
                </c:pt>
                <c:pt idx="1">
                  <c:v>9.4066089999999977E-2</c:v>
                </c:pt>
                <c:pt idx="2">
                  <c:v>8.8933459999999992E-2</c:v>
                </c:pt>
                <c:pt idx="3">
                  <c:v>9.3473799999999996E-2</c:v>
                </c:pt>
              </c:numCache>
            </c:numRef>
          </c:bubbleSize>
          <c:bubble3D val="0"/>
          <c:extLst>
            <c:ext xmlns:c16="http://schemas.microsoft.com/office/drawing/2014/chart" uri="{C3380CC4-5D6E-409C-BE32-E72D297353CC}">
              <c16:uniqueId val="{00000011-3136-4004-B48F-AED4B69EAC5A}"/>
            </c:ext>
          </c:extLst>
        </c:ser>
        <c:ser>
          <c:idx val="2"/>
          <c:order val="2"/>
          <c:tx>
            <c:strRef>
              <c:f>'1 Déplac'!$M$62</c:f>
              <c:strCache>
                <c:ptCount val="1"/>
                <c:pt idx="0">
                  <c:v>5-20 km</c:v>
                </c:pt>
              </c:strCache>
            </c:strRef>
          </c:tx>
          <c:spPr>
            <a:blipFill dpi="0" rotWithShape="1">
              <a:blip xmlns:r="http://schemas.openxmlformats.org/officeDocument/2006/relationships" r:embed="rId4">
                <a:alphaModFix amt="60000"/>
              </a:blip>
              <a:srcRect/>
              <a:stretch>
                <a:fillRect/>
              </a:stretch>
            </a:blipFill>
            <a:ln>
              <a:noFill/>
            </a:ln>
            <a:effectLst/>
          </c:spPr>
          <c:invertIfNegative val="0"/>
          <c:dPt>
            <c:idx val="0"/>
            <c:invertIfNegative val="0"/>
            <c:bubble3D val="0"/>
            <c:spPr>
              <a:blipFill dpi="0" rotWithShape="1">
                <a:blip xmlns:r="http://schemas.openxmlformats.org/officeDocument/2006/relationships" r:embed="rId12">
                  <a:alphaModFix amt="60000"/>
                </a:blip>
                <a:srcRect/>
                <a:stretch>
                  <a:fillRect/>
                </a:stretch>
              </a:blipFill>
              <a:ln>
                <a:noFill/>
              </a:ln>
              <a:effectLst/>
            </c:spPr>
            <c:extLst>
              <c:ext xmlns:c16="http://schemas.microsoft.com/office/drawing/2014/chart" uri="{C3380CC4-5D6E-409C-BE32-E72D297353CC}">
                <c16:uniqueId val="{00000013-3136-4004-B48F-AED4B69EAC5A}"/>
              </c:ext>
            </c:extLst>
          </c:dPt>
          <c:dPt>
            <c:idx val="1"/>
            <c:invertIfNegative val="0"/>
            <c:bubble3D val="0"/>
            <c:spPr>
              <a:blipFill dpi="0" rotWithShape="1">
                <a:blip xmlns:r="http://schemas.openxmlformats.org/officeDocument/2006/relationships" r:embed="rId13">
                  <a:alphaModFix amt="60000"/>
                </a:blip>
                <a:srcRect/>
                <a:stretch>
                  <a:fillRect/>
                </a:stretch>
              </a:blipFill>
              <a:ln>
                <a:noFill/>
              </a:ln>
              <a:effectLst/>
            </c:spPr>
            <c:extLst>
              <c:ext xmlns:c16="http://schemas.microsoft.com/office/drawing/2014/chart" uri="{C3380CC4-5D6E-409C-BE32-E72D297353CC}">
                <c16:uniqueId val="{00000015-3136-4004-B48F-AED4B69EAC5A}"/>
              </c:ext>
            </c:extLst>
          </c:dPt>
          <c:dPt>
            <c:idx val="2"/>
            <c:invertIfNegative val="0"/>
            <c:bubble3D val="0"/>
            <c:spPr>
              <a:blipFill dpi="0" rotWithShape="1">
                <a:blip xmlns:r="http://schemas.openxmlformats.org/officeDocument/2006/relationships" r:embed="rId14">
                  <a:alphaModFix amt="60000"/>
                </a:blip>
                <a:srcRect/>
                <a:stretch>
                  <a:fillRect/>
                </a:stretch>
              </a:blipFill>
              <a:ln>
                <a:noFill/>
              </a:ln>
              <a:effectLst/>
            </c:spPr>
            <c:extLst>
              <c:ext xmlns:c16="http://schemas.microsoft.com/office/drawing/2014/chart" uri="{C3380CC4-5D6E-409C-BE32-E72D297353CC}">
                <c16:uniqueId val="{00000017-3136-4004-B48F-AED4B69EAC5A}"/>
              </c:ext>
            </c:extLst>
          </c:dPt>
          <c:dPt>
            <c:idx val="3"/>
            <c:invertIfNegative val="0"/>
            <c:bubble3D val="0"/>
            <c:spPr>
              <a:blipFill dpi="0" rotWithShape="1">
                <a:blip xmlns:r="http://schemas.openxmlformats.org/officeDocument/2006/relationships" r:embed="rId15">
                  <a:alphaModFix amt="60000"/>
                </a:blip>
                <a:srcRect/>
                <a:stretch>
                  <a:fillRect/>
                </a:stretch>
              </a:blipFill>
              <a:ln>
                <a:noFill/>
              </a:ln>
              <a:effectLst/>
            </c:spPr>
            <c:extLst>
              <c:ext xmlns:c16="http://schemas.microsoft.com/office/drawing/2014/chart" uri="{C3380CC4-5D6E-409C-BE32-E72D297353CC}">
                <c16:uniqueId val="{00000019-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Déplac'!$N$62:$Q$62</c:f>
              <c:numCache>
                <c:formatCode>0.0</c:formatCode>
                <c:ptCount val="4"/>
                <c:pt idx="0">
                  <c:v>10.820212806667225</c:v>
                </c:pt>
                <c:pt idx="1">
                  <c:v>10.820212806667225</c:v>
                </c:pt>
                <c:pt idx="2">
                  <c:v>10.820212806667225</c:v>
                </c:pt>
                <c:pt idx="3">
                  <c:v>10.820212806667225</c:v>
                </c:pt>
              </c:numCache>
            </c:numRef>
          </c:yVal>
          <c:bubbleSize>
            <c:numRef>
              <c:f>'1 Déplac'!$N$63:$Q$63</c:f>
              <c:numCache>
                <c:formatCode>0.0%</c:formatCode>
                <c:ptCount val="4"/>
                <c:pt idx="0">
                  <c:v>6.146008E-2</c:v>
                </c:pt>
                <c:pt idx="1">
                  <c:v>7.7559829999999996E-2</c:v>
                </c:pt>
                <c:pt idx="2">
                  <c:v>8.9849760000000001E-2</c:v>
                </c:pt>
                <c:pt idx="3">
                  <c:v>8.428308000000001E-2</c:v>
                </c:pt>
              </c:numCache>
            </c:numRef>
          </c:bubbleSize>
          <c:bubble3D val="0"/>
          <c:extLst>
            <c:ext xmlns:c16="http://schemas.microsoft.com/office/drawing/2014/chart" uri="{C3380CC4-5D6E-409C-BE32-E72D297353CC}">
              <c16:uniqueId val="{0000001A-3136-4004-B48F-AED4B69EAC5A}"/>
            </c:ext>
          </c:extLst>
        </c:ser>
        <c:ser>
          <c:idx val="3"/>
          <c:order val="3"/>
          <c:tx>
            <c:strRef>
              <c:f>'1 Déplac'!$M$64</c:f>
              <c:strCache>
                <c:ptCount val="1"/>
                <c:pt idx="0">
                  <c:v>20-100 km</c:v>
                </c:pt>
              </c:strCache>
            </c:strRef>
          </c:tx>
          <c:spPr>
            <a:solidFill>
              <a:schemeClr val="accent1">
                <a:alpha val="75000"/>
              </a:schemeClr>
            </a:solidFill>
            <a:ln>
              <a:noFill/>
            </a:ln>
            <a:effectLst/>
          </c:spPr>
          <c:invertIfNegative val="0"/>
          <c:dPt>
            <c:idx val="0"/>
            <c:invertIfNegative val="0"/>
            <c:bubble3D val="0"/>
            <c:spPr>
              <a:blipFill dpi="0" rotWithShape="1">
                <a:blip xmlns:r="http://schemas.openxmlformats.org/officeDocument/2006/relationships" r:embed="rId16">
                  <a:alphaModFix amt="60000"/>
                </a:blip>
                <a:srcRect/>
                <a:stretch>
                  <a:fillRect/>
                </a:stretch>
              </a:blipFill>
              <a:ln>
                <a:noFill/>
              </a:ln>
              <a:effectLst/>
            </c:spPr>
            <c:extLst>
              <c:ext xmlns:c16="http://schemas.microsoft.com/office/drawing/2014/chart" uri="{C3380CC4-5D6E-409C-BE32-E72D297353CC}">
                <c16:uniqueId val="{0000001C-3136-4004-B48F-AED4B69EAC5A}"/>
              </c:ext>
            </c:extLst>
          </c:dPt>
          <c:dPt>
            <c:idx val="1"/>
            <c:invertIfNegative val="0"/>
            <c:bubble3D val="0"/>
            <c:spPr>
              <a:blipFill>
                <a:blip xmlns:r="http://schemas.openxmlformats.org/officeDocument/2006/relationships" r:embed="rId17">
                  <a:alphaModFix amt="60000"/>
                </a:blip>
                <a:stretch>
                  <a:fillRect/>
                </a:stretch>
              </a:blipFill>
              <a:ln>
                <a:noFill/>
              </a:ln>
              <a:effectLst/>
            </c:spPr>
            <c:extLst>
              <c:ext xmlns:c16="http://schemas.microsoft.com/office/drawing/2014/chart" uri="{C3380CC4-5D6E-409C-BE32-E72D297353CC}">
                <c16:uniqueId val="{0000001E-3136-4004-B48F-AED4B69EAC5A}"/>
              </c:ext>
            </c:extLst>
          </c:dPt>
          <c:dPt>
            <c:idx val="2"/>
            <c:invertIfNegative val="0"/>
            <c:bubble3D val="0"/>
            <c:spPr>
              <a:blipFill>
                <a:blip xmlns:r="http://schemas.openxmlformats.org/officeDocument/2006/relationships" r:embed="rId18">
                  <a:alphaModFix amt="60000"/>
                </a:blip>
                <a:stretch>
                  <a:fillRect/>
                </a:stretch>
              </a:blipFill>
              <a:ln>
                <a:noFill/>
              </a:ln>
              <a:effectLst/>
            </c:spPr>
            <c:extLst>
              <c:ext xmlns:c16="http://schemas.microsoft.com/office/drawing/2014/chart" uri="{C3380CC4-5D6E-409C-BE32-E72D297353CC}">
                <c16:uniqueId val="{00000020-3136-4004-B48F-AED4B69EAC5A}"/>
              </c:ext>
            </c:extLst>
          </c:dPt>
          <c:dPt>
            <c:idx val="3"/>
            <c:invertIfNegative val="0"/>
            <c:bubble3D val="0"/>
            <c:spPr>
              <a:blipFill>
                <a:blip xmlns:r="http://schemas.openxmlformats.org/officeDocument/2006/relationships" r:embed="rId19">
                  <a:alphaModFix amt="60000"/>
                </a:blip>
                <a:stretch>
                  <a:fillRect/>
                </a:stretch>
              </a:blipFill>
              <a:ln>
                <a:noFill/>
              </a:ln>
              <a:effectLst/>
            </c:spPr>
            <c:extLst>
              <c:ext xmlns:c16="http://schemas.microsoft.com/office/drawing/2014/chart" uri="{C3380CC4-5D6E-409C-BE32-E72D297353CC}">
                <c16:uniqueId val="{00000022-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Déplac'!$N$64:$Q$64</c:f>
              <c:numCache>
                <c:formatCode>0</c:formatCode>
                <c:ptCount val="4"/>
                <c:pt idx="0">
                  <c:v>49.706794764768951</c:v>
                </c:pt>
                <c:pt idx="1">
                  <c:v>49.706794764768951</c:v>
                </c:pt>
                <c:pt idx="2">
                  <c:v>49.706794764768951</c:v>
                </c:pt>
                <c:pt idx="3">
                  <c:v>49.706794764768951</c:v>
                </c:pt>
              </c:numCache>
            </c:numRef>
          </c:yVal>
          <c:bubbleSize>
            <c:numRef>
              <c:f>'1 Déplac'!$N$65:$Q$65</c:f>
              <c:numCache>
                <c:formatCode>0.0%</c:formatCode>
                <c:ptCount val="4"/>
                <c:pt idx="0">
                  <c:v>2.2792219999999998E-2</c:v>
                </c:pt>
                <c:pt idx="1">
                  <c:v>3.2179860000000005E-2</c:v>
                </c:pt>
                <c:pt idx="2">
                  <c:v>3.9505619999999998E-2</c:v>
                </c:pt>
                <c:pt idx="3">
                  <c:v>3.7128420000000002E-2</c:v>
                </c:pt>
              </c:numCache>
            </c:numRef>
          </c:bubbleSize>
          <c:bubble3D val="0"/>
          <c:extLst>
            <c:ext xmlns:c16="http://schemas.microsoft.com/office/drawing/2014/chart" uri="{C3380CC4-5D6E-409C-BE32-E72D297353CC}">
              <c16:uniqueId val="{00000023-3136-4004-B48F-AED4B69EAC5A}"/>
            </c:ext>
          </c:extLst>
        </c:ser>
        <c:ser>
          <c:idx val="4"/>
          <c:order val="4"/>
          <c:tx>
            <c:strRef>
              <c:f>'1 Déplac'!$M$66</c:f>
              <c:strCache>
                <c:ptCount val="1"/>
                <c:pt idx="0">
                  <c:v>100-500 km</c:v>
                </c:pt>
              </c:strCache>
            </c:strRef>
          </c:tx>
          <c:spPr>
            <a:solidFill>
              <a:schemeClr val="accent1">
                <a:shade val="82000"/>
                <a:alpha val="75000"/>
              </a:schemeClr>
            </a:solidFill>
            <a:ln>
              <a:noFill/>
            </a:ln>
            <a:effectLst/>
          </c:spPr>
          <c:invertIfNegative val="0"/>
          <c:dPt>
            <c:idx val="0"/>
            <c:invertIfNegative val="0"/>
            <c:bubble3D val="0"/>
            <c:spPr>
              <a:blipFill dpi="0" rotWithShape="1">
                <a:blip xmlns:r="http://schemas.openxmlformats.org/officeDocument/2006/relationships" r:embed="rId20">
                  <a:alphaModFix amt="60000"/>
                </a:blip>
                <a:srcRect/>
                <a:stretch>
                  <a:fillRect/>
                </a:stretch>
              </a:blipFill>
              <a:ln>
                <a:noFill/>
              </a:ln>
              <a:effectLst/>
            </c:spPr>
            <c:extLst>
              <c:ext xmlns:c16="http://schemas.microsoft.com/office/drawing/2014/chart" uri="{C3380CC4-5D6E-409C-BE32-E72D297353CC}">
                <c16:uniqueId val="{00000025-3136-4004-B48F-AED4B69EAC5A}"/>
              </c:ext>
            </c:extLst>
          </c:dPt>
          <c:dPt>
            <c:idx val="1"/>
            <c:invertIfNegative val="0"/>
            <c:bubble3D val="0"/>
            <c:spPr>
              <a:blipFill>
                <a:blip xmlns:r="http://schemas.openxmlformats.org/officeDocument/2006/relationships" r:embed="rId21">
                  <a:alphaModFix amt="60000"/>
                </a:blip>
                <a:stretch>
                  <a:fillRect/>
                </a:stretch>
              </a:blipFill>
              <a:ln>
                <a:noFill/>
              </a:ln>
              <a:effectLst/>
            </c:spPr>
            <c:extLst>
              <c:ext xmlns:c16="http://schemas.microsoft.com/office/drawing/2014/chart" uri="{C3380CC4-5D6E-409C-BE32-E72D297353CC}">
                <c16:uniqueId val="{00000027-3136-4004-B48F-AED4B69EAC5A}"/>
              </c:ext>
            </c:extLst>
          </c:dPt>
          <c:dPt>
            <c:idx val="2"/>
            <c:invertIfNegative val="0"/>
            <c:bubble3D val="0"/>
            <c:spPr>
              <a:blipFill>
                <a:blip xmlns:r="http://schemas.openxmlformats.org/officeDocument/2006/relationships" r:embed="rId22">
                  <a:alphaModFix amt="60000"/>
                </a:blip>
                <a:stretch>
                  <a:fillRect/>
                </a:stretch>
              </a:blipFill>
              <a:ln>
                <a:noFill/>
              </a:ln>
              <a:effectLst/>
            </c:spPr>
            <c:extLst>
              <c:ext xmlns:c16="http://schemas.microsoft.com/office/drawing/2014/chart" uri="{C3380CC4-5D6E-409C-BE32-E72D297353CC}">
                <c16:uniqueId val="{00000029-3136-4004-B48F-AED4B69EAC5A}"/>
              </c:ext>
            </c:extLst>
          </c:dPt>
          <c:dPt>
            <c:idx val="3"/>
            <c:invertIfNegative val="0"/>
            <c:bubble3D val="0"/>
            <c:spPr>
              <a:blipFill>
                <a:blip xmlns:r="http://schemas.openxmlformats.org/officeDocument/2006/relationships" r:embed="rId23">
                  <a:alphaModFix amt="60000"/>
                </a:blip>
                <a:stretch>
                  <a:fillRect/>
                </a:stretch>
              </a:blipFill>
              <a:ln>
                <a:noFill/>
              </a:ln>
              <a:effectLst/>
            </c:spPr>
            <c:extLst>
              <c:ext xmlns:c16="http://schemas.microsoft.com/office/drawing/2014/chart" uri="{C3380CC4-5D6E-409C-BE32-E72D297353CC}">
                <c16:uniqueId val="{0000002B-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Déplac'!$N$66:$Q$66</c:f>
              <c:numCache>
                <c:formatCode>0</c:formatCode>
                <c:ptCount val="4"/>
                <c:pt idx="0">
                  <c:v>248.53397382384475</c:v>
                </c:pt>
                <c:pt idx="1">
                  <c:v>248.53397382384475</c:v>
                </c:pt>
                <c:pt idx="2">
                  <c:v>248.53397382384475</c:v>
                </c:pt>
                <c:pt idx="3">
                  <c:v>248.53397382384475</c:v>
                </c:pt>
              </c:numCache>
            </c:numRef>
          </c:yVal>
          <c:bubbleSize>
            <c:numRef>
              <c:f>'1 Déplac'!$N$67:$Q$67</c:f>
              <c:numCache>
                <c:formatCode>0.0%</c:formatCode>
                <c:ptCount val="4"/>
                <c:pt idx="0">
                  <c:v>1.5318599999999999E-3</c:v>
                </c:pt>
                <c:pt idx="1">
                  <c:v>2.1796100000000002E-3</c:v>
                </c:pt>
                <c:pt idx="2">
                  <c:v>2.9321600000000005E-3</c:v>
                </c:pt>
                <c:pt idx="3">
                  <c:v>4.5692499999999995E-3</c:v>
                </c:pt>
              </c:numCache>
            </c:numRef>
          </c:bubbleSize>
          <c:bubble3D val="0"/>
          <c:extLst>
            <c:ext xmlns:c16="http://schemas.microsoft.com/office/drawing/2014/chart" uri="{C3380CC4-5D6E-409C-BE32-E72D297353CC}">
              <c16:uniqueId val="{0000002C-3136-4004-B48F-AED4B69EAC5A}"/>
            </c:ext>
          </c:extLst>
        </c:ser>
        <c:ser>
          <c:idx val="5"/>
          <c:order val="5"/>
          <c:tx>
            <c:strRef>
              <c:f>'1 Déplac'!$M$68</c:f>
              <c:strCache>
                <c:ptCount val="1"/>
                <c:pt idx="0">
                  <c:v>500-2000 km</c:v>
                </c:pt>
              </c:strCache>
            </c:strRef>
          </c:tx>
          <c:spPr>
            <a:solidFill>
              <a:schemeClr val="accent1">
                <a:shade val="65000"/>
                <a:alpha val="75000"/>
              </a:schemeClr>
            </a:solidFill>
            <a:ln>
              <a:noFill/>
            </a:ln>
            <a:effectLst/>
          </c:spPr>
          <c:invertIfNegative val="0"/>
          <c:dPt>
            <c:idx val="0"/>
            <c:invertIfNegative val="0"/>
            <c:bubble3D val="0"/>
            <c:spPr>
              <a:blipFill dpi="0" rotWithShape="1">
                <a:blip xmlns:r="http://schemas.openxmlformats.org/officeDocument/2006/relationships" r:embed="rId24">
                  <a:alphaModFix amt="60000"/>
                </a:blip>
                <a:srcRect/>
                <a:stretch>
                  <a:fillRect/>
                </a:stretch>
              </a:blipFill>
              <a:ln>
                <a:noFill/>
              </a:ln>
              <a:effectLst/>
            </c:spPr>
            <c:extLst>
              <c:ext xmlns:c16="http://schemas.microsoft.com/office/drawing/2014/chart" uri="{C3380CC4-5D6E-409C-BE32-E72D297353CC}">
                <c16:uniqueId val="{0000002E-3136-4004-B48F-AED4B69EAC5A}"/>
              </c:ext>
            </c:extLst>
          </c:dPt>
          <c:dPt>
            <c:idx val="1"/>
            <c:invertIfNegative val="0"/>
            <c:bubble3D val="0"/>
            <c:spPr>
              <a:blipFill>
                <a:blip xmlns:r="http://schemas.openxmlformats.org/officeDocument/2006/relationships" r:embed="rId25">
                  <a:alphaModFix amt="60000"/>
                </a:blip>
                <a:stretch>
                  <a:fillRect/>
                </a:stretch>
              </a:blipFill>
              <a:ln>
                <a:noFill/>
              </a:ln>
              <a:effectLst/>
            </c:spPr>
            <c:extLst>
              <c:ext xmlns:c16="http://schemas.microsoft.com/office/drawing/2014/chart" uri="{C3380CC4-5D6E-409C-BE32-E72D297353CC}">
                <c16:uniqueId val="{00000030-3136-4004-B48F-AED4B69EAC5A}"/>
              </c:ext>
            </c:extLst>
          </c:dPt>
          <c:dPt>
            <c:idx val="2"/>
            <c:invertIfNegative val="0"/>
            <c:bubble3D val="0"/>
            <c:spPr>
              <a:blipFill>
                <a:blip xmlns:r="http://schemas.openxmlformats.org/officeDocument/2006/relationships" r:embed="rId26">
                  <a:alphaModFix amt="60000"/>
                </a:blip>
                <a:stretch>
                  <a:fillRect/>
                </a:stretch>
              </a:blipFill>
              <a:ln>
                <a:noFill/>
              </a:ln>
              <a:effectLst/>
            </c:spPr>
            <c:extLst>
              <c:ext xmlns:c16="http://schemas.microsoft.com/office/drawing/2014/chart" uri="{C3380CC4-5D6E-409C-BE32-E72D297353CC}">
                <c16:uniqueId val="{00000032-3136-4004-B48F-AED4B69EAC5A}"/>
              </c:ext>
            </c:extLst>
          </c:dPt>
          <c:dPt>
            <c:idx val="3"/>
            <c:invertIfNegative val="0"/>
            <c:bubble3D val="0"/>
            <c:spPr>
              <a:blipFill>
                <a:blip xmlns:r="http://schemas.openxmlformats.org/officeDocument/2006/relationships" r:embed="rId27">
                  <a:alphaModFix amt="60000"/>
                </a:blip>
                <a:stretch>
                  <a:fillRect/>
                </a:stretch>
              </a:blipFill>
              <a:ln>
                <a:noFill/>
              </a:ln>
              <a:effectLst/>
            </c:spPr>
            <c:extLst>
              <c:ext xmlns:c16="http://schemas.microsoft.com/office/drawing/2014/chart" uri="{C3380CC4-5D6E-409C-BE32-E72D297353CC}">
                <c16:uniqueId val="{00000034-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Déplac'!$N$68:$Q$68</c:f>
              <c:numCache>
                <c:formatCode>0</c:formatCode>
                <c:ptCount val="4"/>
                <c:pt idx="0">
                  <c:v>1082.0212806667225</c:v>
                </c:pt>
                <c:pt idx="1">
                  <c:v>1082.0212806667225</c:v>
                </c:pt>
                <c:pt idx="2">
                  <c:v>1082.0212806667225</c:v>
                </c:pt>
                <c:pt idx="3">
                  <c:v>1082.0212806667225</c:v>
                </c:pt>
              </c:numCache>
            </c:numRef>
          </c:yVal>
          <c:bubbleSize>
            <c:numRef>
              <c:f>'1 Déplac'!$N$69:$Q$69</c:f>
              <c:numCache>
                <c:formatCode>0.00%</c:formatCode>
                <c:ptCount val="4"/>
                <c:pt idx="0">
                  <c:v>4.4099000000000005E-4</c:v>
                </c:pt>
                <c:pt idx="1">
                  <c:v>5.3877999999999999E-4</c:v>
                </c:pt>
                <c:pt idx="2">
                  <c:v>8.6394E-4</c:v>
                </c:pt>
                <c:pt idx="3">
                  <c:v>1.4621599999999999E-3</c:v>
                </c:pt>
              </c:numCache>
            </c:numRef>
          </c:bubbleSize>
          <c:bubble3D val="0"/>
          <c:extLst>
            <c:ext xmlns:c16="http://schemas.microsoft.com/office/drawing/2014/chart" uri="{C3380CC4-5D6E-409C-BE32-E72D297353CC}">
              <c16:uniqueId val="{00000035-3136-4004-B48F-AED4B69EAC5A}"/>
            </c:ext>
          </c:extLst>
        </c:ser>
        <c:ser>
          <c:idx val="6"/>
          <c:order val="6"/>
          <c:tx>
            <c:strRef>
              <c:f>'1 Déplac'!$M$70</c:f>
              <c:strCache>
                <c:ptCount val="1"/>
                <c:pt idx="0">
                  <c:v>2000 km+</c:v>
                </c:pt>
              </c:strCache>
            </c:strRef>
          </c:tx>
          <c:spPr>
            <a:solidFill>
              <a:schemeClr val="accent1">
                <a:shade val="47000"/>
                <a:alpha val="75000"/>
              </a:schemeClr>
            </a:solidFill>
            <a:ln>
              <a:noFill/>
            </a:ln>
            <a:effectLst/>
          </c:spPr>
          <c:invertIfNegative val="0"/>
          <c:dPt>
            <c:idx val="0"/>
            <c:invertIfNegative val="0"/>
            <c:bubble3D val="0"/>
            <c:spPr>
              <a:blipFill dpi="0" rotWithShape="1">
                <a:blip xmlns:r="http://schemas.openxmlformats.org/officeDocument/2006/relationships" r:embed="rId28">
                  <a:alphaModFix amt="60000"/>
                </a:blip>
                <a:srcRect/>
                <a:stretch>
                  <a:fillRect/>
                </a:stretch>
              </a:blipFill>
              <a:ln>
                <a:noFill/>
              </a:ln>
              <a:effectLst/>
            </c:spPr>
            <c:extLst>
              <c:ext xmlns:c16="http://schemas.microsoft.com/office/drawing/2014/chart" uri="{C3380CC4-5D6E-409C-BE32-E72D297353CC}">
                <c16:uniqueId val="{00000037-3136-4004-B48F-AED4B69EAC5A}"/>
              </c:ext>
            </c:extLst>
          </c:dPt>
          <c:dPt>
            <c:idx val="1"/>
            <c:invertIfNegative val="0"/>
            <c:bubble3D val="0"/>
            <c:spPr>
              <a:blipFill>
                <a:blip xmlns:r="http://schemas.openxmlformats.org/officeDocument/2006/relationships" r:embed="rId29">
                  <a:alphaModFix amt="60000"/>
                </a:blip>
                <a:stretch>
                  <a:fillRect/>
                </a:stretch>
              </a:blipFill>
              <a:ln>
                <a:noFill/>
              </a:ln>
              <a:effectLst/>
            </c:spPr>
            <c:extLst>
              <c:ext xmlns:c16="http://schemas.microsoft.com/office/drawing/2014/chart" uri="{C3380CC4-5D6E-409C-BE32-E72D297353CC}">
                <c16:uniqueId val="{00000039-3136-4004-B48F-AED4B69EAC5A}"/>
              </c:ext>
            </c:extLst>
          </c:dPt>
          <c:dPt>
            <c:idx val="2"/>
            <c:invertIfNegative val="0"/>
            <c:bubble3D val="0"/>
            <c:spPr>
              <a:blipFill>
                <a:blip xmlns:r="http://schemas.openxmlformats.org/officeDocument/2006/relationships" r:embed="rId30">
                  <a:alphaModFix amt="60000"/>
                </a:blip>
                <a:stretch>
                  <a:fillRect/>
                </a:stretch>
              </a:blipFill>
              <a:ln>
                <a:noFill/>
              </a:ln>
              <a:effectLst/>
            </c:spPr>
            <c:extLst>
              <c:ext xmlns:c16="http://schemas.microsoft.com/office/drawing/2014/chart" uri="{C3380CC4-5D6E-409C-BE32-E72D297353CC}">
                <c16:uniqueId val="{0000003B-3136-4004-B48F-AED4B69EAC5A}"/>
              </c:ext>
            </c:extLst>
          </c:dPt>
          <c:dPt>
            <c:idx val="3"/>
            <c:invertIfNegative val="0"/>
            <c:bubble3D val="0"/>
            <c:spPr>
              <a:blipFill>
                <a:blip xmlns:r="http://schemas.openxmlformats.org/officeDocument/2006/relationships" r:embed="rId31">
                  <a:alphaModFix amt="60000"/>
                </a:blip>
                <a:stretch>
                  <a:fillRect/>
                </a:stretch>
              </a:blipFill>
              <a:ln>
                <a:noFill/>
              </a:ln>
              <a:effectLst/>
            </c:spPr>
            <c:extLst>
              <c:ext xmlns:c16="http://schemas.microsoft.com/office/drawing/2014/chart" uri="{C3380CC4-5D6E-409C-BE32-E72D297353CC}">
                <c16:uniqueId val="{0000003D-3136-4004-B48F-AED4B69EAC5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r"/>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'1 Déplac'!$N$57:$Q$57</c:f>
              <c:strCache>
                <c:ptCount val="4"/>
                <c:pt idx="0">
                  <c:v>Q1</c:v>
                </c:pt>
                <c:pt idx="1">
                  <c:v>Q2</c:v>
                </c:pt>
                <c:pt idx="2">
                  <c:v>Q3</c:v>
                </c:pt>
                <c:pt idx="3">
                  <c:v>Q4</c:v>
                </c:pt>
              </c:strCache>
            </c:strRef>
          </c:xVal>
          <c:yVal>
            <c:numRef>
              <c:f>'1 Déplac'!$N$70:$Q$70</c:f>
              <c:numCache>
                <c:formatCode>0</c:formatCode>
                <c:ptCount val="4"/>
                <c:pt idx="0">
                  <c:v>4970.6794764768947</c:v>
                </c:pt>
                <c:pt idx="1">
                  <c:v>4970.6794764768947</c:v>
                </c:pt>
                <c:pt idx="2">
                  <c:v>4970.6794764768947</c:v>
                </c:pt>
                <c:pt idx="3">
                  <c:v>4970.6794764768947</c:v>
                </c:pt>
              </c:numCache>
            </c:numRef>
          </c:yVal>
          <c:bubbleSize>
            <c:numRef>
              <c:f>'1 Déplac'!$N$71:$Q$71</c:f>
              <c:numCache>
                <c:formatCode>0.000%</c:formatCode>
                <c:ptCount val="4"/>
                <c:pt idx="0">
                  <c:v>6.9630000000000009E-5</c:v>
                </c:pt>
                <c:pt idx="1">
                  <c:v>4.8979999999999995E-5</c:v>
                </c:pt>
                <c:pt idx="2">
                  <c:v>1.0471999999999999E-4</c:v>
                </c:pt>
                <c:pt idx="3">
                  <c:v>2.0887999999999999E-4</c:v>
                </c:pt>
              </c:numCache>
            </c:numRef>
          </c:bubbleSize>
          <c:bubble3D val="0"/>
          <c:extLst>
            <c:ext xmlns:c16="http://schemas.microsoft.com/office/drawing/2014/chart" uri="{C3380CC4-5D6E-409C-BE32-E72D297353CC}">
              <c16:uniqueId val="{0000003E-3136-4004-B48F-AED4B69EAC5A}"/>
            </c:ext>
          </c:extLst>
        </c:ser>
        <c:dLbls>
          <c:dLblPos val="ctr"/>
          <c:showLegendKey val="0"/>
          <c:showVal val="1"/>
          <c:showCatName val="0"/>
          <c:showSerName val="0"/>
          <c:showPercent val="0"/>
          <c:showBubbleSize val="0"/>
        </c:dLbls>
        <c:bubbleScale val="70"/>
        <c:showNegBubbles val="0"/>
        <c:axId val="2063323439"/>
        <c:axId val="2057890303"/>
      </c:bubbleChart>
      <c:valAx>
        <c:axId val="2063323439"/>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fr-FR" b="1">
                    <a:solidFill>
                      <a:schemeClr val="bg1"/>
                    </a:solidFill>
                  </a:rPr>
                  <a:t>Quartiles de revenus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fr-FR"/>
            </a:p>
          </c:txPr>
        </c:title>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noFill/>
                <a:latin typeface="+mn-lt"/>
                <a:ea typeface="+mn-ea"/>
                <a:cs typeface="+mn-cs"/>
              </a:defRPr>
            </a:pPr>
            <a:endParaRPr lang="fr-FR"/>
          </a:p>
        </c:txPr>
        <c:crossAx val="2057890303"/>
        <c:crosses val="autoZero"/>
        <c:crossBetween val="midCat"/>
      </c:valAx>
      <c:valAx>
        <c:axId val="2057890303"/>
        <c:scaling>
          <c:logBase val="10"/>
          <c:orientation val="minMax"/>
          <c:max val="200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b="1">
                    <a:solidFill>
                      <a:schemeClr val="bg1"/>
                    </a:solidFill>
                  </a:rPr>
                  <a:t>Distance (km)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fr-FR"/>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06332343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2">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10.xml><?xml version="1.0" encoding="utf-8"?>
<cs:colorStyle xmlns:cs="http://schemas.microsoft.com/office/drawing/2012/chartStyle" xmlns:a="http://schemas.openxmlformats.org/drawingml/2006/main" meth="withinLinearReversed" id="21">
  <a:schemeClr val="accent1"/>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withinLinearReversed" id="21">
  <a:schemeClr val="accent1"/>
</cs:colorStyle>
</file>

<file path=ppt/charts/colors13.xml><?xml version="1.0" encoding="utf-8"?>
<cs:colorStyle xmlns:cs="http://schemas.microsoft.com/office/drawing/2012/chartStyle" xmlns:a="http://schemas.openxmlformats.org/drawingml/2006/main" meth="withinLinearReversed" id="21">
  <a:schemeClr val="accent1"/>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withinLinearReversed" id="21">
  <a:schemeClr val="accent1"/>
</cs:colorStyle>
</file>

<file path=ppt/charts/colors16.xml><?xml version="1.0" encoding="utf-8"?>
<cs:colorStyle xmlns:cs="http://schemas.microsoft.com/office/drawing/2012/chartStyle" xmlns:a="http://schemas.openxmlformats.org/drawingml/2006/main" meth="withinLinearReversed" id="21">
  <a:schemeClr val="accent1"/>
</cs:colorStyle>
</file>

<file path=ppt/charts/colors17.xml><?xml version="1.0" encoding="utf-8"?>
<cs:colorStyle xmlns:cs="http://schemas.microsoft.com/office/drawing/2012/chartStyle" xmlns:a="http://schemas.openxmlformats.org/drawingml/2006/main" meth="withinLinearReversed" id="21">
  <a:schemeClr val="accent1"/>
</cs:colorStyle>
</file>

<file path=ppt/charts/colors18.xml><?xml version="1.0" encoding="utf-8"?>
<cs:colorStyle xmlns:cs="http://schemas.microsoft.com/office/drawing/2012/chartStyle" xmlns:a="http://schemas.openxmlformats.org/drawingml/2006/main" meth="withinLinearReversed" id="21">
  <a:schemeClr val="accent1"/>
</cs:colorStyle>
</file>

<file path=ppt/charts/colors19.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Reversed" id="21">
  <a:schemeClr val="accent1"/>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1">
  <a:schemeClr val="accent1"/>
</cs:colorStyle>
</file>

<file path=ppt/charts/colors23.xml><?xml version="1.0" encoding="utf-8"?>
<cs:colorStyle xmlns:cs="http://schemas.microsoft.com/office/drawing/2012/chartStyle" xmlns:a="http://schemas.openxmlformats.org/drawingml/2006/main" meth="withinLinearReversed" id="21">
  <a:schemeClr val="accent1"/>
</cs:colorStyle>
</file>

<file path=ppt/charts/colors24.xml><?xml version="1.0" encoding="utf-8"?>
<cs:colorStyle xmlns:cs="http://schemas.microsoft.com/office/drawing/2012/chartStyle" xmlns:a="http://schemas.openxmlformats.org/drawingml/2006/main" meth="withinLinearReversed" id="21">
  <a:schemeClr val="accent1"/>
</cs:colorStyle>
</file>

<file path=ppt/charts/colors25.xml><?xml version="1.0" encoding="utf-8"?>
<cs:colorStyle xmlns:cs="http://schemas.microsoft.com/office/drawing/2012/chartStyle" xmlns:a="http://schemas.openxmlformats.org/drawingml/2006/main" meth="withinLinearReversed" id="21">
  <a:schemeClr val="accent1"/>
</cs:colorStyle>
</file>

<file path=ppt/charts/colors26.xml><?xml version="1.0" encoding="utf-8"?>
<cs:colorStyle xmlns:cs="http://schemas.microsoft.com/office/drawing/2012/chartStyle" xmlns:a="http://schemas.openxmlformats.org/drawingml/2006/main" meth="withinLinearReversed" id="21">
  <a:schemeClr val="accent1"/>
</cs:colorStyle>
</file>

<file path=ppt/charts/colors27.xml><?xml version="1.0" encoding="utf-8"?>
<cs:colorStyle xmlns:cs="http://schemas.microsoft.com/office/drawing/2012/chartStyle" xmlns:a="http://schemas.openxmlformats.org/drawingml/2006/main" meth="withinLinearReversed" id="21">
  <a:schemeClr val="accent1"/>
</cs:colorStyle>
</file>

<file path=ppt/charts/colors28.xml><?xml version="1.0" encoding="utf-8"?>
<cs:colorStyle xmlns:cs="http://schemas.microsoft.com/office/drawing/2012/chartStyle" xmlns:a="http://schemas.openxmlformats.org/drawingml/2006/main" meth="withinLinearReversed" id="21">
  <a:schemeClr val="accent1"/>
</cs:colorStyle>
</file>

<file path=ppt/charts/colors29.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Reversed" id="21">
  <a:schemeClr val="accent1"/>
</cs:colorStyle>
</file>

<file path=ppt/charts/colors31.xml><?xml version="1.0" encoding="utf-8"?>
<cs:colorStyle xmlns:cs="http://schemas.microsoft.com/office/drawing/2012/chartStyle" xmlns:a="http://schemas.openxmlformats.org/drawingml/2006/main" meth="withinLinearReversed" id="21">
  <a:schemeClr val="accent1"/>
</cs:colorStyle>
</file>

<file path=ppt/charts/colors32.xml><?xml version="1.0" encoding="utf-8"?>
<cs:colorStyle xmlns:cs="http://schemas.microsoft.com/office/drawing/2012/chartStyle" xmlns:a="http://schemas.openxmlformats.org/drawingml/2006/main" meth="withinLinearReversed" id="21">
  <a:schemeClr val="accent1"/>
</cs:colorStyle>
</file>

<file path=ppt/charts/colors33.xml><?xml version="1.0" encoding="utf-8"?>
<cs:colorStyle xmlns:cs="http://schemas.microsoft.com/office/drawing/2012/chartStyle" xmlns:a="http://schemas.openxmlformats.org/drawingml/2006/main" meth="withinLinearReversed" id="21">
  <a:schemeClr val="accent1"/>
</cs:colorStyle>
</file>

<file path=ppt/charts/colors34.xml><?xml version="1.0" encoding="utf-8"?>
<cs:colorStyle xmlns:cs="http://schemas.microsoft.com/office/drawing/2012/chartStyle" xmlns:a="http://schemas.openxmlformats.org/drawingml/2006/main" meth="withinLinearReversed" id="21">
  <a:schemeClr val="accent1"/>
</cs:colorStyle>
</file>

<file path=ppt/charts/colors35.xml><?xml version="1.0" encoding="utf-8"?>
<cs:colorStyle xmlns:cs="http://schemas.microsoft.com/office/drawing/2012/chartStyle" xmlns:a="http://schemas.openxmlformats.org/drawingml/2006/main" meth="withinLinearReversed" id="21">
  <a:schemeClr val="accent1"/>
</cs:colorStyle>
</file>

<file path=ppt/charts/colors36.xml><?xml version="1.0" encoding="utf-8"?>
<cs:colorStyle xmlns:cs="http://schemas.microsoft.com/office/drawing/2012/chartStyle" xmlns:a="http://schemas.openxmlformats.org/drawingml/2006/main" meth="withinLinearReversed" id="21">
  <a:schemeClr val="accent1"/>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1">
  <a:schemeClr val="accent1"/>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0.19069</cdr:x>
      <cdr:y>0.45063</cdr:y>
    </cdr:from>
    <cdr:to>
      <cdr:x>0.80475</cdr:x>
      <cdr:y>0.47817</cdr:y>
    </cdr:to>
    <cdr:pic>
      <cdr:nvPicPr>
        <cdr:cNvPr id="2" name="chart">
          <a:extLst xmlns:a="http://schemas.openxmlformats.org/drawingml/2006/main">
            <a:ext uri="{FF2B5EF4-FFF2-40B4-BE49-F238E27FC236}">
              <a16:creationId xmlns:a16="http://schemas.microsoft.com/office/drawing/2014/main" id="{9681BE2D-7E77-DD33-9260-52B10553FA1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69383" y="3257077"/>
          <a:ext cx="4087603" cy="199068"/>
        </a:xfrm>
        <a:prstGeom xmlns:a="http://schemas.openxmlformats.org/drawingml/2006/main" prst="rect">
          <a:avLst/>
        </a:prstGeom>
      </cdr:spPr>
    </cdr:pic>
  </cdr:relSizeAnchor>
  <cdr:relSizeAnchor xmlns:cdr="http://schemas.openxmlformats.org/drawingml/2006/chartDrawing">
    <cdr:from>
      <cdr:x>0.07823</cdr:x>
      <cdr:y>0.2546</cdr:y>
    </cdr:from>
    <cdr:to>
      <cdr:x>0.9248</cdr:x>
      <cdr:y>0.28126</cdr:y>
    </cdr:to>
    <cdr:pic>
      <cdr:nvPicPr>
        <cdr:cNvPr id="4" name="chart">
          <a:extLst xmlns:a="http://schemas.openxmlformats.org/drawingml/2006/main">
            <a:ext uri="{FF2B5EF4-FFF2-40B4-BE49-F238E27FC236}">
              <a16:creationId xmlns:a16="http://schemas.microsoft.com/office/drawing/2014/main" id="{EE5A05B0-31B5-596B-8841-A6B88E44B32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20754" y="1840214"/>
          <a:ext cx="5635371" cy="192728"/>
        </a:xfrm>
        <a:prstGeom xmlns:a="http://schemas.openxmlformats.org/drawingml/2006/main" prst="rect">
          <a:avLst/>
        </a:prstGeom>
      </cdr:spPr>
    </cdr:pic>
  </cdr:relSizeAnchor>
  <cdr:relSizeAnchor xmlns:cdr="http://schemas.openxmlformats.org/drawingml/2006/chartDrawing">
    <cdr:from>
      <cdr:x>0.29456</cdr:x>
      <cdr:y>0.7814</cdr:y>
    </cdr:from>
    <cdr:to>
      <cdr:x>0.7036</cdr:x>
      <cdr:y>0.80212</cdr:y>
    </cdr:to>
    <cdr:pic>
      <cdr:nvPicPr>
        <cdr:cNvPr id="5" name="chart">
          <a:extLst xmlns:a="http://schemas.openxmlformats.org/drawingml/2006/main">
            <a:ext uri="{FF2B5EF4-FFF2-40B4-BE49-F238E27FC236}">
              <a16:creationId xmlns:a16="http://schemas.microsoft.com/office/drawing/2014/main" id="{C03FDD57-68D1-0A13-7C60-327686A7918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2172343" y="5877895"/>
          <a:ext cx="3016602" cy="155844"/>
        </a:xfrm>
        <a:prstGeom xmlns:a="http://schemas.openxmlformats.org/drawingml/2006/main" prst="rect">
          <a:avLst/>
        </a:prstGeom>
      </cdr:spPr>
    </cdr:pic>
  </cdr:relSizeAnchor>
  <cdr:relSizeAnchor xmlns:cdr="http://schemas.openxmlformats.org/drawingml/2006/chartDrawing">
    <cdr:from>
      <cdr:x>0.26331</cdr:x>
      <cdr:y>0.92317</cdr:y>
    </cdr:from>
    <cdr:to>
      <cdr:x>0.74418</cdr:x>
      <cdr:y>0.94621</cdr:y>
    </cdr:to>
    <cdr:pic>
      <cdr:nvPicPr>
        <cdr:cNvPr id="6" name="chart">
          <a:extLst xmlns:a="http://schemas.openxmlformats.org/drawingml/2006/main">
            <a:ext uri="{FF2B5EF4-FFF2-40B4-BE49-F238E27FC236}">
              <a16:creationId xmlns:a16="http://schemas.microsoft.com/office/drawing/2014/main" id="{B85869A3-ED8A-F2D8-BF13-9FBDCEE0722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1941893" y="6944337"/>
          <a:ext cx="3546336" cy="173281"/>
        </a:xfrm>
        <a:prstGeom xmlns:a="http://schemas.openxmlformats.org/drawingml/2006/main" prst="rect">
          <a:avLst/>
        </a:prstGeom>
      </cdr:spPr>
    </cdr:pic>
  </cdr:relSizeAnchor>
  <cdr:relSizeAnchor xmlns:cdr="http://schemas.openxmlformats.org/drawingml/2006/chartDrawing">
    <cdr:from>
      <cdr:x>0.23995</cdr:x>
      <cdr:y>0.62269</cdr:y>
    </cdr:from>
    <cdr:to>
      <cdr:x>0.76401</cdr:x>
      <cdr:y>0.64701</cdr:y>
    </cdr:to>
    <cdr:pic>
      <cdr:nvPicPr>
        <cdr:cNvPr id="3" name="chart">
          <a:extLst xmlns:a="http://schemas.openxmlformats.org/drawingml/2006/main">
            <a:ext uri="{FF2B5EF4-FFF2-40B4-BE49-F238E27FC236}">
              <a16:creationId xmlns:a16="http://schemas.microsoft.com/office/drawing/2014/main" id="{D16EE276-461E-765C-A981-3EAC6B203D4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1597278" y="4500717"/>
          <a:ext cx="3488530" cy="17579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9385F6E-DBE0-4876-B704-1DF4A6D0EC02}" type="datetimeFigureOut">
              <a:rPr lang="fr-FR" smtClean="0"/>
              <a:t>04/11/2024</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A53B508-ABFA-490A-83EE-1A9712D55B89}" type="slidenum">
              <a:rPr lang="fr-FR" smtClean="0"/>
              <a:t>‹N°›</a:t>
            </a:fld>
            <a:endParaRPr lang="fr-FR"/>
          </a:p>
        </p:txBody>
      </p:sp>
    </p:spTree>
    <p:extLst>
      <p:ext uri="{BB962C8B-B14F-4D97-AF65-F5344CB8AC3E}">
        <p14:creationId xmlns:p14="http://schemas.microsoft.com/office/powerpoint/2010/main" val="3254722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F5B8DFF0-D3DB-41CA-9B2C-41BC1BFEE070}" type="datetimeFigureOut">
              <a:rPr lang="fr-FR" smtClean="0"/>
              <a:t>04/11/2024</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62" tIns="47781" rIns="95562" bIns="47781"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2C7F7D2E-1A8E-4199-9A31-15F573E032A0}" type="slidenum">
              <a:rPr lang="fr-FR" smtClean="0"/>
              <a:t>‹N°›</a:t>
            </a:fld>
            <a:endParaRPr lang="fr-FR"/>
          </a:p>
        </p:txBody>
      </p:sp>
    </p:spTree>
    <p:extLst>
      <p:ext uri="{BB962C8B-B14F-4D97-AF65-F5344CB8AC3E}">
        <p14:creationId xmlns:p14="http://schemas.microsoft.com/office/powerpoint/2010/main" val="102457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commentaires 2"/>
          <p:cNvSpPr>
            <a:spLocks noGrp="1"/>
          </p:cNvSpPr>
          <p:nvPr>
            <p:ph type="body" idx="1"/>
          </p:nvPr>
        </p:nvSpPr>
        <p:spPr/>
        <p:txBody>
          <a:bodyPr/>
          <a:lstStyle/>
          <a:p>
            <a:r>
              <a:rPr lang="fr-FR" sz="1400" b="1" u="none" dirty="0"/>
              <a:t>De nombreux commentaires ou notes sont présents sous les diapositives, en particulier sous les principales figures en pages 5 à 11, afin de donner des compléments et explications aux figures.</a:t>
            </a:r>
          </a:p>
          <a:p>
            <a:endParaRPr lang="fr-FR" sz="1400" b="1" u="none" dirty="0"/>
          </a:p>
          <a:p>
            <a:r>
              <a:rPr lang="fr-FR" sz="1400" b="1" u="none" dirty="0"/>
              <a:t>Par ailleurs, les principales informations sur le plan du document, le contexte de l’analyse et cette présentation sont disponibles dans les 3 prochaines diapositives.</a:t>
            </a:r>
            <a:endParaRPr lang="fr-FR" sz="1400" u="none" dirty="0"/>
          </a:p>
        </p:txBody>
      </p:sp>
      <p:sp>
        <p:nvSpPr>
          <p:cNvPr id="4" name="Espace réservé du numéro de diapositive 3"/>
          <p:cNvSpPr>
            <a:spLocks noGrp="1"/>
          </p:cNvSpPr>
          <p:nvPr>
            <p:ph type="sldNum" sz="quarter" idx="10"/>
          </p:nvPr>
        </p:nvSpPr>
        <p:spPr/>
        <p:txBody>
          <a:bodyPr/>
          <a:lstStyle/>
          <a:p>
            <a:fld id="{2C7F7D2E-1A8E-4199-9A31-15F573E032A0}"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44859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FEBD-64FB-FE82-CC15-39EEC5542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CA8B8D-F214-C7E4-608B-C80D6B659CA4}"/>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18821B3F-DFA3-4549-1986-ACD96B63D8F1}"/>
              </a:ext>
            </a:extLst>
          </p:cNvPr>
          <p:cNvSpPr>
            <a:spLocks noGrp="1"/>
          </p:cNvSpPr>
          <p:nvPr>
            <p:ph type="body" idx="1"/>
          </p:nvPr>
        </p:nvSpPr>
        <p:spPr/>
        <p:txBody>
          <a:bodyPr/>
          <a:lstStyle/>
          <a:p>
            <a:r>
              <a:rPr lang="fr-FR" b="1" i="0" dirty="0">
                <a:effectLst/>
                <a:latin typeface="-apple-system"/>
              </a:rPr>
              <a:t>Quelles sont les inégalités d’émissions dans la mobilité selon les revenus ?</a:t>
            </a:r>
            <a:br>
              <a:rPr lang="fr-FR" b="1" i="0" dirty="0">
                <a:effectLst/>
                <a:latin typeface="-apple-system"/>
              </a:rPr>
            </a:br>
            <a:br>
              <a:rPr lang="fr-FR" b="0" i="0" dirty="0">
                <a:effectLst/>
                <a:latin typeface="-apple-system"/>
              </a:rPr>
            </a:br>
            <a:r>
              <a:rPr lang="fr-FR" b="0" i="0" dirty="0">
                <a:effectLst/>
                <a:latin typeface="-apple-system"/>
              </a:rPr>
              <a:t>Les graphiques disponibles montrent ces </a:t>
            </a:r>
            <a:r>
              <a:rPr lang="fr-FR" b="1" i="0" dirty="0">
                <a:effectLst/>
                <a:latin typeface="-apple-system"/>
              </a:rPr>
              <a:t>inégalités</a:t>
            </a:r>
            <a:r>
              <a:rPr lang="fr-FR" b="0" i="0" dirty="0">
                <a:effectLst/>
                <a:latin typeface="-apple-system"/>
              </a:rPr>
              <a:t> </a:t>
            </a:r>
            <a:br>
              <a:rPr lang="fr-FR" b="0" i="0" dirty="0">
                <a:effectLst/>
                <a:latin typeface="-apple-system"/>
              </a:rPr>
            </a:br>
            <a:r>
              <a:rPr lang="fr-FR" b="0" i="0" dirty="0">
                <a:effectLst/>
                <a:latin typeface="-apple-system"/>
              </a:rPr>
              <a:t>👉 En proportion du nombre de déplacements, des distances parcourues (voir pages de détails par revenus) et des émissions directes de CO2</a:t>
            </a:r>
            <a:br>
              <a:rPr lang="fr-FR" b="0" i="0" dirty="0">
                <a:effectLst/>
                <a:latin typeface="-apple-system"/>
              </a:rPr>
            </a:br>
            <a:r>
              <a:rPr lang="fr-FR" b="0" i="0" dirty="0">
                <a:effectLst/>
                <a:latin typeface="-apple-system"/>
              </a:rPr>
              <a:t>👉 En fonction du quartile de revenus (Q1 pour le quart des ménages aux plus faibles revenus, Q4 pour les plus aisés)</a:t>
            </a:r>
            <a:br>
              <a:rPr lang="fr-FR" b="0" i="0" dirty="0">
                <a:effectLst/>
                <a:latin typeface="-apple-system"/>
              </a:rPr>
            </a:br>
            <a:r>
              <a:rPr lang="fr-FR" b="0" i="0" dirty="0">
                <a:effectLst/>
                <a:latin typeface="-apple-system"/>
              </a:rPr>
              <a:t>👉 Et pour différentes classes de distances</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On y observe des inégalités qui évoluent fortement avec les distances</a:t>
            </a:r>
            <a:br>
              <a:rPr lang="fr-FR" b="0" i="0" dirty="0">
                <a:effectLst/>
                <a:latin typeface="-apple-system"/>
              </a:rPr>
            </a:br>
            <a:r>
              <a:rPr lang="fr-FR" b="0" i="0" dirty="0">
                <a:effectLst/>
                <a:latin typeface="-apple-system"/>
              </a:rPr>
              <a:t>👉 Pour les trajets inférieurs à 1 km, les personnes aux plus faibles revenus font plus de trajets très courts que le quartile des plus aisés</a:t>
            </a:r>
            <a:br>
              <a:rPr lang="fr-FR" b="0" i="0" dirty="0">
                <a:effectLst/>
                <a:latin typeface="-apple-system"/>
              </a:rPr>
            </a:br>
            <a:r>
              <a:rPr lang="fr-FR" b="0" i="0" dirty="0">
                <a:effectLst/>
                <a:latin typeface="-apple-system"/>
              </a:rPr>
              <a:t>👉 Au fur et à mesure des distances, les plus aisés ont en proportion un nombre de trajets, des distances et des émissions de plus en plus fortes</a:t>
            </a:r>
            <a:br>
              <a:rPr lang="fr-FR" b="0" i="0" dirty="0">
                <a:effectLst/>
                <a:latin typeface="-apple-system"/>
              </a:rPr>
            </a:br>
            <a:r>
              <a:rPr lang="fr-FR" b="0" i="0" dirty="0">
                <a:effectLst/>
                <a:latin typeface="-apple-system"/>
              </a:rPr>
              <a:t>👉 Pour les déplacements supérieurs à 100 km dans leur globalité, les personnes les plus aisées (Q4) font de l’ordre de 3,1 fois plus de déplacements, 3,6 fois plus de distances et ont 3,7 fois plus d’émissions que le Q1</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Les écarts entre Q1 et Q4 </a:t>
            </a:r>
            <a:r>
              <a:rPr lang="fr-FR" b="0" i="0" dirty="0">
                <a:effectLst/>
                <a:latin typeface="-apple-system"/>
              </a:rPr>
              <a:t>ne sont pas les mêmes en nombre de déplacements, en distances ou en émissions, notamment parce que</a:t>
            </a:r>
            <a:br>
              <a:rPr lang="fr-FR" b="0" i="0" dirty="0">
                <a:effectLst/>
                <a:latin typeface="-apple-system"/>
              </a:rPr>
            </a:br>
            <a:r>
              <a:rPr lang="fr-FR" b="0" i="0" dirty="0">
                <a:effectLst/>
                <a:latin typeface="-apple-system"/>
              </a:rPr>
              <a:t>👉 Sur les plus de 100 km dans leur globalité, les distances par trajet sont plus élevées pour le Q4 que le Q1</a:t>
            </a:r>
            <a:br>
              <a:rPr lang="fr-FR" b="0" i="0" dirty="0">
                <a:effectLst/>
                <a:latin typeface="-apple-system"/>
              </a:rPr>
            </a:br>
            <a:r>
              <a:rPr lang="fr-FR" b="0" i="0" dirty="0">
                <a:effectLst/>
                <a:latin typeface="-apple-system"/>
              </a:rPr>
              <a:t>👉 Les émissions de CO2 par km parcouru par le 1er quartile sont en moyenne plus faibles que les autres quartiles, surtout sur les trajets du quotidien</a:t>
            </a:r>
            <a:br>
              <a:rPr lang="fr-FR" b="0" i="0" dirty="0">
                <a:effectLst/>
                <a:latin typeface="-apple-system"/>
              </a:rPr>
            </a:br>
            <a:r>
              <a:rPr lang="fr-FR" b="0" i="0" dirty="0">
                <a:effectLst/>
                <a:latin typeface="-apple-system"/>
              </a:rPr>
              <a:t>👉 La part de la marche et des bus et cars y est en effet plus élevée que pour les Q2-Q4</a:t>
            </a:r>
            <a:br>
              <a:rPr lang="fr-FR" b="0" i="0" dirty="0">
                <a:effectLst/>
                <a:latin typeface="-apple-system"/>
              </a:rPr>
            </a:br>
            <a:r>
              <a:rPr lang="fr-FR" b="0" i="0" dirty="0">
                <a:effectLst/>
                <a:latin typeface="-apple-system"/>
              </a:rPr>
              <a:t>👉 Et le remplissage moyen des véhicules est plus élevé pour le 1er quartile de revenus</a:t>
            </a:r>
            <a:br>
              <a:rPr lang="fr-FR" b="0" i="0" dirty="0">
                <a:effectLst/>
                <a:latin typeface="-apple-system"/>
              </a:rPr>
            </a:br>
            <a:br>
              <a:rPr lang="fr-FR" b="0" i="0" dirty="0">
                <a:effectLst/>
                <a:latin typeface="-apple-system"/>
              </a:rPr>
            </a:br>
            <a:r>
              <a:rPr lang="fr-FR" b="0" i="0" dirty="0">
                <a:effectLst/>
                <a:latin typeface="-apple-system"/>
              </a:rPr>
              <a:t>Ces différences s’expliquent en particulier par une </a:t>
            </a:r>
            <a:r>
              <a:rPr lang="fr-FR" b="1" i="0" dirty="0">
                <a:effectLst/>
                <a:latin typeface="-apple-system"/>
              </a:rPr>
              <a:t>moindre possession de voiture pour le 1er quartile</a:t>
            </a:r>
            <a:br>
              <a:rPr lang="fr-FR" b="0" i="0" dirty="0">
                <a:effectLst/>
                <a:latin typeface="-apple-system"/>
              </a:rPr>
            </a:br>
            <a:r>
              <a:rPr lang="fr-FR" b="0" i="0" dirty="0">
                <a:effectLst/>
                <a:latin typeface="-apple-system"/>
              </a:rPr>
              <a:t>👉 On peut notamment voir dans d’autres fichiers de l’enquête mobilité des personnes des chiffres par décile de revenus</a:t>
            </a:r>
            <a:br>
              <a:rPr lang="fr-FR" b="0" i="0" dirty="0">
                <a:effectLst/>
                <a:latin typeface="-apple-system"/>
              </a:rPr>
            </a:br>
            <a:r>
              <a:rPr lang="fr-FR" b="0" i="0" dirty="0">
                <a:effectLst/>
                <a:latin typeface="-apple-system"/>
              </a:rPr>
              <a:t>👉 Le nombre moyen de voitures par ménage est de 0,7 voiture par ménage pour le 1er décile, et monte à environ 1,4 voiture par ménage à partir du 6ème décile (donc pour la moitié la plus aisée de la population)</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Sur les mobilités à longue distance</a:t>
            </a:r>
            <a:br>
              <a:rPr lang="fr-FR" b="0" i="0" dirty="0">
                <a:effectLst/>
                <a:latin typeface="-apple-system"/>
              </a:rPr>
            </a:br>
            <a:r>
              <a:rPr lang="fr-FR" b="0" i="0" dirty="0">
                <a:effectLst/>
                <a:latin typeface="-apple-system"/>
              </a:rPr>
              <a:t>👉 C’est surtout le nombre de déplacements à longue distance qui varie : plus on est aisé et plus on voyage souvent et loin</a:t>
            </a:r>
            <a:br>
              <a:rPr lang="fr-FR" b="0" i="0" dirty="0">
                <a:effectLst/>
                <a:latin typeface="-apple-system"/>
              </a:rPr>
            </a:br>
            <a:r>
              <a:rPr lang="fr-FR" b="0" i="0" dirty="0">
                <a:effectLst/>
                <a:latin typeface="-apple-system"/>
              </a:rPr>
              <a:t>👉 Ces inégalités concernent tous les modes de longue distance (voiture, train, avion), plus utilisés chez les plus aisés, à l’exception des cars</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Au global, on a donc en termes d’émissions</a:t>
            </a:r>
            <a:br>
              <a:rPr lang="fr-FR" b="0" i="0" dirty="0">
                <a:effectLst/>
                <a:latin typeface="-apple-system"/>
              </a:rPr>
            </a:br>
            <a:r>
              <a:rPr lang="fr-FR" b="0" i="0" dirty="0">
                <a:effectLst/>
                <a:latin typeface="-apple-system"/>
              </a:rPr>
              <a:t>👉 </a:t>
            </a:r>
            <a:r>
              <a:rPr lang="fr-FR" b="1" i="0" dirty="0">
                <a:effectLst/>
                <a:latin typeface="-apple-system"/>
              </a:rPr>
              <a:t>15 %</a:t>
            </a:r>
            <a:r>
              <a:rPr lang="fr-FR" b="0" i="0" dirty="0">
                <a:effectLst/>
                <a:latin typeface="-apple-system"/>
              </a:rPr>
              <a:t> des émissions directes de CO2 de la mobilité pour le 1er quartile de revenus (Q1)</a:t>
            </a:r>
            <a:br>
              <a:rPr lang="fr-FR" b="0" i="0" dirty="0">
                <a:effectLst/>
                <a:latin typeface="-apple-system"/>
              </a:rPr>
            </a:br>
            <a:r>
              <a:rPr lang="fr-FR" b="0" i="0" dirty="0">
                <a:effectLst/>
                <a:latin typeface="-apple-system"/>
              </a:rPr>
              <a:t>👉 21 % pour le Q2 et 29 % pour le Q3</a:t>
            </a:r>
            <a:br>
              <a:rPr lang="fr-FR" b="0" i="0" dirty="0">
                <a:effectLst/>
                <a:latin typeface="-apple-system"/>
              </a:rPr>
            </a:br>
            <a:r>
              <a:rPr lang="fr-FR" b="0" i="0" dirty="0">
                <a:effectLst/>
                <a:latin typeface="-apple-system"/>
              </a:rPr>
              <a:t>👉 </a:t>
            </a:r>
            <a:r>
              <a:rPr lang="fr-FR" b="1" i="0" dirty="0">
                <a:effectLst/>
                <a:latin typeface="-apple-system"/>
              </a:rPr>
              <a:t>35 %</a:t>
            </a:r>
            <a:r>
              <a:rPr lang="fr-FR" b="0" i="0" dirty="0">
                <a:effectLst/>
                <a:latin typeface="-apple-system"/>
              </a:rPr>
              <a:t> pour le quartile aux revenus les plus élevés (Q4)</a:t>
            </a:r>
            <a:br>
              <a:rPr lang="fr-FR" b="0" i="0" dirty="0">
                <a:effectLst/>
                <a:latin typeface="-apple-system"/>
              </a:rPr>
            </a:br>
            <a:br>
              <a:rPr lang="fr-FR" b="0" i="0" dirty="0">
                <a:effectLst/>
                <a:latin typeface="-apple-system"/>
              </a:rPr>
            </a:br>
            <a:r>
              <a:rPr lang="fr-FR" b="0" i="0" dirty="0">
                <a:effectLst/>
                <a:latin typeface="-apple-system"/>
              </a:rPr>
              <a:t>Ces inégalités sont légèrement plus fortes à 14 % / 20 % / 29 % / 37 % avec le périmètre où l’on ajoute les émissions liées à la production des carburants, ainsi que les traînées de condensation de l'aérien.</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Des chiffres qui illustrent à la fois les inégalités</a:t>
            </a:r>
            <a:br>
              <a:rPr lang="fr-FR" b="0" i="0" dirty="0">
                <a:effectLst/>
                <a:latin typeface="-apple-system"/>
              </a:rPr>
            </a:br>
            <a:r>
              <a:rPr lang="fr-FR" b="0" i="0" dirty="0">
                <a:effectLst/>
                <a:latin typeface="-apple-system"/>
              </a:rPr>
              <a:t>👉 D’accès à la mobilité selon les revenus</a:t>
            </a:r>
            <a:br>
              <a:rPr lang="fr-FR" b="0" i="0" dirty="0">
                <a:effectLst/>
                <a:latin typeface="-apple-system"/>
              </a:rPr>
            </a:br>
            <a:r>
              <a:rPr lang="fr-FR" b="0" i="0" dirty="0">
                <a:effectLst/>
                <a:latin typeface="-apple-system"/>
              </a:rPr>
              <a:t>👉 Dans la répartition des émissions, et la nécessité d’un juste partage des efforts de transition</a:t>
            </a:r>
          </a:p>
          <a:p>
            <a:endParaRPr lang="fr-FR" b="0" i="0" dirty="0">
              <a:effectLst/>
              <a:latin typeface="-apple-system"/>
            </a:endParaRPr>
          </a:p>
          <a:p>
            <a:r>
              <a:rPr lang="fr-FR" b="0" i="0" dirty="0">
                <a:effectLst/>
                <a:latin typeface="-apple-system"/>
              </a:rPr>
              <a:t>Lien vers le post LinkedIn dédié : </a:t>
            </a:r>
            <a:r>
              <a:rPr lang="fr-FR" b="0" i="0" u="sng" dirty="0">
                <a:effectLst/>
                <a:latin typeface="-apple-system"/>
              </a:rPr>
              <a:t>https://www.linkedin.com/feed/update/urn:li:activity:7242459475742277632/</a:t>
            </a:r>
            <a:endParaRPr lang="fr-FR" u="sng" dirty="0"/>
          </a:p>
        </p:txBody>
      </p:sp>
      <p:sp>
        <p:nvSpPr>
          <p:cNvPr id="4" name="Espace réservé du numéro de diapositive 3">
            <a:extLst>
              <a:ext uri="{FF2B5EF4-FFF2-40B4-BE49-F238E27FC236}">
                <a16:creationId xmlns:a16="http://schemas.microsoft.com/office/drawing/2014/main" id="{871E1229-98B3-CB56-7208-DBE67F332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221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b="1" i="0" dirty="0">
                <a:effectLst/>
                <a:latin typeface="-apple-system"/>
              </a:rPr>
              <a:t>Quelles sont les différences de mobilité entre habitants des communes denses et des communes rurales ?</a:t>
            </a:r>
            <a:br>
              <a:rPr lang="fr-FR" b="0" i="0" dirty="0">
                <a:effectLst/>
                <a:latin typeface="-apple-system"/>
              </a:rPr>
            </a:br>
            <a:br>
              <a:rPr lang="fr-FR" b="0" i="0" dirty="0">
                <a:effectLst/>
                <a:latin typeface="-apple-system"/>
              </a:rPr>
            </a:br>
            <a:r>
              <a:rPr lang="fr-FR" b="0" i="0" dirty="0">
                <a:effectLst/>
                <a:latin typeface="-apple-system"/>
              </a:rPr>
              <a:t>L'enquête mobilité des personnes (EMP) 2019 permet d'observer les pratiques de mobilité, les modes ou émissions selon la </a:t>
            </a:r>
            <a:r>
              <a:rPr lang="fr-FR" b="1" i="0" dirty="0">
                <a:effectLst/>
                <a:latin typeface="-apple-system"/>
              </a:rPr>
              <a:t>densité de commune de résidence</a:t>
            </a:r>
            <a:r>
              <a:rPr lang="fr-FR" b="0" i="0" dirty="0">
                <a:effectLst/>
                <a:latin typeface="-apple-system"/>
              </a:rPr>
              <a:t>.</a:t>
            </a:r>
            <a:br>
              <a:rPr lang="fr-FR" b="0" i="0" dirty="0">
                <a:effectLst/>
                <a:latin typeface="-apple-system"/>
              </a:rPr>
            </a:br>
            <a:r>
              <a:rPr lang="fr-FR" b="0" i="0" dirty="0">
                <a:effectLst/>
                <a:latin typeface="-apple-system"/>
              </a:rPr>
              <a:t>Les graphiques ci-dessous montrent ces caractéristiques selon les </a:t>
            </a:r>
            <a:r>
              <a:rPr lang="fr-FR" b="1" i="0" dirty="0">
                <a:effectLst/>
                <a:latin typeface="-apple-system"/>
              </a:rPr>
              <a:t>3 catégories </a:t>
            </a:r>
            <a:r>
              <a:rPr lang="fr-FR" b="0" i="0" dirty="0">
                <a:effectLst/>
                <a:latin typeface="-apple-system"/>
              </a:rPr>
              <a:t>de communes de l'Insee (voir détails méthodo en commentaire) :</a:t>
            </a:r>
            <a:br>
              <a:rPr lang="fr-FR" b="0" i="0" dirty="0">
                <a:effectLst/>
                <a:latin typeface="-apple-system"/>
              </a:rPr>
            </a:br>
            <a:r>
              <a:rPr lang="fr-FR" b="0" i="0" dirty="0">
                <a:effectLst/>
                <a:latin typeface="-apple-system"/>
              </a:rPr>
              <a:t>👉 Densément peuplées (~38 % de la population)</a:t>
            </a:r>
            <a:br>
              <a:rPr lang="fr-FR" b="0" i="0" dirty="0">
                <a:effectLst/>
                <a:latin typeface="-apple-system"/>
              </a:rPr>
            </a:br>
            <a:r>
              <a:rPr lang="fr-FR" b="0" i="0" dirty="0">
                <a:effectLst/>
                <a:latin typeface="-apple-system"/>
              </a:rPr>
              <a:t>👉 De densité intermédiaire (~28 %)</a:t>
            </a:r>
            <a:br>
              <a:rPr lang="fr-FR" b="0" i="0" dirty="0">
                <a:effectLst/>
                <a:latin typeface="-apple-system"/>
              </a:rPr>
            </a:br>
            <a:r>
              <a:rPr lang="fr-FR" b="0" i="0" dirty="0">
                <a:effectLst/>
                <a:latin typeface="-apple-system"/>
              </a:rPr>
              <a:t>👉 Rurales ou peu denses (~33 %)</a:t>
            </a:r>
            <a:br>
              <a:rPr lang="fr-FR" b="0" i="0" dirty="0">
                <a:effectLst/>
                <a:latin typeface="-apple-system"/>
              </a:rPr>
            </a:br>
            <a:br>
              <a:rPr lang="fr-FR" b="0" i="0" dirty="0">
                <a:effectLst/>
                <a:latin typeface="-apple-system"/>
              </a:rPr>
            </a:br>
            <a:r>
              <a:rPr lang="fr-FR" b="0" i="0" dirty="0">
                <a:effectLst/>
                <a:latin typeface="-apple-system"/>
              </a:rPr>
              <a:t>Si les </a:t>
            </a:r>
            <a:r>
              <a:rPr lang="fr-FR" b="1" i="0" dirty="0">
                <a:effectLst/>
                <a:latin typeface="-apple-system"/>
              </a:rPr>
              <a:t>différences territoriales </a:t>
            </a:r>
            <a:r>
              <a:rPr lang="fr-FR" b="0" i="0" dirty="0">
                <a:effectLst/>
                <a:latin typeface="-apple-system"/>
              </a:rPr>
              <a:t>peuvent s’exprimer de multiples manières, la densité a un impact au moins </a:t>
            </a:r>
            <a:br>
              <a:rPr lang="fr-FR" b="0" i="0" dirty="0">
                <a:effectLst/>
                <a:latin typeface="-apple-system"/>
              </a:rPr>
            </a:br>
            <a:r>
              <a:rPr lang="fr-FR" b="0" i="0" dirty="0">
                <a:effectLst/>
                <a:latin typeface="-apple-system"/>
              </a:rPr>
              <a:t>👉 Sur les distances parcourues : concentration de l’habitat, accessibilité des emplois, commerces, services… </a:t>
            </a:r>
            <a:br>
              <a:rPr lang="fr-FR" b="0" i="0" dirty="0">
                <a:effectLst/>
                <a:latin typeface="-apple-system"/>
              </a:rPr>
            </a:br>
            <a:r>
              <a:rPr lang="fr-FR" b="0" i="0" dirty="0">
                <a:effectLst/>
                <a:latin typeface="-apple-system"/>
              </a:rPr>
              <a:t>👉 Sur la densité des flux de déplacement, ce qui va faciliter ou non les transports en commun</a:t>
            </a:r>
            <a:br>
              <a:rPr lang="fr-FR" b="0" i="0" dirty="0">
                <a:effectLst/>
                <a:latin typeface="-apple-system"/>
              </a:rPr>
            </a:br>
            <a:br>
              <a:rPr lang="fr-FR" b="0" i="0" dirty="0">
                <a:effectLst/>
                <a:latin typeface="-apple-system"/>
              </a:rPr>
            </a:br>
            <a:r>
              <a:rPr lang="fr-FR" b="0" i="0" dirty="0">
                <a:effectLst/>
                <a:latin typeface="-apple-system"/>
              </a:rPr>
              <a:t>Bien qu’il s’agisse ici de moyennes et avec seulement 3 catégories, des différences notables apparaissent dans les pratiques de mobilité.</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Des différences dans les distances des déplacements</a:t>
            </a:r>
            <a:br>
              <a:rPr lang="fr-FR" b="0" i="0" dirty="0">
                <a:effectLst/>
                <a:latin typeface="-apple-system"/>
              </a:rPr>
            </a:br>
            <a:r>
              <a:rPr lang="fr-FR" b="0" i="0" dirty="0">
                <a:effectLst/>
                <a:latin typeface="-apple-system"/>
              </a:rPr>
              <a:t>👉 Les déplacements courts sont plus nombreux dans les zones denses : il y a notamment 2 fois plus de déplacements de moins d’1 km par les habitants des communes denses que rurales</a:t>
            </a:r>
            <a:br>
              <a:rPr lang="fr-FR" b="0" i="0" dirty="0">
                <a:effectLst/>
                <a:latin typeface="-apple-system"/>
              </a:rPr>
            </a:br>
            <a:r>
              <a:rPr lang="fr-FR" b="0" i="0" dirty="0">
                <a:effectLst/>
                <a:latin typeface="-apple-system"/>
              </a:rPr>
              <a:t>👉 Les déplacements longs du quotidien sont au contraire plus fréquents pour les communes rurales, avec 2 fois plus de déplacements de 20-100 km que pour les communes denses</a:t>
            </a:r>
            <a:br>
              <a:rPr lang="fr-FR" b="0" i="0" dirty="0">
                <a:effectLst/>
                <a:latin typeface="-apple-system"/>
              </a:rPr>
            </a:br>
            <a:r>
              <a:rPr lang="fr-FR" b="0" i="0" dirty="0">
                <a:effectLst/>
                <a:latin typeface="-apple-system"/>
              </a:rPr>
              <a:t>👉 Enfin, les déplacements les plus longs sont plus fréquents pour les communes denses, avec environ +70 % de déplacements à plus de 500 km que pour les communes rurales</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Des différences dans les modes de transport utilisés</a:t>
            </a:r>
            <a:br>
              <a:rPr lang="fr-FR" b="0" i="0" dirty="0">
                <a:effectLst/>
                <a:latin typeface="-apple-system"/>
              </a:rPr>
            </a:br>
            <a:r>
              <a:rPr lang="fr-FR" b="0" i="0" dirty="0">
                <a:effectLst/>
                <a:latin typeface="-apple-system"/>
              </a:rPr>
              <a:t>Pour une même catégorie de distance</a:t>
            </a:r>
            <a:br>
              <a:rPr lang="fr-FR" b="0" i="0" dirty="0">
                <a:effectLst/>
                <a:latin typeface="-apple-system"/>
              </a:rPr>
            </a:br>
            <a:r>
              <a:rPr lang="fr-FR" b="0" i="0" dirty="0">
                <a:effectLst/>
                <a:latin typeface="-apple-system"/>
              </a:rPr>
              <a:t>👉 La marche est plus utilisée dans les communes denses</a:t>
            </a:r>
            <a:br>
              <a:rPr lang="fr-FR" b="0" i="0" dirty="0">
                <a:effectLst/>
                <a:latin typeface="-apple-system"/>
              </a:rPr>
            </a:br>
            <a:r>
              <a:rPr lang="fr-FR" b="0" i="0" dirty="0">
                <a:effectLst/>
                <a:latin typeface="-apple-system"/>
              </a:rPr>
              <a:t>👉 Les tendances sont moins claires pour l’usage du vélo</a:t>
            </a:r>
            <a:br>
              <a:rPr lang="fr-FR" b="0" i="0" dirty="0">
                <a:effectLst/>
                <a:latin typeface="-apple-system"/>
              </a:rPr>
            </a:br>
            <a:r>
              <a:rPr lang="fr-FR" b="0" i="0" dirty="0">
                <a:effectLst/>
                <a:latin typeface="-apple-system"/>
              </a:rPr>
              <a:t>👉 La part des bus et cars est de l’ordre de 1 % en communes rurales et 9 % en communes denses pour les déplacements de 1-5 km, et respectivement 3,5 % et 5 % pour les déplacements de 5-20 km</a:t>
            </a:r>
            <a:br>
              <a:rPr lang="fr-FR" b="0" i="0" dirty="0">
                <a:effectLst/>
                <a:latin typeface="-apple-system"/>
              </a:rPr>
            </a:br>
            <a:r>
              <a:rPr lang="fr-FR" b="0" i="0" dirty="0">
                <a:effectLst/>
                <a:latin typeface="-apple-system"/>
              </a:rPr>
              <a:t>👉 La part du ferroviaire est de l’ordre de 10 fois plus élevée sur les déplacements 20-100 km en communes denses que rurales (23 et 2,3 %)</a:t>
            </a:r>
            <a:br>
              <a:rPr lang="fr-FR" b="0" i="0" dirty="0">
                <a:effectLst/>
                <a:latin typeface="-apple-system"/>
              </a:rPr>
            </a:br>
            <a:br>
              <a:rPr lang="fr-FR" b="0" i="0" dirty="0">
                <a:effectLst/>
                <a:latin typeface="-apple-system"/>
              </a:rPr>
            </a:br>
            <a:r>
              <a:rPr lang="fr-FR" b="0" i="0" dirty="0">
                <a:effectLst/>
                <a:latin typeface="-apple-system"/>
              </a:rPr>
              <a:t>➡️ </a:t>
            </a:r>
            <a:r>
              <a:rPr lang="fr-FR" b="1" i="0" dirty="0">
                <a:effectLst/>
                <a:latin typeface="-apple-system"/>
              </a:rPr>
              <a:t>Part des distances et émissions</a:t>
            </a:r>
            <a:br>
              <a:rPr lang="fr-FR" b="0" i="0" dirty="0">
                <a:effectLst/>
                <a:latin typeface="-apple-system"/>
              </a:rPr>
            </a:br>
            <a:r>
              <a:rPr lang="fr-FR" b="0" i="0" dirty="0">
                <a:effectLst/>
                <a:latin typeface="-apple-system"/>
              </a:rPr>
              <a:t>👉 En moyenne et sur l’année, les distances parcourues sont plus faibles (-15 %) pour les habitants des communes denses que rurales</a:t>
            </a:r>
            <a:br>
              <a:rPr lang="fr-FR" b="0" i="0" dirty="0">
                <a:effectLst/>
                <a:latin typeface="-apple-system"/>
              </a:rPr>
            </a:br>
            <a:r>
              <a:rPr lang="fr-FR" b="0" i="0" dirty="0">
                <a:effectLst/>
                <a:latin typeface="-apple-system"/>
              </a:rPr>
              <a:t>👉 Il en est de même pour les émissions (-36 % ou -27 % selon le périmètre retenu)</a:t>
            </a:r>
            <a:br>
              <a:rPr lang="fr-FR" b="0" i="0" dirty="0">
                <a:effectLst/>
                <a:latin typeface="-apple-system"/>
              </a:rPr>
            </a:br>
            <a:r>
              <a:rPr lang="fr-FR" b="0" i="0" dirty="0">
                <a:effectLst/>
                <a:latin typeface="-apple-system"/>
              </a:rPr>
              <a:t>👉 Les communes de densité intermédiaires ont parfois des caractéristiques intermédiaires entre dense et rural (modes, émissions), parfois non (temps de déplacement)</a:t>
            </a:r>
          </a:p>
          <a:p>
            <a:endParaRPr lang="fr-FR" b="0" i="0" dirty="0">
              <a:effectLst/>
              <a:latin typeface="-apple-system"/>
            </a:endParaRPr>
          </a:p>
          <a:p>
            <a:r>
              <a:rPr lang="fr-FR" b="0" i="0" dirty="0">
                <a:effectLst/>
                <a:latin typeface="-apple-system"/>
              </a:rPr>
              <a:t>Lien vers le post LinkedIn dédié : </a:t>
            </a:r>
            <a:r>
              <a:rPr lang="fr-FR" b="0" i="0" u="sng" dirty="0">
                <a:effectLst/>
                <a:latin typeface="-apple-system"/>
              </a:rPr>
              <a:t>https://www.linkedin.com/feed/update/urn:li:activity:7239912704361000962/</a:t>
            </a:r>
            <a:endParaRPr lang="fr-FR" u="sng"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1080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dirty="0"/>
              <a:t>L’animation, en lien avec la diapositive précédente sur la mobilité selon les territoires, présente progressivement quelles sont les </a:t>
            </a:r>
            <a:r>
              <a:rPr lang="fr-FR" b="1" u="sng" dirty="0"/>
              <a:t>pratiques de mobilité les plus sobres ou qu’il faudrait privilégier</a:t>
            </a:r>
            <a:r>
              <a:rPr lang="fr-FR" b="0" u="none" dirty="0"/>
              <a:t> </a:t>
            </a:r>
            <a:r>
              <a:rPr lang="fr-FR" dirty="0"/>
              <a:t>pour les différents types de trajets.</a:t>
            </a:r>
          </a:p>
          <a:p>
            <a:endParaRPr lang="fr-FR" dirty="0"/>
          </a:p>
          <a:p>
            <a:r>
              <a:rPr lang="fr-FR" b="0" u="none" dirty="0"/>
              <a:t>Le raisonnement et l’animation se décomposent en </a:t>
            </a:r>
            <a:r>
              <a:rPr lang="fr-FR" b="1" u="sng" dirty="0"/>
              <a:t>3 temps</a:t>
            </a:r>
            <a:r>
              <a:rPr lang="fr-FR" b="0" u="none" dirty="0"/>
              <a:t> :</a:t>
            </a:r>
          </a:p>
          <a:p>
            <a:r>
              <a:rPr lang="fr-FR" dirty="0"/>
              <a:t>1) La </a:t>
            </a:r>
            <a:r>
              <a:rPr lang="fr-FR" b="1" dirty="0"/>
              <a:t>présentation des 2 axes </a:t>
            </a:r>
            <a:r>
              <a:rPr lang="fr-FR" dirty="0"/>
              <a:t>du graphique et les types de trajets ou de territoires associés (ici à gauche)</a:t>
            </a:r>
          </a:p>
          <a:p>
            <a:r>
              <a:rPr lang="fr-FR" dirty="0"/>
              <a:t>2) La présentation des </a:t>
            </a:r>
            <a:r>
              <a:rPr lang="fr-FR" b="1" dirty="0"/>
              <a:t>modes qui dominent actuellement </a:t>
            </a:r>
            <a:r>
              <a:rPr lang="fr-FR" dirty="0"/>
              <a:t>sur ces types de déplacement (ici à droite)</a:t>
            </a:r>
          </a:p>
          <a:p>
            <a:r>
              <a:rPr lang="fr-FR" dirty="0"/>
              <a:t>3) L’évolution souhaitable des différents modes, ou les </a:t>
            </a:r>
            <a:r>
              <a:rPr lang="fr-FR" b="1" dirty="0"/>
              <a:t>solutions les plus sobres </a:t>
            </a:r>
            <a:r>
              <a:rPr lang="fr-FR" dirty="0"/>
              <a:t>et à privilégier selon les types de trajets (diapositive suivante à droite)</a:t>
            </a:r>
          </a:p>
          <a:p>
            <a:endParaRPr lang="fr-FR" dirty="0"/>
          </a:p>
          <a:p>
            <a:r>
              <a:rPr lang="fr-FR" dirty="0"/>
              <a:t>Dans les explications qui suivent, chaque tiret correspond généralement à un clic et donc une nouvelle étape dans la suite de l’animation.</a:t>
            </a:r>
          </a:p>
          <a:p>
            <a:endParaRPr lang="fr-FR" dirty="0"/>
          </a:p>
          <a:p>
            <a:endParaRPr lang="fr-FR" dirty="0"/>
          </a:p>
          <a:p>
            <a:r>
              <a:rPr lang="fr-FR" dirty="0"/>
              <a:t>1) Le graphique se présente selon </a:t>
            </a:r>
            <a:r>
              <a:rPr lang="fr-FR" b="1" u="sng" dirty="0"/>
              <a:t>2 axes</a:t>
            </a:r>
            <a:r>
              <a:rPr lang="fr-FR" dirty="0"/>
              <a:t>, qui déterminent fortement la possibilité de développer ou d’utiliser différents modes de transport :</a:t>
            </a:r>
          </a:p>
          <a:p>
            <a:r>
              <a:rPr lang="fr-FR" dirty="0"/>
              <a:t>- L’</a:t>
            </a:r>
            <a:r>
              <a:rPr lang="fr-FR" b="1" dirty="0"/>
              <a:t>axe vertical </a:t>
            </a:r>
            <a:r>
              <a:rPr lang="fr-FR" dirty="0"/>
              <a:t>des ordonnées donne les </a:t>
            </a:r>
            <a:r>
              <a:rPr lang="fr-FR" b="1" dirty="0"/>
              <a:t>distances des trajets</a:t>
            </a:r>
            <a:r>
              <a:rPr lang="fr-FR" dirty="0"/>
              <a:t>, avec une échelle logarithmique de manière à aller de moins d’1 km à 10 000 km ; on considère dans les enquêtes de mobilité qu’on est sur de la mobilité courte distance ou locale en-dessous des 80 km à vol d’oiseau du domicile, et sur de la longue distance au-delà.</a:t>
            </a:r>
          </a:p>
          <a:p>
            <a:r>
              <a:rPr lang="fr-FR" dirty="0"/>
              <a:t>- L’</a:t>
            </a:r>
            <a:r>
              <a:rPr lang="fr-FR" b="1" dirty="0"/>
              <a:t>axe horizontal </a:t>
            </a:r>
            <a:r>
              <a:rPr lang="fr-FR" dirty="0"/>
              <a:t>des abscisses représente la </a:t>
            </a:r>
            <a:r>
              <a:rPr lang="fr-FR" b="1" dirty="0"/>
              <a:t>densité des flux de déplacements</a:t>
            </a:r>
            <a:r>
              <a:rPr lang="fr-FR" b="0" dirty="0"/>
              <a:t>, de plus en</a:t>
            </a:r>
            <a:r>
              <a:rPr lang="fr-FR" b="1" dirty="0"/>
              <a:t> </a:t>
            </a:r>
            <a:r>
              <a:rPr lang="fr-FR" dirty="0"/>
              <a:t>plus forts vers la droite. Ainsi, les flux sont forts dans les zones les plus denses, au sein des grandes villes, ou encore entre les grandes villes, et à chaque fois qu’il y a des axes fortement empruntés voire congestionnés. Les flux sont en revanche bien plus faibles sur des axes peu fréquentés, que ce soit des ruelles pour les plus petites distances ou de petites routes de campagne ou de montagne.</a:t>
            </a:r>
          </a:p>
          <a:p>
            <a:r>
              <a:rPr lang="fr-FR" dirty="0"/>
              <a:t>- [en recliquant une fois, différents types de mobilités à longue distance apparaissent aussi]</a:t>
            </a:r>
          </a:p>
          <a:p>
            <a:endParaRPr lang="fr-FR" dirty="0"/>
          </a:p>
          <a:p>
            <a:endParaRPr lang="fr-FR" dirty="0"/>
          </a:p>
          <a:p>
            <a:r>
              <a:rPr lang="fr-FR" dirty="0"/>
              <a:t>2) Le graphique de droite présente les </a:t>
            </a:r>
            <a:r>
              <a:rPr lang="fr-FR" b="1" u="sng" dirty="0"/>
              <a:t>modes qui dominent actuellement nos mobilités</a:t>
            </a:r>
            <a:r>
              <a:rPr lang="fr-FR" dirty="0"/>
              <a:t>, sur les différents types de trajets :</a:t>
            </a:r>
          </a:p>
          <a:p>
            <a:r>
              <a:rPr lang="fr-FR" dirty="0"/>
              <a:t>- L’</a:t>
            </a:r>
            <a:r>
              <a:rPr lang="fr-FR" b="1" dirty="0"/>
              <a:t>avion </a:t>
            </a:r>
            <a:r>
              <a:rPr lang="fr-FR" dirty="0"/>
              <a:t>domine au-delà des 1000 km parcourus.</a:t>
            </a:r>
          </a:p>
          <a:p>
            <a:r>
              <a:rPr lang="fr-FR" dirty="0"/>
              <a:t>- La </a:t>
            </a:r>
            <a:r>
              <a:rPr lang="fr-FR" b="1" dirty="0"/>
              <a:t>marche </a:t>
            </a:r>
            <a:r>
              <a:rPr lang="fr-FR" dirty="0"/>
              <a:t>domine, en-dessous de 1 km, en particulier en ville où la marche est davantage développée ; le </a:t>
            </a:r>
            <a:r>
              <a:rPr lang="fr-FR" b="1" dirty="0"/>
              <a:t>vélo</a:t>
            </a:r>
            <a:r>
              <a:rPr lang="fr-FR" dirty="0"/>
              <a:t> est également indiqué au-delà, même si aujourd’hui il ne domine pas sur ce segment de mobilité.</a:t>
            </a:r>
          </a:p>
          <a:p>
            <a:r>
              <a:rPr lang="fr-FR" dirty="0"/>
              <a:t>- Les </a:t>
            </a:r>
            <a:r>
              <a:rPr lang="fr-FR" b="1" dirty="0"/>
              <a:t>transports en commun </a:t>
            </a:r>
            <a:r>
              <a:rPr lang="fr-FR" dirty="0"/>
              <a:t>ont leur principal domaine de pertinence (d’usage, économique, environnemental…) là où les flux sont importants et peuvent être massifiés par du transport ferroviaire (développé en particulier à l’intérieur des métropoles ou entre les métropoles) ou sinon des transports en commun routiers (bus et cars).</a:t>
            </a:r>
          </a:p>
          <a:p>
            <a:r>
              <a:rPr lang="fr-FR" dirty="0"/>
              <a:t>- Partout ailleurs, c’est aujourd’hui la </a:t>
            </a:r>
            <a:r>
              <a:rPr lang="fr-FR" b="1" dirty="0"/>
              <a:t>voiture</a:t>
            </a:r>
            <a:r>
              <a:rPr lang="fr-FR" dirty="0"/>
              <a:t> qui domine, dès que les distances sont supérieures à 1 km, inférieures à 1000 km, et que les flux ne sont pas assez massifiés pour avoir déjà mis en place des transports en commun efficaces. Cette zone correspond à l’immense majorité de nos déplacements, illustrant le caractère de « couteau suisse de la mobilité » qu’apporte aujourd’hui la voiture, même au-delà de son domaine de pertinence…</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83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b="1" dirty="0"/>
              <a:t>SUITE</a:t>
            </a:r>
            <a:r>
              <a:rPr lang="fr-FR" dirty="0"/>
              <a:t> : la figure de gauche est équivalente à celle de droite de la diapositive précédente (avec quelques détails dans les types de transports en commun), celle de droite s’anime pour faire apparaître les alternatives de mobilité les plus sobres sur les différents types de trajets</a:t>
            </a:r>
          </a:p>
          <a:p>
            <a:endParaRPr lang="fr-FR" dirty="0"/>
          </a:p>
          <a:p>
            <a:r>
              <a:rPr lang="fr-FR" b="1" u="sng" dirty="0"/>
              <a:t>3) Quelles sont les alternatives les plus sobres ?</a:t>
            </a:r>
          </a:p>
          <a:p>
            <a:r>
              <a:rPr lang="fr-FR" dirty="0"/>
              <a:t>- </a:t>
            </a:r>
            <a:r>
              <a:rPr lang="fr-FR" b="1" dirty="0"/>
              <a:t>MOBILITÉS ACTIVES</a:t>
            </a:r>
            <a:r>
              <a:rPr lang="fr-FR" dirty="0"/>
              <a:t>. Sur les courtes distances, les mobilités actives peuvent largement se développer par rapport à la situation actuelle. </a:t>
            </a:r>
          </a:p>
          <a:p>
            <a:r>
              <a:rPr lang="fr-FR" dirty="0"/>
              <a:t>C’est le cas pour la </a:t>
            </a:r>
            <a:r>
              <a:rPr lang="fr-FR" b="1" dirty="0"/>
              <a:t>MARCHE</a:t>
            </a:r>
            <a:r>
              <a:rPr lang="fr-FR" dirty="0"/>
              <a:t>, qui est trop souvent oubliée dans les débats, les politiques de mobilité ou les aménagements, alors que c’est le 2</a:t>
            </a:r>
            <a:r>
              <a:rPr lang="fr-FR" baseline="30000" dirty="0"/>
              <a:t>ème</a:t>
            </a:r>
            <a:r>
              <a:rPr lang="fr-FR" dirty="0"/>
              <a:t> mode de transport derrière la voiture en nombre de déplacements et en temps de transport, et que c’est le mode le plus vertueux (en termes d’externalités), qui est à privilégier avant même le vélo et devant les transports motorisés. </a:t>
            </a:r>
          </a:p>
          <a:p>
            <a:r>
              <a:rPr lang="fr-FR" dirty="0"/>
              <a:t>Aussi le </a:t>
            </a:r>
            <a:r>
              <a:rPr lang="fr-FR" b="1" dirty="0"/>
              <a:t>VÉLO </a:t>
            </a:r>
            <a:r>
              <a:rPr lang="fr-FR" dirty="0"/>
              <a:t>a de fortes marges de progression. Les Pays-Bas ont par exemple une pratique du vélo 10 fois plus élevée qu’en France. De plus, la diversification des vélos (vélos à assistance électrique, vélos cargo, vélos adaptés, etc.) permet d’étendre son domaine de pertinence et plus facilement convaincre d’anciens automobilistes.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b="1" dirty="0"/>
              <a:t>TRANSPORTS EN COMMUN</a:t>
            </a:r>
            <a:r>
              <a:rPr lang="fr-FR" dirty="0"/>
              <a:t>. Quand les flux sont suffisants, les transports en commun peuvent être développés par rapport à la situation actuelle, en particulier pour le </a:t>
            </a:r>
            <a:r>
              <a:rPr lang="fr-FR" b="1" dirty="0"/>
              <a:t>ferroviaire</a:t>
            </a:r>
            <a:r>
              <a:rPr lang="fr-FR" dirty="0"/>
              <a:t>, qui est plus efficace d’un point de vue énergétique que les transports en commun routiers, mais qui trouve sa limite quand les flux deviennent trop faibles, où les </a:t>
            </a:r>
            <a:r>
              <a:rPr lang="fr-FR" b="1" dirty="0"/>
              <a:t>bus et cars </a:t>
            </a:r>
            <a:r>
              <a:rPr lang="fr-FR" dirty="0"/>
              <a:t>peuvent prendre le relai en raison de leur capacité de transport plus limitée.</a:t>
            </a:r>
          </a:p>
          <a:p>
            <a:r>
              <a:rPr lang="fr-FR" dirty="0"/>
              <a:t>- </a:t>
            </a:r>
            <a:r>
              <a:rPr lang="fr-FR" b="1" dirty="0"/>
              <a:t>VOITURE</a:t>
            </a:r>
            <a:r>
              <a:rPr lang="fr-FR" dirty="0"/>
              <a:t>. Dans un système de mobilité durable, la voiture individuelle (utilisée par une seule personne) est une inefficacité du système. Comme elle possède généralement 5 places, son domaine de pertinence correspond aux trajets covoiturés.</a:t>
            </a:r>
          </a:p>
          <a:p>
            <a:r>
              <a:rPr lang="fr-FR" dirty="0"/>
              <a:t>- </a:t>
            </a:r>
            <a:r>
              <a:rPr lang="fr-FR" b="1" dirty="0"/>
              <a:t>VÉHICULES INTERMÉDIAIRES</a:t>
            </a:r>
            <a:r>
              <a:rPr lang="fr-FR" b="0" dirty="0"/>
              <a:t> entre le vélo et la voiture</a:t>
            </a:r>
            <a:r>
              <a:rPr lang="fr-FR" dirty="0"/>
              <a:t>. C’est lorsque les distances de transport deviennent trop importantes pour le vélo classique ou même à assistance électrique (notamment au-delà de 10 km), mais que les flux sont faibles et qu’il en est même difficile de covoiturer, c’est ici la zone de pertinence principale des véhicules intermédiaires entre le vélo et la voiture (speed-</a:t>
            </a:r>
            <a:r>
              <a:rPr lang="fr-FR" dirty="0" err="1"/>
              <a:t>pedelecs</a:t>
            </a:r>
            <a:r>
              <a:rPr lang="fr-FR" dirty="0"/>
              <a:t>, vélos-voitures, mini-voitures, vélomobiles, etc.). C’est donc en particulier dans les zones peu denses et en substitution à la voiture individuelle qui domine dans ces zones, que ces véhicules ont leur principale pertinence.</a:t>
            </a:r>
          </a:p>
          <a:p>
            <a:r>
              <a:rPr lang="fr-FR" dirty="0"/>
              <a:t>- </a:t>
            </a:r>
            <a:r>
              <a:rPr lang="fr-FR" b="1" dirty="0"/>
              <a:t>AUTOPARTAGE</a:t>
            </a:r>
            <a:r>
              <a:rPr lang="fr-FR" dirty="0"/>
              <a:t>. Sur la plus longue distance, l’autopartage ou la location de voiture peut avoir sa pertinence lorsque les transports en commun ne sont pas disponibles (notamment sur des flux faibles), pour les personnes qui n’ont pas de voiture personnelle, car utilisant au quotidien la marche, le vélo, les transports en commun, le covoiturage, ou encore les véhicules intermédiaires (qui sont peu adaptés pour la longue distance en raison de leur autonomie limitée). L’usage de ces mobilités au quotidien fait également de l’autopartage un très bon complément pour des trajets ponctuels du quotidien qui nécessitent une voiture.</a:t>
            </a:r>
          </a:p>
          <a:p>
            <a:r>
              <a:rPr lang="fr-FR" dirty="0"/>
              <a:t>- </a:t>
            </a:r>
            <a:r>
              <a:rPr lang="fr-FR" b="1" dirty="0"/>
              <a:t>INTERMODALITÉ</a:t>
            </a:r>
            <a:r>
              <a:rPr lang="fr-FR" dirty="0"/>
              <a:t>. Enfin, sur la longue distance, l’intermodalité (qui correspond à la combinaison de plusieurs modes pour un même trajet) peut aussi permettre d’utiliser les transports en commun sur ces trajets, comme cela peut aussi se faire sur d’autres trajets du quotidien. Cela peut notamment se faire avec un vélo pliant, du stationnement vélo en gare qui a un fort potentiel de développement, ou avec tout autre mode.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a:t>
            </a:r>
            <a:r>
              <a:rPr lang="fr-FR" b="1" dirty="0"/>
              <a:t>AVION</a:t>
            </a:r>
            <a:r>
              <a:rPr lang="fr-FR" dirty="0"/>
              <a:t>. Sur les plus longues distances, il n’y a pas d’alternative sobre qui permette d’atteindre le même niveau de service que le permet le transport aérien, à savoir par exemple partir à l’autre bout du monde pour quelques jours… Réduire le transport aérien demande avant tout de revoir la manière de voyager, pour des destinations plus proches ou en partant moins souvent pour les destinations les plus lointaines. En plus de cette modération des distances des voyages, d’autres modes de transport ou pratiques peuvent émerger sur la longue distance (trains de nuit ou trains de plusieurs jours, voyage à vélo, à pied, à la voile, …), mais avec des vitesses et des durées de voyage bien différentes, et donc des pratiques qui ne sont pas aussi </a:t>
            </a:r>
            <a:r>
              <a:rPr lang="fr-FR" dirty="0" err="1"/>
              <a:t>massifiables</a:t>
            </a:r>
            <a:r>
              <a:rPr lang="fr-FR" dirty="0"/>
              <a:t> que l’aérien actuellement.</a:t>
            </a:r>
          </a:p>
          <a:p>
            <a:endParaRPr lang="fr-FR" dirty="0"/>
          </a:p>
          <a:p>
            <a:r>
              <a:rPr lang="fr-FR" b="1" u="sng" dirty="0"/>
              <a:t>CONCLUSION</a:t>
            </a:r>
          </a:p>
          <a:p>
            <a:r>
              <a:rPr lang="fr-FR" dirty="0"/>
              <a:t>On peut remarquer :</a:t>
            </a:r>
          </a:p>
          <a:p>
            <a:r>
              <a:rPr lang="fr-FR" dirty="0"/>
              <a:t>- Qu’</a:t>
            </a:r>
            <a:r>
              <a:rPr lang="fr-FR" b="1" dirty="0"/>
              <a:t>il n’y a pas de solution magique</a:t>
            </a:r>
            <a:r>
              <a:rPr lang="fr-FR" dirty="0"/>
              <a:t>, qui peut remplacer la place dominante de la voiture individuelle actuellement.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Chaque alternative à la voiture individuelle prise isolément (le vélo, le covoiturage, le train, la marche…) a de fortes limites, et </a:t>
            </a:r>
            <a:r>
              <a:rPr lang="fr-FR" b="1" dirty="0"/>
              <a:t>c’est la combinaison des alternatives qui importe </a:t>
            </a:r>
            <a:r>
              <a:rPr lang="fr-FR" dirty="0"/>
              <a:t>pour permettre à une personne ou un ménage de se séparer de la voiture, ou d’en avoir un usage plus raisonné. C’est la </a:t>
            </a:r>
            <a:r>
              <a:rPr lang="fr-FR" b="1" dirty="0"/>
              <a:t>multimodalité</a:t>
            </a:r>
            <a:r>
              <a:rPr lang="fr-FR" dirty="0"/>
              <a:t> (usage de différents modes selon les trajets, selon les besoins).</a:t>
            </a:r>
          </a:p>
          <a:p>
            <a:r>
              <a:rPr lang="fr-FR" dirty="0"/>
              <a:t>- Aussi </a:t>
            </a:r>
            <a:r>
              <a:rPr lang="fr-FR" b="1" dirty="0"/>
              <a:t>la voiture ne disparaît pas </a:t>
            </a:r>
            <a:r>
              <a:rPr lang="fr-FR" dirty="0"/>
              <a:t>dans un tel système de mobilité durable, mais trouve une place bien plus limitée.</a:t>
            </a:r>
          </a:p>
          <a:p>
            <a:r>
              <a:rPr lang="fr-FR" dirty="0"/>
              <a:t>- Enfin, bien qu’un même territoire puisse accueillir différentes solutions de mobilité, </a:t>
            </a:r>
            <a:r>
              <a:rPr lang="fr-FR" b="1" dirty="0"/>
              <a:t>tous les territoires n’ont pas les mêmes alternatives les plus pertinentes </a:t>
            </a:r>
            <a:r>
              <a:rPr lang="fr-FR" dirty="0"/>
              <a:t>pour des mobilités plus sobres et vertueuses (d’un point de vue climat, consommations de ressources, d’espace, activité physique, vitesse / distances / temps de transport, coût, etc.).</a:t>
            </a:r>
          </a:p>
          <a:p>
            <a:endParaRPr lang="fr-FR" dirty="0"/>
          </a:p>
          <a:p>
            <a:r>
              <a:rPr lang="fr-FR" b="1" u="sng" dirty="0"/>
              <a:t>Remarques complémentaires : </a:t>
            </a:r>
          </a:p>
          <a:p>
            <a:r>
              <a:rPr lang="fr-FR" b="1" dirty="0"/>
              <a:t>- Depuis le bas vers le haut</a:t>
            </a:r>
            <a:r>
              <a:rPr lang="fr-FR" dirty="0"/>
              <a:t>, on a des modes de transport de plus en plus rapides, qui permettent de faire des distances de plus en plus importantes. Les modes moins rapides étant généralement moins consommateurs de ressources et d’énergie, la modération des distances de transport (le facteur de demande de transport) est aussi un objectif à poursuivre pour limiter les impacts environnementaux de nos mobilités et faciliter l’usage de modes plus lents et moins </a:t>
            </a:r>
            <a:r>
              <a:rPr lang="fr-FR" dirty="0" err="1"/>
              <a:t>impactants</a:t>
            </a:r>
            <a:r>
              <a:rPr lang="fr-FR" dirty="0"/>
              <a:t>.</a:t>
            </a:r>
          </a:p>
          <a:p>
            <a:r>
              <a:rPr lang="fr-FR" b="1" dirty="0"/>
              <a:t>- De la gauche vers la droite</a:t>
            </a:r>
            <a:r>
              <a:rPr lang="fr-FR" dirty="0"/>
              <a:t>, notamment pour les distances intermédiaires, l’augmentation des flux va de modes de transport individuels à des véhicules et modes de plus en plus massifiés. Ainsi il y a une gradation depuis les véhicules intermédiaires (souvent 1 à 3 places) vers la voiture (souvent 5 places), puis les bus et cars (de l’ordre de 50 places) puis le transport ferroviaire (souvent plusieurs centaines de places)</a:t>
            </a:r>
          </a:p>
          <a:p>
            <a:endParaRPr lang="fr-FR" dirty="0"/>
          </a:p>
          <a:p>
            <a:r>
              <a:rPr lang="fr-FR" dirty="0"/>
              <a:t>- La présentation progressive des différents modes a tendance à se faire dans le sens d’une </a:t>
            </a:r>
            <a:r>
              <a:rPr lang="fr-FR" b="1" dirty="0"/>
              <a:t>HIÉRARCHIE DES MODES</a:t>
            </a:r>
            <a:r>
              <a:rPr lang="fr-FR" dirty="0"/>
              <a:t>, depuis les plus vertueux vers les moins vertueux (notamment en termes de consommation de ressources, et du coup d’énergie, d’émissions de CO2, de pollutions, etc.). </a:t>
            </a:r>
          </a:p>
          <a:p>
            <a:r>
              <a:rPr lang="fr-FR" dirty="0"/>
              <a:t>Jusqu’à maintenant, la hiérarchie a souvent été de privilégier largement la voiture, devant les transports en commun (notamment dans les zones denses, où la voiture devient inefficace), plus récemment le vélo, puis la marche reste trop peu prise en compte dans les politiques de mobilités.</a:t>
            </a:r>
          </a:p>
          <a:p>
            <a:r>
              <a:rPr lang="fr-FR" dirty="0"/>
              <a:t>Cette hiérarchie devrait être renversée, la </a:t>
            </a:r>
            <a:r>
              <a:rPr lang="fr-FR" b="1" dirty="0"/>
              <a:t>marche</a:t>
            </a:r>
            <a:r>
              <a:rPr lang="fr-FR" dirty="0"/>
              <a:t> étant le mode le plus vertueux et à privilégier, devant le </a:t>
            </a:r>
            <a:r>
              <a:rPr lang="fr-FR" b="1" dirty="0"/>
              <a:t>vélo</a:t>
            </a:r>
            <a:r>
              <a:rPr lang="fr-FR" dirty="0"/>
              <a:t>, puis les transports en commun </a:t>
            </a:r>
            <a:r>
              <a:rPr lang="fr-FR" b="1" dirty="0"/>
              <a:t>ferroviaires</a:t>
            </a:r>
            <a:r>
              <a:rPr lang="fr-FR" dirty="0"/>
              <a:t> puis </a:t>
            </a:r>
            <a:r>
              <a:rPr lang="fr-FR" b="1" dirty="0"/>
              <a:t>routiers</a:t>
            </a:r>
            <a:r>
              <a:rPr lang="fr-FR" dirty="0"/>
              <a:t>, puis la </a:t>
            </a:r>
            <a:r>
              <a:rPr lang="fr-FR" b="1" dirty="0"/>
              <a:t>voiture partagée</a:t>
            </a:r>
            <a:r>
              <a:rPr lang="fr-FR" dirty="0"/>
              <a:t>, et enfin la voiture </a:t>
            </a:r>
            <a:r>
              <a:rPr lang="fr-FR" b="1" dirty="0"/>
              <a:t>individuelle</a:t>
            </a:r>
            <a:r>
              <a:rPr lang="fr-FR" dirty="0"/>
              <a:t> et l’</a:t>
            </a:r>
            <a:r>
              <a:rPr lang="fr-FR" b="1" dirty="0"/>
              <a:t>avion</a:t>
            </a:r>
            <a:r>
              <a:rPr lang="fr-FR" dirty="0"/>
              <a:t> qui sont à éviter autant que possible dans un système de mobilité qui vise la sobriété en ressources.</a:t>
            </a:r>
          </a:p>
          <a:p>
            <a:endParaRPr lang="fr-FR" dirty="0"/>
          </a:p>
          <a:p>
            <a:r>
              <a:rPr lang="fr-FR" b="0" i="0" dirty="0">
                <a:effectLst/>
                <a:latin typeface="-apple-system"/>
              </a:rPr>
              <a:t>Lien vers le post LinkedIn dédié</a:t>
            </a:r>
            <a:r>
              <a:rPr lang="fr-FR" dirty="0"/>
              <a:t> : </a:t>
            </a:r>
            <a:r>
              <a:rPr lang="fr-FR" u="sng" dirty="0"/>
              <a:t>https://www.linkedin.com/feed/update/urn:li:activity:7153292590816120833/</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9657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b="1" dirty="0"/>
              <a:t>Figure définitive, sans animation.</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effectLst/>
                <a:latin typeface="-apple-system"/>
              </a:rPr>
              <a:t>Lien vers le post LinkedIn dédié</a:t>
            </a:r>
            <a:r>
              <a:rPr lang="fr-FR" dirty="0"/>
              <a:t> : </a:t>
            </a:r>
            <a:r>
              <a:rPr lang="fr-FR" u="sng" dirty="0"/>
              <a:t>https://www.linkedin.com/feed/update/urn:li:activity:7153292590816120833/</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589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421FE-CB9B-F803-4DBF-7DDDD38731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DF7F2C-23E2-2EDB-6F51-3BB74AE38D0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DCC240F-53C8-73EE-9044-933A113F48B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8049363-B80B-E8DC-6F3B-5B4707E21248}"/>
              </a:ext>
            </a:extLst>
          </p:cNvPr>
          <p:cNvSpPr>
            <a:spLocks noGrp="1"/>
          </p:cNvSpPr>
          <p:nvPr>
            <p:ph type="sldNum" sz="quarter" idx="10"/>
          </p:nvPr>
        </p:nvSpPr>
        <p:spPr/>
        <p:txBody>
          <a:bodyPr/>
          <a:lstStyle/>
          <a:p>
            <a:fld id="{2C7F7D2E-1A8E-4199-9A31-15F573E032A0}" type="slidenum">
              <a:rPr lang="fr-FR" smtClean="0"/>
              <a:t>15</a:t>
            </a:fld>
            <a:endParaRPr lang="fr-FR"/>
          </a:p>
        </p:txBody>
      </p:sp>
    </p:spTree>
    <p:extLst>
      <p:ext uri="{BB962C8B-B14F-4D97-AF65-F5344CB8AC3E}">
        <p14:creationId xmlns:p14="http://schemas.microsoft.com/office/powerpoint/2010/main" val="103140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les motifs de déplacement en commentaire de la page 9.</a:t>
            </a:r>
          </a:p>
        </p:txBody>
      </p:sp>
      <p:sp>
        <p:nvSpPr>
          <p:cNvPr id="4" name="Espace réservé du numéro de diapositive 3"/>
          <p:cNvSpPr>
            <a:spLocks noGrp="1"/>
          </p:cNvSpPr>
          <p:nvPr>
            <p:ph type="sldNum" sz="quarter" idx="5"/>
          </p:nvPr>
        </p:nvSpPr>
        <p:spPr/>
        <p:txBody>
          <a:bodyPr/>
          <a:lstStyle/>
          <a:p>
            <a:fld id="{2C7F7D2E-1A8E-4199-9A31-15F573E032A0}" type="slidenum">
              <a:rPr lang="fr-FR" smtClean="0"/>
              <a:t>16</a:t>
            </a:fld>
            <a:endParaRPr lang="fr-FR"/>
          </a:p>
        </p:txBody>
      </p:sp>
    </p:spTree>
    <p:extLst>
      <p:ext uri="{BB962C8B-B14F-4D97-AF65-F5344CB8AC3E}">
        <p14:creationId xmlns:p14="http://schemas.microsoft.com/office/powerpoint/2010/main" val="3135580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FEBD-64FB-FE82-CC15-39EEC5542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CA8B8D-F214-C7E4-608B-C80D6B659CA4}"/>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18821B3F-DFA3-4549-1986-ACD96B63D8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les motifs de déplacement en commentaire de la page 9.</a:t>
            </a:r>
          </a:p>
        </p:txBody>
      </p:sp>
      <p:sp>
        <p:nvSpPr>
          <p:cNvPr id="4" name="Espace réservé du numéro de diapositive 3">
            <a:extLst>
              <a:ext uri="{FF2B5EF4-FFF2-40B4-BE49-F238E27FC236}">
                <a16:creationId xmlns:a16="http://schemas.microsoft.com/office/drawing/2014/main" id="{871E1229-98B3-CB56-7208-DBE67F332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264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FEBD-64FB-FE82-CC15-39EEC5542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CA8B8D-F214-C7E4-608B-C80D6B659CA4}"/>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18821B3F-DFA3-4549-1986-ACD96B63D8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les motifs de déplacement en commentaire de la page 9.</a:t>
            </a:r>
          </a:p>
        </p:txBody>
      </p:sp>
      <p:sp>
        <p:nvSpPr>
          <p:cNvPr id="4" name="Espace réservé du numéro de diapositive 3">
            <a:extLst>
              <a:ext uri="{FF2B5EF4-FFF2-40B4-BE49-F238E27FC236}">
                <a16:creationId xmlns:a16="http://schemas.microsoft.com/office/drawing/2014/main" id="{871E1229-98B3-CB56-7208-DBE67F332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55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FEBD-64FB-FE82-CC15-39EEC5542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CA8B8D-F214-C7E4-608B-C80D6B659CA4}"/>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18821B3F-DFA3-4549-1986-ACD96B63D8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les motifs de déplacement en commentaire de la page 9.</a:t>
            </a:r>
          </a:p>
        </p:txBody>
      </p:sp>
      <p:sp>
        <p:nvSpPr>
          <p:cNvPr id="4" name="Espace réservé du numéro de diapositive 3">
            <a:extLst>
              <a:ext uri="{FF2B5EF4-FFF2-40B4-BE49-F238E27FC236}">
                <a16:creationId xmlns:a16="http://schemas.microsoft.com/office/drawing/2014/main" id="{871E1229-98B3-CB56-7208-DBE67F332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961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9078D-1BDF-BCB0-AE87-56760B40B6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8A77F5-4E76-11B3-0E4B-2807630C24F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78B97662-6E6E-B036-2050-FEB39C93F081}"/>
              </a:ext>
            </a:extLst>
          </p:cNvPr>
          <p:cNvSpPr>
            <a:spLocks noGrp="1"/>
          </p:cNvSpPr>
          <p:nvPr>
            <p:ph type="body" idx="1"/>
          </p:nvPr>
        </p:nvSpPr>
        <p:spPr/>
        <p:txBody>
          <a:bodyPr/>
          <a:lstStyle/>
          <a:p>
            <a:r>
              <a:rPr lang="fr-FR" b="0" i="0" dirty="0">
                <a:effectLst/>
                <a:latin typeface="-apple-system"/>
              </a:rPr>
              <a:t>Lorsque les </a:t>
            </a:r>
            <a:r>
              <a:rPr lang="fr-FR" b="1" i="0" dirty="0">
                <a:effectLst/>
                <a:latin typeface="-apple-system"/>
              </a:rPr>
              <a:t>principales</a:t>
            </a:r>
            <a:r>
              <a:rPr lang="fr-FR" b="0" i="0" dirty="0">
                <a:effectLst/>
                <a:latin typeface="-apple-system"/>
              </a:rPr>
              <a:t> </a:t>
            </a:r>
            <a:r>
              <a:rPr lang="fr-FR" b="1" i="0" dirty="0">
                <a:effectLst/>
                <a:latin typeface="-apple-system"/>
              </a:rPr>
              <a:t>caractéristiques de mobilité </a:t>
            </a:r>
            <a:r>
              <a:rPr lang="fr-FR" b="0" i="0" dirty="0">
                <a:effectLst/>
                <a:latin typeface="-apple-system"/>
              </a:rPr>
              <a:t>sont citées, cela évoque :</a:t>
            </a:r>
            <a:br>
              <a:rPr lang="fr-FR" b="0" i="0" dirty="0">
                <a:effectLst/>
                <a:latin typeface="-apple-system"/>
              </a:rPr>
            </a:br>
            <a:r>
              <a:rPr lang="fr-FR" b="0" i="0" dirty="0">
                <a:effectLst/>
                <a:latin typeface="-apple-system"/>
              </a:rPr>
              <a:t>👉 Le nombre de déplacements</a:t>
            </a:r>
            <a:br>
              <a:rPr lang="fr-FR" b="0" i="0" dirty="0">
                <a:effectLst/>
                <a:latin typeface="-apple-system"/>
              </a:rPr>
            </a:br>
            <a:r>
              <a:rPr lang="fr-FR" b="0" i="0" dirty="0">
                <a:effectLst/>
                <a:latin typeface="-apple-system"/>
              </a:rPr>
              <a:t>👉 Les temps de transport</a:t>
            </a:r>
            <a:br>
              <a:rPr lang="fr-FR" b="0" i="0" dirty="0">
                <a:effectLst/>
                <a:latin typeface="-apple-system"/>
              </a:rPr>
            </a:br>
            <a:r>
              <a:rPr lang="fr-FR" b="0" i="0" dirty="0">
                <a:effectLst/>
                <a:latin typeface="-apple-system"/>
              </a:rPr>
              <a:t>👉 Les distances parcourues</a:t>
            </a:r>
            <a:br>
              <a:rPr lang="fr-FR" b="0" i="0" dirty="0">
                <a:effectLst/>
                <a:latin typeface="-apple-system"/>
              </a:rPr>
            </a:br>
            <a:r>
              <a:rPr lang="fr-FR" b="0" i="0" dirty="0">
                <a:effectLst/>
                <a:latin typeface="-apple-system"/>
              </a:rPr>
              <a:t>👉 Les émissions directes de gaz à effet de serre</a:t>
            </a:r>
            <a:br>
              <a:rPr lang="fr-FR" b="0" i="0" dirty="0">
                <a:effectLst/>
                <a:latin typeface="-apple-system"/>
              </a:rPr>
            </a:br>
            <a:r>
              <a:rPr lang="fr-FR" b="0" i="0" dirty="0">
                <a:effectLst/>
                <a:latin typeface="-apple-system"/>
              </a:rPr>
              <a:t>👉 Les émissions, en ajoutant l'amont de production des carburants, et les traînées de condensation de l’aérien (voir détails en commentaire de la page 3 sur ce périmètre)</a:t>
            </a:r>
          </a:p>
          <a:p>
            <a:endParaRPr lang="fr-FR" b="0" i="0" dirty="0">
              <a:effectLst/>
              <a:latin typeface="-apple-system"/>
            </a:endParaRPr>
          </a:p>
          <a:p>
            <a:r>
              <a:rPr lang="fr-FR" b="0" i="0" dirty="0">
                <a:effectLst/>
                <a:latin typeface="-apple-system"/>
              </a:rPr>
              <a:t>Les </a:t>
            </a:r>
            <a:r>
              <a:rPr lang="fr-FR" b="1" i="0" dirty="0">
                <a:effectLst/>
                <a:latin typeface="-apple-system"/>
              </a:rPr>
              <a:t>parts modales </a:t>
            </a:r>
            <a:r>
              <a:rPr lang="fr-FR" b="0" i="0" dirty="0">
                <a:effectLst/>
                <a:latin typeface="-apple-system"/>
              </a:rPr>
              <a:t>correspondent aux parts des différents modes de transport dans le total.</a:t>
            </a:r>
            <a:endParaRPr lang="fr-FR" dirty="0"/>
          </a:p>
        </p:txBody>
      </p:sp>
      <p:sp>
        <p:nvSpPr>
          <p:cNvPr id="4" name="Espace réservé du numéro de diapositive 3">
            <a:extLst>
              <a:ext uri="{FF2B5EF4-FFF2-40B4-BE49-F238E27FC236}">
                <a16:creationId xmlns:a16="http://schemas.microsoft.com/office/drawing/2014/main" id="{E7E8C784-82A8-0EA5-BB9D-FDE1DD277543}"/>
              </a:ext>
            </a:extLst>
          </p:cNvPr>
          <p:cNvSpPr>
            <a:spLocks noGrp="1"/>
          </p:cNvSpPr>
          <p:nvPr>
            <p:ph type="sldNum" sz="quarter" idx="10"/>
          </p:nvPr>
        </p:nvSpPr>
        <p:spPr/>
        <p:txBody>
          <a:bodyPr/>
          <a:lstStyle/>
          <a:p>
            <a:fld id="{2C7F7D2E-1A8E-4199-9A31-15F573E032A0}" type="slidenum">
              <a:rPr lang="fr-FR" smtClean="0"/>
              <a:t>2</a:t>
            </a:fld>
            <a:endParaRPr lang="fr-FR"/>
          </a:p>
        </p:txBody>
      </p:sp>
    </p:spTree>
    <p:extLst>
      <p:ext uri="{BB962C8B-B14F-4D97-AF65-F5344CB8AC3E}">
        <p14:creationId xmlns:p14="http://schemas.microsoft.com/office/powerpoint/2010/main" val="1789138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FEBD-64FB-FE82-CC15-39EEC5542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CA8B8D-F214-C7E4-608B-C80D6B659CA4}"/>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18821B3F-DFA3-4549-1986-ACD96B63D8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les motifs de déplacement en commentaire de la page 9.</a:t>
            </a:r>
          </a:p>
        </p:txBody>
      </p:sp>
      <p:sp>
        <p:nvSpPr>
          <p:cNvPr id="4" name="Espace réservé du numéro de diapositive 3">
            <a:extLst>
              <a:ext uri="{FF2B5EF4-FFF2-40B4-BE49-F238E27FC236}">
                <a16:creationId xmlns:a16="http://schemas.microsoft.com/office/drawing/2014/main" id="{871E1229-98B3-CB56-7208-DBE67F332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1850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les quartiles de revenus en commentaire de la page 10.</a:t>
            </a:r>
          </a:p>
        </p:txBody>
      </p:sp>
      <p:sp>
        <p:nvSpPr>
          <p:cNvPr id="4" name="Espace réservé du numéro de diapositive 3"/>
          <p:cNvSpPr>
            <a:spLocks noGrp="1"/>
          </p:cNvSpPr>
          <p:nvPr>
            <p:ph type="sldNum" sz="quarter" idx="5"/>
          </p:nvPr>
        </p:nvSpPr>
        <p:spPr/>
        <p:txBody>
          <a:bodyPr/>
          <a:lstStyle/>
          <a:p>
            <a:fld id="{2C7F7D2E-1A8E-4199-9A31-15F573E032A0}" type="slidenum">
              <a:rPr lang="fr-FR" smtClean="0"/>
              <a:t>21</a:t>
            </a:fld>
            <a:endParaRPr lang="fr-FR"/>
          </a:p>
        </p:txBody>
      </p:sp>
    </p:spTree>
    <p:extLst>
      <p:ext uri="{BB962C8B-B14F-4D97-AF65-F5344CB8AC3E}">
        <p14:creationId xmlns:p14="http://schemas.microsoft.com/office/powerpoint/2010/main" val="1131945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FEBD-64FB-FE82-CC15-39EEC5542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CA8B8D-F214-C7E4-608B-C80D6B659CA4}"/>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18821B3F-DFA3-4549-1986-ACD96B63D8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les quartiles de revenus en commentaire de la page 10.</a:t>
            </a:r>
          </a:p>
        </p:txBody>
      </p:sp>
      <p:sp>
        <p:nvSpPr>
          <p:cNvPr id="4" name="Espace réservé du numéro de diapositive 3">
            <a:extLst>
              <a:ext uri="{FF2B5EF4-FFF2-40B4-BE49-F238E27FC236}">
                <a16:creationId xmlns:a16="http://schemas.microsoft.com/office/drawing/2014/main" id="{871E1229-98B3-CB56-7208-DBE67F332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387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la mobilité selon la densité de commune de résidence en commentaire de la page 11.</a:t>
            </a:r>
          </a:p>
        </p:txBody>
      </p:sp>
      <p:sp>
        <p:nvSpPr>
          <p:cNvPr id="4" name="Espace réservé du numéro de diapositive 3"/>
          <p:cNvSpPr>
            <a:spLocks noGrp="1"/>
          </p:cNvSpPr>
          <p:nvPr>
            <p:ph type="sldNum" sz="quarter" idx="5"/>
          </p:nvPr>
        </p:nvSpPr>
        <p:spPr/>
        <p:txBody>
          <a:bodyPr/>
          <a:lstStyle/>
          <a:p>
            <a:fld id="{2C7F7D2E-1A8E-4199-9A31-15F573E032A0}" type="slidenum">
              <a:rPr lang="fr-FR" smtClean="0"/>
              <a:t>23</a:t>
            </a:fld>
            <a:endParaRPr lang="fr-FR"/>
          </a:p>
        </p:txBody>
      </p:sp>
    </p:spTree>
    <p:extLst>
      <p:ext uri="{BB962C8B-B14F-4D97-AF65-F5344CB8AC3E}">
        <p14:creationId xmlns:p14="http://schemas.microsoft.com/office/powerpoint/2010/main" val="1289917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la mobilité selon la densité de commune de résidence en commentaire de la 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Et les chiffres avec 7 classes de distance dans les diapositives 26-29.</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1750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A518-AFE7-D2D7-CED2-A7D2CE6D75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47A1DB-F2D4-5213-586D-CEB06EDD24F9}"/>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93438036-470C-122A-53CF-7C6B3629C0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explications sur la mobilité selon la densité de commune de résidence en commentaire de la page 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Et les chiffres avec 7 classes de distance dans les diapositives 26-29.</a:t>
            </a:r>
          </a:p>
        </p:txBody>
      </p:sp>
      <p:sp>
        <p:nvSpPr>
          <p:cNvPr id="4" name="Espace réservé du numéro de diapositive 3">
            <a:extLst>
              <a:ext uri="{FF2B5EF4-FFF2-40B4-BE49-F238E27FC236}">
                <a16:creationId xmlns:a16="http://schemas.microsoft.com/office/drawing/2014/main" id="{4C8CFFA6-2C23-3897-B3C7-DA592353374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750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b="1" dirty="0"/>
              <a:t>Voir en mode diaporama pour l’animation de ces pages 26 à 29.</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explications sur ces chiffres selon la densité de commune de résidence en commentaire de la page 11.</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2249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b="1" dirty="0"/>
              <a:t>Voir en mode diaporama pour l’animation de ces pages 26 à 29.</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explications sur ces chiffres selon la densité de commune de résidence en commentaire de la page 11.</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108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FR" b="1" dirty="0"/>
              <a:t>Voir en mode diaporama pour l’animation de ces pages 26 à 29.</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explications sur ces chiffres selon la densité de commune de résidence en commentaire de la page 11.</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9022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A518-AFE7-D2D7-CED2-A7D2CE6D75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47A1DB-F2D4-5213-586D-CEB06EDD24F9}"/>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93438036-470C-122A-53CF-7C6B3629C0CC}"/>
              </a:ext>
            </a:extLst>
          </p:cNvPr>
          <p:cNvSpPr>
            <a:spLocks noGrp="1"/>
          </p:cNvSpPr>
          <p:nvPr>
            <p:ph type="body" idx="1"/>
          </p:nvPr>
        </p:nvSpPr>
        <p:spPr/>
        <p:txBody>
          <a:bodyPr/>
          <a:lstStyle/>
          <a:p>
            <a:r>
              <a:rPr lang="fr-FR" b="1" dirty="0"/>
              <a:t>Voir en mode diaporama pour l’animation de ces pages 26 à 29.</a:t>
            </a:r>
          </a:p>
          <a:p>
            <a:endParaRPr lang="fr-FR"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explications sur ces chiffres selon la densité de commune de résidence en commentaire de la page 11.</a:t>
            </a:r>
          </a:p>
        </p:txBody>
      </p:sp>
      <p:sp>
        <p:nvSpPr>
          <p:cNvPr id="4" name="Espace réservé du numéro de diapositive 3">
            <a:extLst>
              <a:ext uri="{FF2B5EF4-FFF2-40B4-BE49-F238E27FC236}">
                <a16:creationId xmlns:a16="http://schemas.microsoft.com/office/drawing/2014/main" id="{4C8CFFA6-2C23-3897-B3C7-DA592353374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84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C05AC-3859-F737-4272-2962708596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B8E04E7-E33C-B115-625A-33EFC0817129}"/>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57A48CA9-CFB8-FD3C-3844-1D2E04D934AE}"/>
              </a:ext>
            </a:extLst>
          </p:cNvPr>
          <p:cNvSpPr>
            <a:spLocks noGrp="1"/>
          </p:cNvSpPr>
          <p:nvPr>
            <p:ph type="body" idx="1"/>
          </p:nvPr>
        </p:nvSpPr>
        <p:spPr/>
        <p:txBody>
          <a:bodyPr/>
          <a:lstStyle/>
          <a:p>
            <a:r>
              <a:rPr lang="fr-FR" b="1" dirty="0"/>
              <a:t>* 2 périmètres d’émissions des transports sont retenus </a:t>
            </a:r>
            <a:r>
              <a:rPr lang="fr-FR" dirty="0"/>
              <a:t>dans cette analyse, en cohérence avec ce qui a été retenu par le SDES pour d’autres publications (</a:t>
            </a:r>
            <a:r>
              <a:rPr lang="fr-FR" dirty="0" err="1"/>
              <a:t>cf</a:t>
            </a:r>
            <a:r>
              <a:rPr lang="fr-FR" dirty="0"/>
              <a:t> liens ci-dessous) : </a:t>
            </a:r>
          </a:p>
          <a:p>
            <a:r>
              <a:rPr lang="fr-FR" b="0" i="0" dirty="0">
                <a:effectLst/>
                <a:latin typeface="-apple-system"/>
              </a:rPr>
              <a:t>👉 </a:t>
            </a:r>
            <a:r>
              <a:rPr lang="fr-FR" dirty="0"/>
              <a:t>Les </a:t>
            </a:r>
            <a:r>
              <a:rPr lang="fr-FR" b="1" dirty="0"/>
              <a:t>émissions directes </a:t>
            </a:r>
            <a:r>
              <a:rPr lang="fr-FR" dirty="0"/>
              <a:t>de gaz à effet de serre liées à la combustion de carburants au cours des déplacements</a:t>
            </a:r>
          </a:p>
          <a:p>
            <a:r>
              <a:rPr lang="fr-FR" b="0" i="0" dirty="0">
                <a:effectLst/>
                <a:latin typeface="-apple-system"/>
              </a:rPr>
              <a:t>👉 </a:t>
            </a:r>
            <a:r>
              <a:rPr lang="fr-FR" dirty="0"/>
              <a:t>Les émissions incluant également l’</a:t>
            </a:r>
            <a:r>
              <a:rPr lang="fr-FR" b="1" dirty="0"/>
              <a:t>amont de production de l’énergie</a:t>
            </a:r>
            <a:r>
              <a:rPr lang="fr-FR" b="0" dirty="0"/>
              <a:t>, et les </a:t>
            </a:r>
            <a:r>
              <a:rPr lang="fr-FR" b="1" dirty="0"/>
              <a:t>effets non-CO</a:t>
            </a:r>
            <a:r>
              <a:rPr lang="fr-FR" b="1" baseline="-25000" dirty="0"/>
              <a:t>2</a:t>
            </a:r>
            <a:r>
              <a:rPr lang="fr-FR" b="1" dirty="0"/>
              <a:t> du transport aérien </a:t>
            </a:r>
            <a:r>
              <a:rPr lang="fr-FR" b="0" dirty="0"/>
              <a:t>(notamment liés aux traînées de condensation ; en retenant un facteur 2 par rapport aux seuls effets CO</a:t>
            </a:r>
            <a:r>
              <a:rPr lang="fr-FR" b="0" baseline="-25000" dirty="0"/>
              <a:t>2</a:t>
            </a:r>
            <a:r>
              <a:rPr lang="fr-FR" b="0" dirty="0"/>
              <a:t>)</a:t>
            </a:r>
            <a:endParaRPr lang="fr-FR" dirty="0"/>
          </a:p>
          <a:p>
            <a:endParaRPr lang="fr-FR" dirty="0"/>
          </a:p>
          <a:p>
            <a:pPr algn="l"/>
            <a:r>
              <a:rPr lang="fr-FR" b="0" i="0" dirty="0">
                <a:solidFill>
                  <a:srgbClr val="FFFFFF"/>
                </a:solidFill>
                <a:effectLst/>
                <a:latin typeface="Segoe UI" panose="020B0502040204020203" pitchFamily="34" charset="0"/>
              </a:rPr>
              <a:t>Ces éléments sont expliqués dans la </a:t>
            </a:r>
            <a:r>
              <a:rPr lang="fr-FR" b="1" i="0" dirty="0">
                <a:solidFill>
                  <a:srgbClr val="FFFFFF"/>
                </a:solidFill>
                <a:effectLst/>
                <a:latin typeface="Segoe UI" panose="020B0502040204020203" pitchFamily="34" charset="0"/>
              </a:rPr>
              <a:t>Note méthodologique « Calcul des émissions de gaz à effet de serre dans l'enquête mobilité des personnes 2019 »</a:t>
            </a:r>
            <a:r>
              <a:rPr lang="fr-FR" b="0" i="0" dirty="0">
                <a:solidFill>
                  <a:srgbClr val="FFFFFF"/>
                </a:solidFill>
                <a:effectLst/>
                <a:latin typeface="Segoe UI" panose="020B0502040204020203" pitchFamily="34" charset="0"/>
              </a:rPr>
              <a:t>, et notamment en pages 18-19 pour les effets non-CO</a:t>
            </a:r>
            <a:r>
              <a:rPr lang="fr-FR" b="0" i="0" baseline="-25000" dirty="0">
                <a:solidFill>
                  <a:srgbClr val="FFFFFF"/>
                </a:solidFill>
                <a:effectLst/>
                <a:latin typeface="Segoe UI" panose="020B0502040204020203" pitchFamily="34" charset="0"/>
              </a:rPr>
              <a:t>2</a:t>
            </a:r>
            <a:r>
              <a:rPr lang="fr-FR" b="0" i="0" dirty="0">
                <a:solidFill>
                  <a:srgbClr val="FFFFFF"/>
                </a:solidFill>
                <a:effectLst/>
                <a:latin typeface="Segoe UI" panose="020B0502040204020203" pitchFamily="34" charset="0"/>
              </a:rPr>
              <a:t> de l’aérien : https://www.statistiques.developpement-durable.gouv.fr/sites/default/files/2023-09/note_methodologique_emissions_ges_mobilites.pdf</a:t>
            </a:r>
          </a:p>
          <a:p>
            <a:pPr algn="l"/>
            <a:endParaRPr lang="fr-FR" b="0" i="0" dirty="0">
              <a:solidFill>
                <a:srgbClr val="FFFFFF"/>
              </a:solidFill>
              <a:effectLst/>
              <a:latin typeface="Segoe UI" panose="020B0502040204020203" pitchFamily="34" charset="0"/>
            </a:endParaRPr>
          </a:p>
          <a:p>
            <a:pPr algn="l"/>
            <a:r>
              <a:rPr lang="fr-FR" dirty="0"/>
              <a:t>Cette méthodologie est disponible en lien de la </a:t>
            </a:r>
            <a:r>
              <a:rPr lang="fr-FR" b="1" dirty="0"/>
              <a:t>publication</a:t>
            </a:r>
            <a:r>
              <a:rPr lang="fr-FR" dirty="0"/>
              <a:t> « </a:t>
            </a:r>
            <a:r>
              <a:rPr lang="fr-FR" b="0" i="0" dirty="0">
                <a:solidFill>
                  <a:srgbClr val="FFFFFF"/>
                </a:solidFill>
                <a:effectLst/>
                <a:latin typeface="Roboto" panose="02000000000000000000" pitchFamily="2" charset="0"/>
              </a:rPr>
              <a:t>Le quart des ménages les plus aisés à l'origine de 35 % des émissions de gaz à effet de serre des mobilités » : https://www.statistiques.developpement-durable.gouv.fr/le-quart-des-menages-les-plus-aises-lorigine-de-35-des-emissions-de-gaz-effet-de-serre-des </a:t>
            </a:r>
          </a:p>
        </p:txBody>
      </p:sp>
      <p:sp>
        <p:nvSpPr>
          <p:cNvPr id="4" name="Espace réservé du numéro de diapositive 3">
            <a:extLst>
              <a:ext uri="{FF2B5EF4-FFF2-40B4-BE49-F238E27FC236}">
                <a16:creationId xmlns:a16="http://schemas.microsoft.com/office/drawing/2014/main" id="{28F65F40-0EDE-45A5-FD9F-4212870596B5}"/>
              </a:ext>
            </a:extLst>
          </p:cNvPr>
          <p:cNvSpPr>
            <a:spLocks noGrp="1"/>
          </p:cNvSpPr>
          <p:nvPr>
            <p:ph type="sldNum" sz="quarter" idx="10"/>
          </p:nvPr>
        </p:nvSpPr>
        <p:spPr/>
        <p:txBody>
          <a:bodyPr/>
          <a:lstStyle/>
          <a:p>
            <a:fld id="{2C7F7D2E-1A8E-4199-9A31-15F573E032A0}" type="slidenum">
              <a:rPr lang="fr-FR" smtClean="0"/>
              <a:t>3</a:t>
            </a:fld>
            <a:endParaRPr lang="fr-FR"/>
          </a:p>
        </p:txBody>
      </p:sp>
    </p:spTree>
    <p:extLst>
      <p:ext uri="{BB962C8B-B14F-4D97-AF65-F5344CB8AC3E}">
        <p14:creationId xmlns:p14="http://schemas.microsoft.com/office/powerpoint/2010/main" val="1212615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explications sur ces chiffres selon la densité de commune de résidence en commentaire de la page 11.</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4569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271C9-658C-9410-965B-DC0D087181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9465C7-B094-A746-C7D9-7C386F2E4D3D}"/>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EBA4C32D-DB8A-3EDB-D684-92E2339822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explications sur ces chiffres selon la densité de commune de résidence en commentaire de la page 11.</a:t>
            </a:r>
          </a:p>
        </p:txBody>
      </p:sp>
      <p:sp>
        <p:nvSpPr>
          <p:cNvPr id="4" name="Espace réservé du numéro de diapositive 3">
            <a:extLst>
              <a:ext uri="{FF2B5EF4-FFF2-40B4-BE49-F238E27FC236}">
                <a16:creationId xmlns:a16="http://schemas.microsoft.com/office/drawing/2014/main" id="{D356B1B5-C857-6650-1E0D-D693A2430CD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8794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84FB-2747-5D22-5758-95B80218D3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2FC785-6776-A570-6A56-1B7DEB2D6C06}"/>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22B36F7D-64F5-E6A1-350F-849AB94A5E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explications sur les chiffres selon la densité de commune de résidence en commentaire de la page 11.</a:t>
            </a:r>
          </a:p>
        </p:txBody>
      </p:sp>
      <p:sp>
        <p:nvSpPr>
          <p:cNvPr id="4" name="Espace réservé du numéro de diapositive 3">
            <a:extLst>
              <a:ext uri="{FF2B5EF4-FFF2-40B4-BE49-F238E27FC236}">
                <a16:creationId xmlns:a16="http://schemas.microsoft.com/office/drawing/2014/main" id="{9E81E6B3-9CD3-A72D-AB27-3D6158D9B16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7684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84FB-2747-5D22-5758-95B80218D3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2FC785-6776-A570-6A56-1B7DEB2D6C06}"/>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22B36F7D-64F5-E6A1-350F-849AB94A5E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la même figure avec 5 classes de distance et les explications en page 7.</a:t>
            </a:r>
          </a:p>
        </p:txBody>
      </p:sp>
      <p:sp>
        <p:nvSpPr>
          <p:cNvPr id="4" name="Espace réservé du numéro de diapositive 3">
            <a:extLst>
              <a:ext uri="{FF2B5EF4-FFF2-40B4-BE49-F238E27FC236}">
                <a16:creationId xmlns:a16="http://schemas.microsoft.com/office/drawing/2014/main" id="{9E81E6B3-9CD3-A72D-AB27-3D6158D9B16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2337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7156-9281-3A01-5DEB-A7E93473CF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B75CAA-A3A4-E645-5753-7F7F94394DA8}"/>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8459B106-FCCF-93CD-C86A-FF5E50425D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Voir les mêmes figures (avec 5 classes de distance pour celle de droite) et les explications en pages 6 et 7.</a:t>
            </a:r>
          </a:p>
        </p:txBody>
      </p:sp>
      <p:sp>
        <p:nvSpPr>
          <p:cNvPr id="4" name="Espace réservé du numéro de diapositive 3">
            <a:extLst>
              <a:ext uri="{FF2B5EF4-FFF2-40B4-BE49-F238E27FC236}">
                <a16:creationId xmlns:a16="http://schemas.microsoft.com/office/drawing/2014/main" id="{631E6D26-21AC-8C58-A515-5A554BDAE80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630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9D336-2C06-8110-9DD0-1E44DE537E6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45BB6C4-EF2E-B087-0AC3-5756070BCA13}"/>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9D12F959-A411-87B5-40BE-03BF24FB7570}"/>
              </a:ext>
            </a:extLst>
          </p:cNvPr>
          <p:cNvSpPr>
            <a:spLocks noGrp="1"/>
          </p:cNvSpPr>
          <p:nvPr>
            <p:ph type="body" idx="1"/>
          </p:nvPr>
        </p:nvSpPr>
        <p:spPr/>
        <p:txBody>
          <a:bodyPr/>
          <a:lstStyle/>
          <a:p>
            <a:r>
              <a:rPr lang="fr-FR" b="1" dirty="0"/>
              <a:t>Exemple de référence plus complète pour cette présentation en particulier :</a:t>
            </a:r>
          </a:p>
          <a:p>
            <a:r>
              <a:rPr lang="fr-FR" dirty="0"/>
              <a:t>Bigo, A., 2024. Les pratiques de mobilité des Français. Graphiques issus d’une analyse avec Fabien Perez (SDES) à partir des données de l’enquête mobilité des personnes (EMP) de 2019. Présentation PowerPoint, 35 pages. Disponible sur : http://www.chair-energy-prosperity.org/publications/travail-de-these-decarboner-transports-dici-2050/</a:t>
            </a:r>
          </a:p>
        </p:txBody>
      </p:sp>
      <p:sp>
        <p:nvSpPr>
          <p:cNvPr id="4" name="Espace réservé du numéro de diapositive 3">
            <a:extLst>
              <a:ext uri="{FF2B5EF4-FFF2-40B4-BE49-F238E27FC236}">
                <a16:creationId xmlns:a16="http://schemas.microsoft.com/office/drawing/2014/main" id="{F46AFEB6-A5CD-F9E7-D20B-B0D3628E0078}"/>
              </a:ext>
            </a:extLst>
          </p:cNvPr>
          <p:cNvSpPr>
            <a:spLocks noGrp="1"/>
          </p:cNvSpPr>
          <p:nvPr>
            <p:ph type="sldNum" sz="quarter" idx="10"/>
          </p:nvPr>
        </p:nvSpPr>
        <p:spPr/>
        <p:txBody>
          <a:bodyPr/>
          <a:lstStyle/>
          <a:p>
            <a:fld id="{2C7F7D2E-1A8E-4199-9A31-15F573E032A0}" type="slidenum">
              <a:rPr lang="fr-FR" smtClean="0"/>
              <a:t>4</a:t>
            </a:fld>
            <a:endParaRPr lang="fr-FR"/>
          </a:p>
        </p:txBody>
      </p:sp>
    </p:spTree>
    <p:extLst>
      <p:ext uri="{BB962C8B-B14F-4D97-AF65-F5344CB8AC3E}">
        <p14:creationId xmlns:p14="http://schemas.microsoft.com/office/powerpoint/2010/main" val="3831260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DBA35-6F21-0987-64CB-F2B39F52EEA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41F455-FD54-F804-B4AE-EB29F0920278}"/>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81B604AA-9060-B81A-8853-A4D21A806C8D}"/>
              </a:ext>
            </a:extLst>
          </p:cNvPr>
          <p:cNvSpPr>
            <a:spLocks noGrp="1"/>
          </p:cNvSpPr>
          <p:nvPr>
            <p:ph type="body" idx="1"/>
          </p:nvPr>
        </p:nvSpPr>
        <p:spPr/>
        <p:txBody>
          <a:bodyPr/>
          <a:lstStyle/>
          <a:p>
            <a:r>
              <a:rPr lang="fr-FR" b="0" i="1" dirty="0">
                <a:effectLst/>
                <a:latin typeface="-apple-system"/>
              </a:rPr>
              <a:t>[Au vu des nombreuses informations de cette figure et de la faible taille des chiffres à l’intérieur des bulles, elle n’est pas en format PowerPoint horizontal]</a:t>
            </a:r>
            <a:br>
              <a:rPr lang="fr-FR" b="0" i="1" dirty="0">
                <a:effectLst/>
                <a:latin typeface="-apple-system"/>
              </a:rPr>
            </a:br>
            <a:endParaRPr lang="fr-FR" b="1" i="1" dirty="0">
              <a:effectLst/>
              <a:latin typeface="-apple-system"/>
            </a:endParaRPr>
          </a:p>
          <a:p>
            <a:r>
              <a:rPr lang="fr-FR" b="1" i="0" dirty="0">
                <a:effectLst/>
                <a:latin typeface="-apple-system"/>
              </a:rPr>
              <a:t>Voici une figure récapitulative de plusieurs caractéristiques de mobilité des Français.</a:t>
            </a:r>
          </a:p>
          <a:p>
            <a:br>
              <a:rPr lang="fr-FR" b="0" i="0" dirty="0">
                <a:effectLst/>
                <a:latin typeface="-apple-system"/>
              </a:rPr>
            </a:br>
            <a:r>
              <a:rPr lang="fr-FR" b="0" i="0" dirty="0">
                <a:effectLst/>
                <a:latin typeface="-apple-system"/>
              </a:rPr>
              <a:t>Avec pour les </a:t>
            </a:r>
            <a:r>
              <a:rPr lang="fr-FR" b="1" i="0" dirty="0">
                <a:effectLst/>
                <a:latin typeface="-apple-system"/>
              </a:rPr>
              <a:t>5 colonnes</a:t>
            </a:r>
            <a:r>
              <a:rPr lang="fr-FR" b="0" i="0" dirty="0">
                <a:effectLst/>
                <a:latin typeface="-apple-system"/>
              </a:rPr>
              <a:t> :</a:t>
            </a:r>
            <a:br>
              <a:rPr lang="fr-FR" b="0" i="0" dirty="0">
                <a:effectLst/>
                <a:latin typeface="-apple-system"/>
              </a:rPr>
            </a:br>
            <a:r>
              <a:rPr lang="fr-FR" b="0" i="0" dirty="0">
                <a:effectLst/>
                <a:latin typeface="-apple-system"/>
              </a:rPr>
              <a:t>👉 Le nombre de déplacements</a:t>
            </a:r>
            <a:br>
              <a:rPr lang="fr-FR" b="0" i="0" dirty="0">
                <a:effectLst/>
                <a:latin typeface="-apple-system"/>
              </a:rPr>
            </a:br>
            <a:r>
              <a:rPr lang="fr-FR" b="0" i="0" dirty="0">
                <a:effectLst/>
                <a:latin typeface="-apple-system"/>
              </a:rPr>
              <a:t>👉 Les temps de transport</a:t>
            </a:r>
            <a:br>
              <a:rPr lang="fr-FR" b="0" i="0" dirty="0">
                <a:effectLst/>
                <a:latin typeface="-apple-system"/>
              </a:rPr>
            </a:br>
            <a:r>
              <a:rPr lang="fr-FR" b="0" i="0" dirty="0">
                <a:effectLst/>
                <a:latin typeface="-apple-system"/>
              </a:rPr>
              <a:t>👉 Les distances parcourues</a:t>
            </a:r>
            <a:br>
              <a:rPr lang="fr-FR" b="0" i="0" dirty="0">
                <a:effectLst/>
                <a:latin typeface="-apple-system"/>
              </a:rPr>
            </a:br>
            <a:r>
              <a:rPr lang="fr-FR" b="0" i="0" dirty="0">
                <a:effectLst/>
                <a:latin typeface="-apple-system"/>
              </a:rPr>
              <a:t>👉 Les émissions directes de gaz à effet de serre</a:t>
            </a:r>
            <a:br>
              <a:rPr lang="fr-FR" b="0" i="0" dirty="0">
                <a:effectLst/>
                <a:latin typeface="-apple-system"/>
              </a:rPr>
            </a:br>
            <a:r>
              <a:rPr lang="fr-FR" b="0" i="0" dirty="0">
                <a:effectLst/>
                <a:latin typeface="-apple-system"/>
              </a:rPr>
              <a:t>👉 Les émissions, en ajoutant l'amont de production des carburants, et les traînées de condensation de l’aérien (voir détails en commentaire de la page 3 sur ce périmètre)</a:t>
            </a:r>
            <a:br>
              <a:rPr lang="fr-FR" b="0" i="0" dirty="0">
                <a:effectLst/>
                <a:latin typeface="-apple-system"/>
              </a:rPr>
            </a:br>
            <a:br>
              <a:rPr lang="fr-FR" b="0" i="0" dirty="0">
                <a:effectLst/>
                <a:latin typeface="-apple-system"/>
              </a:rPr>
            </a:br>
            <a:r>
              <a:rPr lang="fr-FR" b="0" i="0" dirty="0">
                <a:effectLst/>
                <a:latin typeface="-apple-system"/>
              </a:rPr>
              <a:t>Et les </a:t>
            </a:r>
            <a:r>
              <a:rPr lang="fr-FR" b="1" i="0" dirty="0">
                <a:effectLst/>
                <a:latin typeface="-apple-system"/>
              </a:rPr>
              <a:t>5 lignes </a:t>
            </a:r>
            <a:r>
              <a:rPr lang="fr-FR" b="0" i="0" dirty="0">
                <a:effectLst/>
                <a:latin typeface="-apple-system"/>
              </a:rPr>
              <a:t>donnent les chiffres de ces caractéristiques, réparties selon :</a:t>
            </a:r>
            <a:br>
              <a:rPr lang="fr-FR" b="0" i="0" dirty="0">
                <a:effectLst/>
                <a:latin typeface="-apple-system"/>
              </a:rPr>
            </a:br>
            <a:r>
              <a:rPr lang="fr-FR" b="0" i="0" dirty="0">
                <a:effectLst/>
                <a:latin typeface="-apple-system"/>
              </a:rPr>
              <a:t>👉 10 motifs de déplacements</a:t>
            </a:r>
            <a:br>
              <a:rPr lang="fr-FR" b="0" i="0" dirty="0">
                <a:effectLst/>
                <a:latin typeface="-apple-system"/>
              </a:rPr>
            </a:br>
            <a:r>
              <a:rPr lang="fr-FR" b="0" i="0" dirty="0">
                <a:effectLst/>
                <a:latin typeface="-apple-system"/>
              </a:rPr>
              <a:t>👉 8 modes de transport utilisés</a:t>
            </a:r>
            <a:br>
              <a:rPr lang="fr-FR" b="0" i="0" dirty="0">
                <a:effectLst/>
                <a:latin typeface="-apple-system"/>
              </a:rPr>
            </a:br>
            <a:r>
              <a:rPr lang="fr-FR" b="0" i="0" dirty="0">
                <a:effectLst/>
                <a:latin typeface="-apple-system"/>
              </a:rPr>
              <a:t>👉 5 gammes de distances</a:t>
            </a:r>
            <a:br>
              <a:rPr lang="fr-FR" b="0" i="0" dirty="0">
                <a:effectLst/>
                <a:latin typeface="-apple-system"/>
              </a:rPr>
            </a:br>
            <a:r>
              <a:rPr lang="fr-FR" b="0" i="0" dirty="0">
                <a:effectLst/>
                <a:latin typeface="-apple-system"/>
              </a:rPr>
              <a:t>👉 4 quartiles de revenus</a:t>
            </a:r>
            <a:br>
              <a:rPr lang="fr-FR" b="0" i="0" dirty="0">
                <a:effectLst/>
                <a:latin typeface="-apple-system"/>
              </a:rPr>
            </a:br>
            <a:r>
              <a:rPr lang="fr-FR" b="0" i="0" dirty="0">
                <a:effectLst/>
                <a:latin typeface="-apple-system"/>
              </a:rPr>
              <a:t>👉 3 densités de commune de résidence</a:t>
            </a:r>
            <a:br>
              <a:rPr lang="fr-FR" b="0" i="0" dirty="0">
                <a:effectLst/>
                <a:latin typeface="-apple-system"/>
              </a:rPr>
            </a:br>
            <a:br>
              <a:rPr lang="fr-FR" b="0" i="0" dirty="0">
                <a:effectLst/>
                <a:latin typeface="-apple-system"/>
              </a:rPr>
            </a:br>
            <a:r>
              <a:rPr lang="fr-FR" b="0" i="0" dirty="0">
                <a:effectLst/>
                <a:latin typeface="-apple-system"/>
              </a:rPr>
              <a:t>Les </a:t>
            </a:r>
            <a:r>
              <a:rPr lang="fr-FR" b="1" i="0" dirty="0">
                <a:effectLst/>
                <a:latin typeface="-apple-system"/>
              </a:rPr>
              <a:t>graphiques des pages suivantes </a:t>
            </a:r>
            <a:r>
              <a:rPr lang="fr-FR" b="0" i="0" dirty="0">
                <a:effectLst/>
                <a:latin typeface="-apple-system"/>
              </a:rPr>
              <a:t>de cette présentation permettent d’apporter des détails sur ces éléments et de croiser différentes de ces dimensions.</a:t>
            </a:r>
            <a:br>
              <a:rPr lang="fr-FR" b="0" i="0" dirty="0">
                <a:effectLst/>
                <a:latin typeface="-apple-system"/>
              </a:rPr>
            </a:br>
            <a:endParaRPr lang="fr-FR" dirty="0"/>
          </a:p>
          <a:p>
            <a:r>
              <a:rPr lang="fr-FR" b="0" i="0" dirty="0">
                <a:effectLst/>
                <a:latin typeface="-apple-system"/>
              </a:rPr>
              <a:t>Lien vers le post LinkedIn dédié à cette figure : </a:t>
            </a:r>
            <a:r>
              <a:rPr lang="fr-FR" u="sng" dirty="0"/>
              <a:t>https://www.linkedin.com/feed/update/urn:li:activity:7256939652710830080/</a:t>
            </a:r>
          </a:p>
        </p:txBody>
      </p:sp>
      <p:sp>
        <p:nvSpPr>
          <p:cNvPr id="4" name="Espace réservé du numéro de diapositive 3">
            <a:extLst>
              <a:ext uri="{FF2B5EF4-FFF2-40B4-BE49-F238E27FC236}">
                <a16:creationId xmlns:a16="http://schemas.microsoft.com/office/drawing/2014/main" id="{6133D139-C8B8-AA07-F009-E98BEA604B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7714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7E51C-A051-406C-D672-3DBB695111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5036260-9445-2740-BB07-E0A95BDC41A7}"/>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6C52EF6B-DF89-E758-A42D-C700370CA47D}"/>
              </a:ext>
            </a:extLst>
          </p:cNvPr>
          <p:cNvSpPr>
            <a:spLocks noGrp="1"/>
          </p:cNvSpPr>
          <p:nvPr>
            <p:ph type="body" idx="1"/>
          </p:nvPr>
        </p:nvSpPr>
        <p:spPr/>
        <p:txBody>
          <a:bodyPr/>
          <a:lstStyle/>
          <a:p>
            <a:r>
              <a:rPr lang="fr-FR" b="1" i="0" dirty="0">
                <a:effectLst/>
                <a:latin typeface="-apple-system"/>
              </a:rPr>
              <a:t>Comment se déplacent les Français ?</a:t>
            </a:r>
            <a:br>
              <a:rPr lang="fr-FR" b="0" i="0" dirty="0">
                <a:effectLst/>
                <a:latin typeface="-apple-system"/>
              </a:rPr>
            </a:br>
            <a:r>
              <a:rPr lang="fr-FR" b="0" i="0" dirty="0">
                <a:effectLst/>
                <a:latin typeface="-apple-system"/>
              </a:rPr>
              <a:t>👉 Sur quelles distances de déplacement ?</a:t>
            </a:r>
            <a:br>
              <a:rPr lang="fr-FR" b="0" i="0" dirty="0">
                <a:effectLst/>
                <a:latin typeface="-apple-system"/>
              </a:rPr>
            </a:br>
            <a:r>
              <a:rPr lang="fr-FR" b="0" i="0" dirty="0">
                <a:effectLst/>
                <a:latin typeface="-apple-system"/>
              </a:rPr>
              <a:t>👉 Avec quels modes de transport ?</a:t>
            </a:r>
            <a:br>
              <a:rPr lang="fr-FR" b="0" i="0" dirty="0">
                <a:effectLst/>
                <a:latin typeface="-apple-system"/>
              </a:rPr>
            </a:br>
            <a:r>
              <a:rPr lang="fr-FR" b="0" i="0" dirty="0">
                <a:effectLst/>
                <a:latin typeface="-apple-system"/>
              </a:rPr>
              <a:t>👉 Quels chiffres en nombre de déplacements, en temps de transport, distances et émissions ?</a:t>
            </a:r>
            <a:br>
              <a:rPr lang="fr-FR" b="0" i="0" dirty="0">
                <a:effectLst/>
                <a:latin typeface="-apple-system"/>
              </a:rPr>
            </a:br>
            <a:endParaRPr lang="fr-FR" b="0" i="0" dirty="0">
              <a:effectLst/>
              <a:latin typeface="-apple-system"/>
            </a:endParaRPr>
          </a:p>
          <a:p>
            <a:r>
              <a:rPr lang="fr-FR" b="0" i="0" dirty="0">
                <a:effectLst/>
                <a:latin typeface="-apple-system"/>
              </a:rPr>
              <a:t>C'est à ces questions que cherche à répondre ce graphique.</a:t>
            </a:r>
          </a:p>
          <a:p>
            <a:endParaRPr lang="fr-FR" b="0" i="0" dirty="0">
              <a:effectLst/>
              <a:latin typeface="-apple-system"/>
            </a:endParaRPr>
          </a:p>
          <a:p>
            <a:r>
              <a:rPr lang="fr-FR" b="0" i="0" dirty="0">
                <a:effectLst/>
                <a:latin typeface="-apple-system"/>
              </a:rPr>
              <a:t>Chaque colonne représente un critère différent, avec la somme des bulles qui fait 100 %.</a:t>
            </a:r>
            <a:br>
              <a:rPr lang="fr-FR" b="0" i="0" dirty="0">
                <a:effectLst/>
                <a:latin typeface="-apple-system"/>
              </a:rPr>
            </a:br>
            <a:r>
              <a:rPr lang="fr-FR" b="0" i="0" dirty="0">
                <a:effectLst/>
                <a:latin typeface="-apple-system"/>
              </a:rPr>
              <a:t>Et dans chaque bulle, on voit la répartition entre modes de transport.</a:t>
            </a:r>
            <a:br>
              <a:rPr lang="fr-FR" b="0" i="0" dirty="0">
                <a:effectLst/>
                <a:latin typeface="-apple-system"/>
              </a:rPr>
            </a:br>
            <a:br>
              <a:rPr lang="fr-FR" b="0" i="0" dirty="0">
                <a:effectLst/>
                <a:latin typeface="-apple-system"/>
              </a:rPr>
            </a:br>
            <a:r>
              <a:rPr lang="fr-FR" b="1" i="0" dirty="0">
                <a:effectLst/>
                <a:latin typeface="-apple-system"/>
              </a:rPr>
              <a:t>1) Nombre de déplacements</a:t>
            </a:r>
            <a:br>
              <a:rPr lang="fr-FR" b="0" i="0" dirty="0">
                <a:effectLst/>
                <a:latin typeface="-apple-system"/>
              </a:rPr>
            </a:br>
            <a:r>
              <a:rPr lang="fr-FR" b="0" i="0" dirty="0">
                <a:effectLst/>
                <a:latin typeface="-apple-system"/>
              </a:rPr>
              <a:t>👉 La 1ère colonne représente le nombre de déplacements, et on voit que l'immense majorité d'entre eux sont relativement courts</a:t>
            </a:r>
            <a:br>
              <a:rPr lang="fr-FR" b="0" i="0" dirty="0">
                <a:effectLst/>
                <a:latin typeface="-apple-system"/>
              </a:rPr>
            </a:br>
            <a:r>
              <a:rPr lang="fr-FR" b="0" i="0" dirty="0">
                <a:effectLst/>
                <a:latin typeface="-apple-system"/>
              </a:rPr>
              <a:t>👉 Ainsi 17 % font moins de 1 km et sont majoritairement effectués à pied, et 54 % font entre 1 et 10 km</a:t>
            </a:r>
            <a:br>
              <a:rPr lang="fr-FR" b="0" i="0" dirty="0">
                <a:effectLst/>
                <a:latin typeface="-apple-system"/>
              </a:rPr>
            </a:br>
            <a:r>
              <a:rPr lang="fr-FR" b="0" i="0" dirty="0">
                <a:effectLst/>
                <a:latin typeface="-apple-system"/>
              </a:rPr>
              <a:t>👉 Seulement 1,5 % font plus de 100 km, dont 0,1 % qui font plus de 1000 km et qui sont majoritairement faits en avion</a:t>
            </a:r>
            <a:br>
              <a:rPr lang="fr-FR" b="0" i="0" dirty="0">
                <a:effectLst/>
                <a:latin typeface="-apple-system"/>
              </a:rPr>
            </a:br>
            <a:r>
              <a:rPr lang="fr-FR" b="0" i="0" dirty="0">
                <a:effectLst/>
                <a:latin typeface="-apple-system"/>
              </a:rPr>
              <a:t>👉 Ailleurs, entre 1 et 1000 km, c'est la voiture qui prédomine </a:t>
            </a:r>
            <a:br>
              <a:rPr lang="fr-FR" b="0" i="0" dirty="0">
                <a:effectLst/>
                <a:latin typeface="-apple-system"/>
              </a:rPr>
            </a:br>
            <a:br>
              <a:rPr lang="fr-FR" b="0" i="0" dirty="0">
                <a:effectLst/>
                <a:latin typeface="-apple-system"/>
              </a:rPr>
            </a:br>
            <a:r>
              <a:rPr lang="fr-FR" b="1" i="0" dirty="0">
                <a:effectLst/>
                <a:latin typeface="-apple-system"/>
              </a:rPr>
              <a:t>2) Temps de transport</a:t>
            </a:r>
            <a:br>
              <a:rPr lang="fr-FR" b="0" i="0" dirty="0">
                <a:effectLst/>
                <a:latin typeface="-apple-system"/>
              </a:rPr>
            </a:br>
            <a:r>
              <a:rPr lang="fr-FR" b="0" i="0" dirty="0">
                <a:effectLst/>
                <a:latin typeface="-apple-system"/>
              </a:rPr>
              <a:t>👉 Les trajets les plus courts en distance étant les plus courts aussi en durée, leur part dans le total des temps de transport est plus limitée qu'en nombre de déplacements</a:t>
            </a:r>
            <a:br>
              <a:rPr lang="fr-FR" b="0" i="0" dirty="0">
                <a:effectLst/>
                <a:latin typeface="-apple-system"/>
              </a:rPr>
            </a:br>
            <a:r>
              <a:rPr lang="fr-FR" b="0" i="0" dirty="0">
                <a:effectLst/>
                <a:latin typeface="-apple-system"/>
              </a:rPr>
              <a:t>👉 Les déplacements de moins de 10 km représentent ainsi 42 % des temps de transport (contre 71 % en nombre, </a:t>
            </a:r>
            <a:r>
              <a:rPr lang="fr-FR" b="0" i="0" dirty="0" err="1">
                <a:effectLst/>
                <a:latin typeface="-apple-system"/>
              </a:rPr>
              <a:t>cf</a:t>
            </a:r>
            <a:r>
              <a:rPr lang="fr-FR" b="0" i="0" dirty="0">
                <a:effectLst/>
                <a:latin typeface="-apple-system"/>
              </a:rPr>
              <a:t> point 1)</a:t>
            </a:r>
            <a:br>
              <a:rPr lang="fr-FR" b="0" i="0" dirty="0">
                <a:effectLst/>
                <a:latin typeface="-apple-system"/>
              </a:rPr>
            </a:br>
            <a:r>
              <a:rPr lang="fr-FR" b="0" i="0" dirty="0">
                <a:effectLst/>
                <a:latin typeface="-apple-system"/>
              </a:rPr>
              <a:t>👉 Bien que très rares (0,1 % en nombre), les trajets à plus de 1000 km mobilisent 2,6 % des temps de transport</a:t>
            </a:r>
            <a:br>
              <a:rPr lang="fr-FR" b="0" i="0" dirty="0">
                <a:effectLst/>
                <a:latin typeface="-apple-system"/>
              </a:rPr>
            </a:br>
            <a:br>
              <a:rPr lang="fr-FR" b="0" i="0" dirty="0">
                <a:effectLst/>
                <a:latin typeface="-apple-system"/>
              </a:rPr>
            </a:br>
            <a:r>
              <a:rPr lang="fr-FR" b="1" i="0" dirty="0">
                <a:effectLst/>
                <a:latin typeface="-apple-system"/>
              </a:rPr>
              <a:t>3) Distances de transport</a:t>
            </a:r>
            <a:br>
              <a:rPr lang="fr-FR" b="0" i="0" dirty="0">
                <a:effectLst/>
                <a:latin typeface="-apple-system"/>
              </a:rPr>
            </a:br>
            <a:r>
              <a:rPr lang="fr-FR" b="0" i="0" dirty="0">
                <a:effectLst/>
                <a:latin typeface="-apple-system"/>
              </a:rPr>
              <a:t>👉 Les déplacements les plus courts étant aussi les plus lents, leur poids est encore plus réduit en distances qu'en temps</a:t>
            </a:r>
            <a:br>
              <a:rPr lang="fr-FR" b="0" i="0" dirty="0">
                <a:effectLst/>
                <a:latin typeface="-apple-system"/>
              </a:rPr>
            </a:br>
            <a:r>
              <a:rPr lang="fr-FR" b="0" i="0" dirty="0">
                <a:effectLst/>
                <a:latin typeface="-apple-system"/>
              </a:rPr>
              <a:t>👉 Les déplacements de moins de 10 km représentent ainsi 13 % des distances totales parcourues par les Français</a:t>
            </a:r>
            <a:br>
              <a:rPr lang="fr-FR" b="0" i="0" dirty="0">
                <a:effectLst/>
                <a:latin typeface="-apple-system"/>
              </a:rPr>
            </a:br>
            <a:r>
              <a:rPr lang="fr-FR" b="0" i="0" dirty="0">
                <a:effectLst/>
                <a:latin typeface="-apple-system"/>
              </a:rPr>
              <a:t>👉 Au contraire, un peu plus de 20 % des distances se font sur des trajets de plus de 1000 km</a:t>
            </a:r>
            <a:br>
              <a:rPr lang="fr-FR" b="0" i="0" dirty="0">
                <a:effectLst/>
                <a:latin typeface="-apple-system"/>
              </a:rPr>
            </a:br>
            <a:br>
              <a:rPr lang="fr-FR" b="0" i="0" dirty="0">
                <a:effectLst/>
                <a:latin typeface="-apple-system"/>
              </a:rPr>
            </a:br>
            <a:r>
              <a:rPr lang="fr-FR" b="1" i="0" dirty="0">
                <a:effectLst/>
                <a:latin typeface="-apple-system"/>
              </a:rPr>
              <a:t>4) Emissions directes de CO2</a:t>
            </a:r>
            <a:br>
              <a:rPr lang="fr-FR" b="0" i="0" dirty="0">
                <a:effectLst/>
                <a:latin typeface="-apple-system"/>
              </a:rPr>
            </a:br>
            <a:r>
              <a:rPr lang="fr-FR" b="0" i="0" dirty="0">
                <a:effectLst/>
                <a:latin typeface="-apple-system"/>
              </a:rPr>
              <a:t>👉 On retrouve ici une grande proximité avec la répartition en km parcourus</a:t>
            </a:r>
            <a:br>
              <a:rPr lang="fr-FR" b="0" i="0" dirty="0">
                <a:effectLst/>
                <a:latin typeface="-apple-system"/>
              </a:rPr>
            </a:br>
            <a:r>
              <a:rPr lang="fr-FR" b="0" i="0" dirty="0">
                <a:effectLst/>
                <a:latin typeface="-apple-system"/>
              </a:rPr>
              <a:t>👉 Plus on fait de km et plus on émet, à moins que ces distances soient faites à pied, à vélo ou en transports en commun</a:t>
            </a:r>
            <a:br>
              <a:rPr lang="fr-FR" b="0" i="0" dirty="0">
                <a:effectLst/>
                <a:latin typeface="-apple-system"/>
              </a:rPr>
            </a:br>
            <a:r>
              <a:rPr lang="fr-FR" b="0" i="0" dirty="0">
                <a:effectLst/>
                <a:latin typeface="-apple-system"/>
              </a:rPr>
              <a:t>👉 On voit ainsi la prédominance de la voiture dans les émissions, complétée par l'avion sur les plus longues distances</a:t>
            </a:r>
            <a:br>
              <a:rPr lang="fr-FR" b="0" i="0" dirty="0">
                <a:effectLst/>
                <a:latin typeface="-apple-system"/>
              </a:rPr>
            </a:br>
            <a:br>
              <a:rPr lang="fr-FR" b="0" i="0" dirty="0">
                <a:effectLst/>
                <a:latin typeface="-apple-system"/>
              </a:rPr>
            </a:br>
            <a:r>
              <a:rPr lang="fr-FR" b="1" i="0" dirty="0">
                <a:effectLst/>
                <a:latin typeface="-apple-system"/>
              </a:rPr>
              <a:t>5) Emissions de CO2 avec amont et traînées </a:t>
            </a:r>
            <a:br>
              <a:rPr lang="fr-FR" b="0" i="0" dirty="0">
                <a:effectLst/>
                <a:latin typeface="-apple-system"/>
              </a:rPr>
            </a:br>
            <a:r>
              <a:rPr lang="fr-FR" b="0" i="0" dirty="0">
                <a:effectLst/>
                <a:latin typeface="-apple-system"/>
              </a:rPr>
              <a:t>👉 Ici l'amont de production de l'énergie (carburants ou électricité) est pris en compte, et un facteur 2 est appliqué à l'aérien pour prendre en compte ses effets hors CO2 (trainées de condensation, NOx...)</a:t>
            </a:r>
            <a:br>
              <a:rPr lang="fr-FR" b="0" i="0" dirty="0">
                <a:effectLst/>
                <a:latin typeface="-apple-system"/>
              </a:rPr>
            </a:br>
            <a:r>
              <a:rPr lang="fr-FR" b="0" i="0" dirty="0">
                <a:effectLst/>
                <a:latin typeface="-apple-system"/>
              </a:rPr>
              <a:t>👉 Cela donne plus de poids dans les émissions à l'aérien et aux trajets à (très) longue distance, où l'avion est fortement utilisé</a:t>
            </a:r>
          </a:p>
          <a:p>
            <a:endParaRPr lang="fr-FR" b="0" i="0" dirty="0">
              <a:effectLst/>
              <a:latin typeface="-apple-system"/>
            </a:endParaRPr>
          </a:p>
          <a:p>
            <a:r>
              <a:rPr lang="fr-FR" b="0" i="0" dirty="0">
                <a:effectLst/>
                <a:latin typeface="-apple-system"/>
              </a:rPr>
              <a:t>Lien vers le post LinkedIn dédié : </a:t>
            </a:r>
            <a:r>
              <a:rPr lang="fr-FR" b="0" i="0" u="sng" dirty="0">
                <a:effectLst/>
                <a:latin typeface="-apple-system"/>
              </a:rPr>
              <a:t>https://www.linkedin.com/feed/update/urn:li:activity:7237360406036377600/ </a:t>
            </a:r>
            <a:endParaRPr lang="fr-FR" u="sng" dirty="0"/>
          </a:p>
        </p:txBody>
      </p:sp>
      <p:sp>
        <p:nvSpPr>
          <p:cNvPr id="4" name="Espace réservé du numéro de diapositive 3">
            <a:extLst>
              <a:ext uri="{FF2B5EF4-FFF2-40B4-BE49-F238E27FC236}">
                <a16:creationId xmlns:a16="http://schemas.microsoft.com/office/drawing/2014/main" id="{69C52634-1132-6B1E-8B9F-109C50ED2C8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379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apple-system"/>
              </a:rPr>
              <a:t>Ce graphique montre la </a:t>
            </a:r>
            <a:r>
              <a:rPr lang="fr-FR" b="1" i="0" dirty="0">
                <a:effectLst/>
                <a:latin typeface="-apple-system"/>
              </a:rPr>
              <a:t>part des différents modes de transport </a:t>
            </a:r>
            <a:r>
              <a:rPr lang="fr-FR" b="0" i="0" dirty="0">
                <a:effectLst/>
                <a:latin typeface="-apple-system"/>
              </a:rPr>
              <a:t>selon :</a:t>
            </a:r>
          </a:p>
          <a:p>
            <a:r>
              <a:rPr lang="fr-FR" b="0" i="0" dirty="0">
                <a:effectLst/>
                <a:latin typeface="-apple-system"/>
              </a:rPr>
              <a:t>👉 Le nombre de déplacements</a:t>
            </a:r>
            <a:br>
              <a:rPr lang="fr-FR" b="0" i="0" dirty="0">
                <a:effectLst/>
                <a:latin typeface="-apple-system"/>
              </a:rPr>
            </a:br>
            <a:r>
              <a:rPr lang="fr-FR" b="0" i="0" dirty="0">
                <a:effectLst/>
                <a:latin typeface="-apple-system"/>
              </a:rPr>
              <a:t>👉 Les temps de transport</a:t>
            </a:r>
            <a:br>
              <a:rPr lang="fr-FR" b="0" i="0" dirty="0">
                <a:effectLst/>
                <a:latin typeface="-apple-system"/>
              </a:rPr>
            </a:br>
            <a:r>
              <a:rPr lang="fr-FR" b="0" i="0" dirty="0">
                <a:effectLst/>
                <a:latin typeface="-apple-system"/>
              </a:rPr>
              <a:t>👉 Les distances parcourues</a:t>
            </a:r>
            <a:br>
              <a:rPr lang="fr-FR" b="0" i="0" dirty="0">
                <a:effectLst/>
                <a:latin typeface="-apple-system"/>
              </a:rPr>
            </a:br>
            <a:r>
              <a:rPr lang="fr-FR" b="0" i="0" dirty="0">
                <a:effectLst/>
                <a:latin typeface="-apple-system"/>
              </a:rPr>
              <a:t>👉 Les émissions directes de gaz à effet de serre</a:t>
            </a:r>
            <a:br>
              <a:rPr lang="fr-FR" b="0" i="0" dirty="0">
                <a:effectLst/>
                <a:latin typeface="-apple-system"/>
              </a:rPr>
            </a:br>
            <a:r>
              <a:rPr lang="fr-FR" b="0" i="0" dirty="0">
                <a:effectLst/>
                <a:latin typeface="-apple-system"/>
              </a:rPr>
              <a:t>👉 Les émissions, en ajoutant l'amont de production des carburants, et les traînées de condensation de l’aérien (voir détails en commentaire de la page 3 sur ce périmètre)</a:t>
            </a:r>
            <a:br>
              <a:rPr lang="fr-FR" b="0" i="0" dirty="0">
                <a:effectLst/>
                <a:latin typeface="-apple-system"/>
              </a:rPr>
            </a:br>
            <a:br>
              <a:rPr lang="fr-FR" b="0" i="0" dirty="0">
                <a:effectLst/>
                <a:latin typeface="-apple-system"/>
              </a:rPr>
            </a:br>
            <a:r>
              <a:rPr lang="fr-FR" b="0" i="0" dirty="0">
                <a:effectLst/>
                <a:latin typeface="-apple-system"/>
              </a:rPr>
              <a:t>On y voit / retrouve une </a:t>
            </a:r>
            <a:r>
              <a:rPr lang="fr-FR" b="1" i="0" dirty="0">
                <a:effectLst/>
                <a:latin typeface="-apple-system"/>
              </a:rPr>
              <a:t>large prédominance de la voiture</a:t>
            </a:r>
            <a:br>
              <a:rPr lang="fr-FR" b="0" i="0" dirty="0">
                <a:effectLst/>
                <a:latin typeface="-apple-system"/>
              </a:rPr>
            </a:br>
            <a:r>
              <a:rPr lang="fr-FR" b="0" i="0" dirty="0">
                <a:effectLst/>
                <a:latin typeface="-apple-system"/>
              </a:rPr>
              <a:t>👉 Avec quasiment 2/3 de la mobilité, aussi bien en nombre de déplacements (64 %), de temps de transport (62 %) et de distances parcourues (65 %)</a:t>
            </a:r>
            <a:br>
              <a:rPr lang="fr-FR" b="0" i="0" dirty="0">
                <a:effectLst/>
                <a:latin typeface="-apple-system"/>
              </a:rPr>
            </a:br>
            <a:r>
              <a:rPr lang="fr-FR" b="0" i="0" dirty="0">
                <a:effectLst/>
                <a:latin typeface="-apple-system"/>
              </a:rPr>
              <a:t>👉 Et 79 % ou 69 % des émissions selon le périmètre retenu pour les émissions de gaz à effet de serre</a:t>
            </a:r>
            <a:br>
              <a:rPr lang="fr-FR" b="0" i="0" dirty="0">
                <a:effectLst/>
                <a:latin typeface="-apple-system"/>
              </a:rPr>
            </a:br>
            <a:br>
              <a:rPr lang="fr-FR" b="0" i="0" dirty="0">
                <a:effectLst/>
                <a:latin typeface="-apple-system"/>
              </a:rPr>
            </a:br>
            <a:r>
              <a:rPr lang="fr-FR" b="0" i="0" dirty="0">
                <a:effectLst/>
                <a:latin typeface="-apple-system"/>
              </a:rPr>
              <a:t>Le </a:t>
            </a:r>
            <a:r>
              <a:rPr lang="fr-FR" b="1" i="0" dirty="0">
                <a:effectLst/>
                <a:latin typeface="-apple-system"/>
              </a:rPr>
              <a:t>2ème mode de transport </a:t>
            </a:r>
            <a:r>
              <a:rPr lang="fr-FR" b="0" i="0" dirty="0">
                <a:effectLst/>
                <a:latin typeface="-apple-system"/>
              </a:rPr>
              <a:t>correspond à la </a:t>
            </a:r>
            <a:r>
              <a:rPr lang="fr-FR" b="1" i="0" dirty="0">
                <a:effectLst/>
                <a:latin typeface="-apple-system"/>
              </a:rPr>
              <a:t>marche</a:t>
            </a:r>
            <a:r>
              <a:rPr lang="fr-FR" b="0" i="0" dirty="0">
                <a:effectLst/>
                <a:latin typeface="-apple-system"/>
              </a:rPr>
              <a:t>…</a:t>
            </a:r>
            <a:br>
              <a:rPr lang="fr-FR" b="0" i="0" dirty="0">
                <a:effectLst/>
                <a:latin typeface="-apple-system"/>
              </a:rPr>
            </a:br>
            <a:r>
              <a:rPr lang="fr-FR" b="0" i="0" dirty="0">
                <a:effectLst/>
                <a:latin typeface="-apple-system"/>
              </a:rPr>
              <a:t>👉 … si l’on raisonne en nombre de déplacements (24 %) ou encore en temps de transport (15 %), sans même compter ici la marche en intermodalité avec d’autres modes</a:t>
            </a:r>
            <a:br>
              <a:rPr lang="fr-FR" b="0" i="0" dirty="0">
                <a:effectLst/>
                <a:latin typeface="-apple-system"/>
              </a:rPr>
            </a:br>
            <a:r>
              <a:rPr lang="fr-FR" b="0" i="0" dirty="0">
                <a:effectLst/>
                <a:latin typeface="-apple-system"/>
              </a:rPr>
              <a:t>👉 Pourtant, ce mode est beaucoup trop peu pris en compte dans les débats ou politiques publiques, par rapport à la place qu’il occupe dans les mobilités</a:t>
            </a:r>
            <a:br>
              <a:rPr lang="fr-FR" b="0" i="0" dirty="0">
                <a:effectLst/>
                <a:latin typeface="-apple-system"/>
              </a:rPr>
            </a:br>
            <a:r>
              <a:rPr lang="fr-FR" b="0" i="0" dirty="0">
                <a:effectLst/>
                <a:latin typeface="-apple-system"/>
              </a:rPr>
              <a:t>👉 Au vu des courtes distances de ses trajets, sa part reste cependant faible dans les distances parcourues (1,5 %)</a:t>
            </a:r>
            <a:br>
              <a:rPr lang="fr-FR" b="0" i="0" dirty="0">
                <a:effectLst/>
                <a:latin typeface="-apple-system"/>
              </a:rPr>
            </a:br>
            <a:br>
              <a:rPr lang="fr-FR" b="0" i="0" dirty="0">
                <a:effectLst/>
                <a:latin typeface="-apple-system"/>
              </a:rPr>
            </a:br>
            <a:r>
              <a:rPr lang="fr-FR" b="0" i="0" dirty="0">
                <a:effectLst/>
                <a:latin typeface="-apple-system"/>
              </a:rPr>
              <a:t>Le </a:t>
            </a:r>
            <a:r>
              <a:rPr lang="fr-FR" b="1" i="0" dirty="0">
                <a:effectLst/>
                <a:latin typeface="-apple-system"/>
              </a:rPr>
              <a:t>2ème mode </a:t>
            </a:r>
            <a:r>
              <a:rPr lang="fr-FR" b="0" i="0" dirty="0">
                <a:effectLst/>
                <a:latin typeface="-apple-system"/>
              </a:rPr>
              <a:t>de transport est </a:t>
            </a:r>
            <a:r>
              <a:rPr lang="fr-FR" b="1" i="0" dirty="0">
                <a:effectLst/>
                <a:latin typeface="-apple-system"/>
              </a:rPr>
              <a:t>l’avion</a:t>
            </a:r>
            <a:r>
              <a:rPr lang="fr-FR" b="0" i="0" dirty="0">
                <a:effectLst/>
                <a:latin typeface="-apple-system"/>
              </a:rPr>
              <a:t>…</a:t>
            </a:r>
            <a:br>
              <a:rPr lang="fr-FR" b="0" i="0" dirty="0">
                <a:effectLst/>
                <a:latin typeface="-apple-system"/>
              </a:rPr>
            </a:br>
            <a:r>
              <a:rPr lang="fr-FR" b="0" i="0" dirty="0">
                <a:effectLst/>
                <a:latin typeface="-apple-system"/>
              </a:rPr>
              <a:t>👉 … si on raisonne en distances (19,5 %) ou en émissions (17 % ou 27 % selon le périmètre retenu)</a:t>
            </a:r>
            <a:br>
              <a:rPr lang="fr-FR" b="0" i="0" dirty="0">
                <a:effectLst/>
                <a:latin typeface="-apple-system"/>
              </a:rPr>
            </a:br>
            <a:r>
              <a:rPr lang="fr-FR" b="0" i="0" dirty="0">
                <a:effectLst/>
                <a:latin typeface="-apple-system"/>
              </a:rPr>
              <a:t>👉 Ces parts sont particulièrement élevées en rapport au faible usage de l’avion au global, avec seulement 0,1 % des déplacements</a:t>
            </a:r>
            <a:br>
              <a:rPr lang="fr-FR" b="0" i="0" dirty="0">
                <a:effectLst/>
                <a:latin typeface="-apple-system"/>
              </a:rPr>
            </a:br>
            <a:br>
              <a:rPr lang="fr-FR" b="0" i="0" dirty="0">
                <a:effectLst/>
                <a:latin typeface="-apple-system"/>
              </a:rPr>
            </a:br>
            <a:r>
              <a:rPr lang="fr-FR" b="0" i="0" dirty="0">
                <a:effectLst/>
                <a:latin typeface="-apple-system"/>
              </a:rPr>
              <a:t>Derrière ces modes, on trouve :</a:t>
            </a:r>
            <a:br>
              <a:rPr lang="fr-FR" b="0" i="0" dirty="0">
                <a:effectLst/>
                <a:latin typeface="-apple-system"/>
              </a:rPr>
            </a:br>
            <a:r>
              <a:rPr lang="fr-FR" b="0" i="0" dirty="0">
                <a:effectLst/>
                <a:latin typeface="-apple-system"/>
              </a:rPr>
              <a:t>👉 Les </a:t>
            </a:r>
            <a:r>
              <a:rPr lang="fr-FR" b="1" i="0" dirty="0">
                <a:effectLst/>
                <a:latin typeface="-apple-system"/>
              </a:rPr>
              <a:t>transports en commun ferroviaires et routiers</a:t>
            </a:r>
            <a:r>
              <a:rPr lang="fr-FR" b="0" i="0" dirty="0">
                <a:effectLst/>
                <a:latin typeface="-apple-system"/>
              </a:rPr>
              <a:t>, qui additionnés représentent 8 % des déplacements, quasiment 17 % des temps de transport (porte-à-porte), 11,3 % des distances parcourues et moins de 2 % des émissions</a:t>
            </a:r>
            <a:br>
              <a:rPr lang="fr-FR" b="0" i="0" dirty="0">
                <a:effectLst/>
                <a:latin typeface="-apple-system"/>
              </a:rPr>
            </a:br>
            <a:r>
              <a:rPr lang="fr-FR" b="0" i="0" dirty="0">
                <a:effectLst/>
                <a:latin typeface="-apple-system"/>
              </a:rPr>
              <a:t>👉 Le </a:t>
            </a:r>
            <a:r>
              <a:rPr lang="fr-FR" b="1" i="0" dirty="0">
                <a:effectLst/>
                <a:latin typeface="-apple-system"/>
              </a:rPr>
              <a:t>vélo</a:t>
            </a:r>
            <a:r>
              <a:rPr lang="fr-FR" b="0" i="0" dirty="0">
                <a:effectLst/>
                <a:latin typeface="-apple-system"/>
              </a:rPr>
              <a:t> représente 2,5 % des déplacements (avant Covid, probablement autour de 3,5 % actuellement), 2 % des temps de transport et 0,5 % des distances</a:t>
            </a:r>
            <a:br>
              <a:rPr lang="fr-FR" b="0" i="0" dirty="0">
                <a:effectLst/>
                <a:latin typeface="-apple-system"/>
              </a:rPr>
            </a:br>
            <a:r>
              <a:rPr lang="fr-FR" b="0" i="0" dirty="0">
                <a:effectLst/>
                <a:latin typeface="-apple-system"/>
              </a:rPr>
              <a:t>👉 Les </a:t>
            </a:r>
            <a:r>
              <a:rPr lang="fr-FR" b="1" i="0" dirty="0">
                <a:effectLst/>
                <a:latin typeface="-apple-system"/>
              </a:rPr>
              <a:t>2-roues motorisés </a:t>
            </a:r>
            <a:r>
              <a:rPr lang="fr-FR" b="0" i="0" dirty="0">
                <a:effectLst/>
                <a:latin typeface="-apple-system"/>
              </a:rPr>
              <a:t>représentent au maximum 1 % de la mobilité quelque soit le critère considéré</a:t>
            </a:r>
            <a:endParaRPr lang="fr-FR" dirty="0"/>
          </a:p>
          <a:p>
            <a:endParaRPr lang="fr-FR" dirty="0"/>
          </a:p>
          <a:p>
            <a:r>
              <a:rPr lang="fr-FR" b="0" i="0" dirty="0">
                <a:effectLst/>
                <a:latin typeface="-apple-system"/>
              </a:rPr>
              <a:t>Lien vers le post LinkedIn qui évoque ces parts des différents modes de transport : </a:t>
            </a:r>
            <a:r>
              <a:rPr lang="fr-FR" u="sng" dirty="0"/>
              <a:t>https://www.linkedin.com/feed/update/urn:li:activity:7256939652710830080/</a:t>
            </a:r>
          </a:p>
        </p:txBody>
      </p:sp>
      <p:sp>
        <p:nvSpPr>
          <p:cNvPr id="4" name="Espace réservé du numéro de diapositive 3"/>
          <p:cNvSpPr>
            <a:spLocks noGrp="1"/>
          </p:cNvSpPr>
          <p:nvPr>
            <p:ph type="sldNum" sz="quarter" idx="5"/>
          </p:nvPr>
        </p:nvSpPr>
        <p:spPr/>
        <p:txBody>
          <a:bodyPr/>
          <a:lstStyle/>
          <a:p>
            <a:fld id="{2C7F7D2E-1A8E-4199-9A31-15F573E032A0}" type="slidenum">
              <a:rPr lang="fr-FR" smtClean="0"/>
              <a:t>7</a:t>
            </a:fld>
            <a:endParaRPr lang="fr-FR"/>
          </a:p>
        </p:txBody>
      </p:sp>
    </p:spTree>
    <p:extLst>
      <p:ext uri="{BB962C8B-B14F-4D97-AF65-F5344CB8AC3E}">
        <p14:creationId xmlns:p14="http://schemas.microsoft.com/office/powerpoint/2010/main" val="32660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E84FB-2747-5D22-5758-95B80218D3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52FC785-6776-A570-6A56-1B7DEB2D6C06}"/>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22B36F7D-64F5-E6A1-350F-849AB94A5E18}"/>
              </a:ext>
            </a:extLst>
          </p:cNvPr>
          <p:cNvSpPr>
            <a:spLocks noGrp="1"/>
          </p:cNvSpPr>
          <p:nvPr>
            <p:ph type="body" idx="1"/>
          </p:nvPr>
        </p:nvSpPr>
        <p:spPr/>
        <p:txBody>
          <a:bodyPr/>
          <a:lstStyle/>
          <a:p>
            <a:r>
              <a:rPr lang="fr-FR" b="1" i="0" dirty="0">
                <a:effectLst/>
                <a:latin typeface="-apple-system"/>
              </a:rPr>
              <a:t>Quelle est la part des différents modes de transport en France selon la distance à parcourir ?</a:t>
            </a:r>
            <a:br>
              <a:rPr lang="fr-FR" b="0" i="0" dirty="0">
                <a:effectLst/>
                <a:latin typeface="-apple-system"/>
              </a:rPr>
            </a:br>
            <a:br>
              <a:rPr lang="fr-FR" b="0" i="0" dirty="0">
                <a:effectLst/>
                <a:latin typeface="-apple-system"/>
              </a:rPr>
            </a:br>
            <a:r>
              <a:rPr lang="fr-FR" b="0" i="0" dirty="0">
                <a:effectLst/>
                <a:latin typeface="-apple-system"/>
              </a:rPr>
              <a:t>Il y a deux modes concentrés sur la </a:t>
            </a:r>
            <a:r>
              <a:rPr lang="fr-FR" b="1" i="0" dirty="0">
                <a:effectLst/>
                <a:latin typeface="-apple-system"/>
              </a:rPr>
              <a:t>courte distance</a:t>
            </a:r>
            <a:br>
              <a:rPr lang="fr-FR" b="0" i="0" dirty="0">
                <a:effectLst/>
                <a:latin typeface="-apple-system"/>
              </a:rPr>
            </a:br>
            <a:r>
              <a:rPr lang="fr-FR" b="0" i="0" dirty="0">
                <a:effectLst/>
                <a:latin typeface="-apple-system"/>
              </a:rPr>
              <a:t>👉 La </a:t>
            </a:r>
            <a:r>
              <a:rPr lang="fr-FR" b="1" i="0" dirty="0">
                <a:effectLst/>
                <a:latin typeface="-apple-system"/>
              </a:rPr>
              <a:t>marche</a:t>
            </a:r>
            <a:r>
              <a:rPr lang="fr-FR" b="0" i="0" dirty="0">
                <a:effectLst/>
                <a:latin typeface="-apple-system"/>
              </a:rPr>
              <a:t> 🚶 est le mode dominant pour les très courtes distances, avec 82 % de part modale pour les trajets de 0 à 1 km, puis elle décline (44 %, 13 % et 3 % pour les intervalles suivants)</a:t>
            </a:r>
            <a:br>
              <a:rPr lang="fr-FR" b="0" i="0" dirty="0">
                <a:effectLst/>
                <a:latin typeface="-apple-system"/>
              </a:rPr>
            </a:br>
            <a:r>
              <a:rPr lang="fr-FR" b="0" i="0" dirty="0">
                <a:effectLst/>
                <a:latin typeface="-apple-system"/>
              </a:rPr>
              <a:t>👉 Le </a:t>
            </a:r>
            <a:r>
              <a:rPr lang="fr-FR" b="1" i="0" dirty="0">
                <a:effectLst/>
                <a:latin typeface="-apple-system"/>
              </a:rPr>
              <a:t>vélo</a:t>
            </a:r>
            <a:r>
              <a:rPr lang="fr-FR" b="0" i="0" dirty="0">
                <a:effectLst/>
                <a:latin typeface="-apple-system"/>
              </a:rPr>
              <a:t> 🚲 atteint 4 % de part modale maximum sur les intervalles 1-2 km et 2-5 km (l’enquête est de 2019, c’est sûrement un peu plus désormais)</a:t>
            </a:r>
            <a:br>
              <a:rPr lang="fr-FR" b="0" i="0" dirty="0">
                <a:effectLst/>
                <a:latin typeface="-apple-system"/>
              </a:rPr>
            </a:br>
            <a:br>
              <a:rPr lang="fr-FR" b="0" i="0" dirty="0">
                <a:effectLst/>
                <a:latin typeface="-apple-system"/>
              </a:rPr>
            </a:br>
            <a:r>
              <a:rPr lang="fr-FR" b="0" i="0" dirty="0">
                <a:effectLst/>
                <a:latin typeface="-apple-system"/>
              </a:rPr>
              <a:t>On peut voir au contraire un mode concentré sur la </a:t>
            </a:r>
            <a:r>
              <a:rPr lang="fr-FR" b="1" i="0" dirty="0">
                <a:effectLst/>
                <a:latin typeface="-apple-system"/>
              </a:rPr>
              <a:t>longue distance</a:t>
            </a:r>
            <a:br>
              <a:rPr lang="fr-FR" b="0" i="0" dirty="0">
                <a:effectLst/>
                <a:latin typeface="-apple-system"/>
              </a:rPr>
            </a:br>
            <a:r>
              <a:rPr lang="fr-FR" b="0" i="0" dirty="0">
                <a:effectLst/>
                <a:latin typeface="-apple-system"/>
              </a:rPr>
              <a:t>👉 Sans surprise, </a:t>
            </a:r>
            <a:r>
              <a:rPr lang="fr-FR" b="1" i="0" dirty="0">
                <a:effectLst/>
                <a:latin typeface="-apple-system"/>
              </a:rPr>
              <a:t>l’aérien</a:t>
            </a:r>
            <a:r>
              <a:rPr lang="fr-FR" b="0" i="0" dirty="0">
                <a:effectLst/>
                <a:latin typeface="-apple-system"/>
              </a:rPr>
              <a:t> ✈ est le mode principal quand on dépasse les 1000 km à parcourir et c’est quasiment le seul mode au-delà de 5000 km</a:t>
            </a:r>
            <a:br>
              <a:rPr lang="fr-FR" b="0" i="0" dirty="0">
                <a:effectLst/>
                <a:latin typeface="-apple-system"/>
              </a:rPr>
            </a:br>
            <a:r>
              <a:rPr lang="fr-FR" b="0" i="0" dirty="0">
                <a:effectLst/>
                <a:latin typeface="-apple-system"/>
              </a:rPr>
              <a:t>👉 La catégorie "Autres" dans la figure correspond surtout au </a:t>
            </a:r>
            <a:r>
              <a:rPr lang="fr-FR" b="1" i="0" dirty="0">
                <a:effectLst/>
                <a:latin typeface="-apple-system"/>
              </a:rPr>
              <a:t>bateau</a:t>
            </a:r>
            <a:r>
              <a:rPr lang="fr-FR" b="0" i="0" dirty="0">
                <a:effectLst/>
                <a:latin typeface="-apple-system"/>
              </a:rPr>
              <a:t> 🚢, dont la part reste cependant difficile à interpréter avec précision</a:t>
            </a:r>
            <a:br>
              <a:rPr lang="fr-FR" b="0" i="0" dirty="0">
                <a:effectLst/>
                <a:latin typeface="-apple-system"/>
              </a:rPr>
            </a:br>
            <a:br>
              <a:rPr lang="fr-FR" b="0" i="0" dirty="0">
                <a:effectLst/>
                <a:latin typeface="-apple-system"/>
              </a:rPr>
            </a:br>
            <a:r>
              <a:rPr lang="fr-FR" b="0" i="0" dirty="0">
                <a:effectLst/>
                <a:latin typeface="-apple-system"/>
              </a:rPr>
              <a:t>Au milieu, on voit plusieurs </a:t>
            </a:r>
            <a:r>
              <a:rPr lang="fr-FR" b="1" i="0" dirty="0">
                <a:effectLst/>
                <a:latin typeface="-apple-system"/>
              </a:rPr>
              <a:t>modes en concurrence </a:t>
            </a:r>
            <a:r>
              <a:rPr lang="fr-FR" b="0" i="0" dirty="0">
                <a:effectLst/>
                <a:latin typeface="-apple-system"/>
              </a:rPr>
              <a:t>sur les mêmes distances</a:t>
            </a:r>
            <a:br>
              <a:rPr lang="fr-FR" b="0" i="0" dirty="0">
                <a:effectLst/>
                <a:latin typeface="-apple-system"/>
              </a:rPr>
            </a:br>
            <a:r>
              <a:rPr lang="fr-FR" b="0" i="0" dirty="0">
                <a:effectLst/>
                <a:latin typeface="-apple-system"/>
              </a:rPr>
              <a:t>👉 La </a:t>
            </a:r>
            <a:r>
              <a:rPr lang="fr-FR" b="1" i="0" dirty="0">
                <a:effectLst/>
                <a:latin typeface="-apple-system"/>
              </a:rPr>
              <a:t>voiture</a:t>
            </a:r>
            <a:r>
              <a:rPr lang="fr-FR" b="0" i="0" dirty="0">
                <a:effectLst/>
                <a:latin typeface="-apple-system"/>
              </a:rPr>
              <a:t> 🚗 est le mode principal de 1 à 1000 km et atteint 91 % de part modale sur les 100-200 km</a:t>
            </a:r>
            <a:br>
              <a:rPr lang="fr-FR" b="0" i="0" dirty="0">
                <a:effectLst/>
                <a:latin typeface="-apple-system"/>
              </a:rPr>
            </a:br>
            <a:r>
              <a:rPr lang="fr-FR" b="0" i="0" dirty="0">
                <a:effectLst/>
                <a:latin typeface="-apple-system"/>
              </a:rPr>
              <a:t>👉 Les </a:t>
            </a:r>
            <a:r>
              <a:rPr lang="fr-FR" b="1" i="0" dirty="0">
                <a:effectLst/>
                <a:latin typeface="-apple-system"/>
              </a:rPr>
              <a:t>2-roues motorisés </a:t>
            </a:r>
            <a:r>
              <a:rPr lang="fr-FR" b="0" i="0" dirty="0">
                <a:effectLst/>
                <a:latin typeface="-apple-system"/>
              </a:rPr>
              <a:t>(2RM) 🛵 ont un usage maximum sur la tranche 10-20 km où ils atteignent quasiment 2 % de part modale</a:t>
            </a:r>
            <a:br>
              <a:rPr lang="fr-FR" b="0" i="0" dirty="0">
                <a:effectLst/>
                <a:latin typeface="-apple-system"/>
              </a:rPr>
            </a:br>
            <a:r>
              <a:rPr lang="fr-FR" b="0" i="0" dirty="0">
                <a:effectLst/>
                <a:latin typeface="-apple-system"/>
              </a:rPr>
              <a:t>👉 Le </a:t>
            </a:r>
            <a:r>
              <a:rPr lang="fr-FR" b="1" i="0" dirty="0">
                <a:effectLst/>
                <a:latin typeface="-apple-system"/>
              </a:rPr>
              <a:t>ferroviaire</a:t>
            </a:r>
            <a:r>
              <a:rPr lang="fr-FR" b="0" i="0" dirty="0">
                <a:effectLst/>
                <a:latin typeface="-apple-system"/>
              </a:rPr>
              <a:t> 🚊 (au sens large : du tramway au TGV) est présent sur une forte gamme de distances et atteint 23 % sur la tranche 500-1000 km</a:t>
            </a:r>
            <a:br>
              <a:rPr lang="fr-FR" b="0" i="0" dirty="0">
                <a:effectLst/>
                <a:latin typeface="-apple-system"/>
              </a:rPr>
            </a:br>
            <a:r>
              <a:rPr lang="fr-FR" b="0" i="0" dirty="0">
                <a:effectLst/>
                <a:latin typeface="-apple-system"/>
              </a:rPr>
              <a:t>👉 Les </a:t>
            </a:r>
            <a:r>
              <a:rPr lang="fr-FR" b="1" i="0" dirty="0">
                <a:effectLst/>
                <a:latin typeface="-apple-system"/>
              </a:rPr>
              <a:t>bus et cars </a:t>
            </a:r>
            <a:r>
              <a:rPr lang="fr-FR" b="0" i="0" dirty="0">
                <a:effectLst/>
                <a:latin typeface="-apple-system"/>
              </a:rPr>
              <a:t>🚌 sont présents sur les mêmes gammes de distances, mais sont les plus forts sur la tranche 2-5 km où ils représentent quasiment 7 % de part modale</a:t>
            </a:r>
            <a:br>
              <a:rPr lang="fr-FR" b="0" i="0" dirty="0">
                <a:effectLst/>
                <a:latin typeface="-apple-system"/>
              </a:rPr>
            </a:br>
            <a:br>
              <a:rPr lang="fr-FR" b="0" i="0" dirty="0">
                <a:effectLst/>
                <a:latin typeface="-apple-system"/>
              </a:rPr>
            </a:br>
            <a:r>
              <a:rPr lang="fr-FR" b="0" i="0" dirty="0">
                <a:effectLst/>
                <a:latin typeface="-apple-system"/>
              </a:rPr>
              <a:t>Pour ces transports en commun, les différences sont très fortes entre </a:t>
            </a:r>
            <a:r>
              <a:rPr lang="fr-FR" b="1" i="0" dirty="0">
                <a:effectLst/>
                <a:latin typeface="-apple-system"/>
              </a:rPr>
              <a:t>habitants des communes rurales et denses </a:t>
            </a:r>
            <a:r>
              <a:rPr lang="fr-FR" b="0" i="0" dirty="0">
                <a:effectLst/>
                <a:latin typeface="-apple-system"/>
              </a:rPr>
              <a:t>(2 figures du bas)</a:t>
            </a:r>
            <a:br>
              <a:rPr lang="fr-FR" b="0" i="0" dirty="0">
                <a:effectLst/>
                <a:latin typeface="-apple-system"/>
              </a:rPr>
            </a:br>
            <a:r>
              <a:rPr lang="fr-FR" b="0" i="0" dirty="0">
                <a:effectLst/>
                <a:latin typeface="-apple-system"/>
              </a:rPr>
              <a:t>👉 Pour le </a:t>
            </a:r>
            <a:r>
              <a:rPr lang="fr-FR" b="1" i="0" dirty="0">
                <a:effectLst/>
                <a:latin typeface="-apple-system"/>
              </a:rPr>
              <a:t>ferroviaire</a:t>
            </a:r>
            <a:r>
              <a:rPr lang="fr-FR" b="0" i="0" dirty="0">
                <a:effectLst/>
                <a:latin typeface="-apple-system"/>
              </a:rPr>
              <a:t>, sur la tranche 500-1000 km, la part est de 10 % pour les habitants des communes rurales et 34 % pour les communes denses</a:t>
            </a:r>
            <a:br>
              <a:rPr lang="fr-FR" b="0" i="0" dirty="0">
                <a:effectLst/>
                <a:latin typeface="-apple-system"/>
              </a:rPr>
            </a:br>
            <a:r>
              <a:rPr lang="fr-FR" b="0" i="0" dirty="0">
                <a:effectLst/>
                <a:latin typeface="-apple-system"/>
              </a:rPr>
              <a:t>👉 Pour les </a:t>
            </a:r>
            <a:r>
              <a:rPr lang="fr-FR" b="1" i="0" dirty="0">
                <a:effectLst/>
                <a:latin typeface="-apple-system"/>
              </a:rPr>
              <a:t>bus et cars</a:t>
            </a:r>
            <a:r>
              <a:rPr lang="fr-FR" b="0" i="0" dirty="0">
                <a:effectLst/>
                <a:latin typeface="-apple-system"/>
              </a:rPr>
              <a:t>, leur part monte à 3,5 % pour le rural entre 5 et 20 km, tandis que la part atteint 12 % pour les communes denses sur les 2-5 km</a:t>
            </a:r>
            <a:br>
              <a:rPr lang="fr-FR" b="0" i="0" dirty="0">
                <a:effectLst/>
                <a:latin typeface="-apple-system"/>
              </a:rPr>
            </a:br>
            <a:br>
              <a:rPr lang="fr-FR" b="0" i="0" dirty="0">
                <a:effectLst/>
                <a:latin typeface="-apple-system"/>
              </a:rPr>
            </a:br>
            <a:r>
              <a:rPr lang="fr-FR" b="0" i="0" dirty="0">
                <a:effectLst/>
                <a:latin typeface="-apple-system"/>
              </a:rPr>
              <a:t>Ces graphiques mettent en évidence le </a:t>
            </a:r>
            <a:r>
              <a:rPr lang="fr-FR" b="1" i="0" dirty="0">
                <a:effectLst/>
                <a:latin typeface="-apple-system"/>
              </a:rPr>
              <a:t>rôle prédominant qu’a pris la voiture</a:t>
            </a:r>
            <a:r>
              <a:rPr lang="fr-FR" b="0" i="0" dirty="0">
                <a:effectLst/>
                <a:latin typeface="-apple-system"/>
              </a:rPr>
              <a:t>, sorte de couteau suisse de la mobilité, en dominant de 1 à 1000 km, surtout quand on sort des zones denses.</a:t>
            </a:r>
            <a:br>
              <a:rPr lang="fr-FR" b="0" i="0" dirty="0">
                <a:effectLst/>
                <a:latin typeface="-apple-system"/>
              </a:rPr>
            </a:br>
            <a:br>
              <a:rPr lang="fr-FR" b="0" i="0" dirty="0">
                <a:effectLst/>
                <a:latin typeface="-apple-system"/>
              </a:rPr>
            </a:br>
            <a:r>
              <a:rPr lang="fr-FR" b="0" i="0" dirty="0">
                <a:effectLst/>
                <a:latin typeface="-apple-system"/>
              </a:rPr>
              <a:t>Pour </a:t>
            </a:r>
            <a:r>
              <a:rPr lang="fr-FR" b="1" i="0" dirty="0">
                <a:effectLst/>
                <a:latin typeface="-apple-system"/>
              </a:rPr>
              <a:t>contester cette hégémonie</a:t>
            </a:r>
            <a:r>
              <a:rPr lang="fr-FR" b="0" i="0" dirty="0">
                <a:effectLst/>
                <a:latin typeface="-apple-system"/>
              </a:rPr>
              <a:t>, pour l’instant c’est la marche et l’avion qui lui résistent le mieux sur les très courts et très longs trajets…</a:t>
            </a:r>
            <a:br>
              <a:rPr lang="fr-FR" b="0" i="0" dirty="0">
                <a:effectLst/>
                <a:latin typeface="-apple-system"/>
              </a:rPr>
            </a:br>
            <a:r>
              <a:rPr lang="fr-FR" b="0" i="0" dirty="0">
                <a:effectLst/>
                <a:latin typeface="-apple-system"/>
              </a:rPr>
              <a:t>👉 </a:t>
            </a:r>
            <a:r>
              <a:rPr lang="fr-FR" b="1" i="0" dirty="0">
                <a:effectLst/>
                <a:latin typeface="-apple-system"/>
              </a:rPr>
              <a:t>La</a:t>
            </a:r>
            <a:r>
              <a:rPr lang="fr-FR" b="0" i="0" dirty="0">
                <a:effectLst/>
                <a:latin typeface="-apple-system"/>
              </a:rPr>
              <a:t> </a:t>
            </a:r>
            <a:r>
              <a:rPr lang="fr-FR" b="1" i="0" dirty="0">
                <a:effectLst/>
                <a:latin typeface="-apple-system"/>
              </a:rPr>
              <a:t>marche</a:t>
            </a:r>
            <a:r>
              <a:rPr lang="fr-FR" b="0" i="0" dirty="0">
                <a:effectLst/>
                <a:latin typeface="-apple-system"/>
              </a:rPr>
              <a:t> est à promouvoir autant que possible mais son potentiel de développement restera limité</a:t>
            </a:r>
            <a:br>
              <a:rPr lang="fr-FR" b="0" i="0" dirty="0">
                <a:effectLst/>
                <a:latin typeface="-apple-system"/>
              </a:rPr>
            </a:br>
            <a:r>
              <a:rPr lang="fr-FR" b="0" i="0" dirty="0">
                <a:effectLst/>
                <a:latin typeface="-apple-system"/>
              </a:rPr>
              <a:t>👉 </a:t>
            </a:r>
            <a:r>
              <a:rPr lang="fr-FR" b="1" i="0" dirty="0">
                <a:effectLst/>
                <a:latin typeface="-apple-system"/>
              </a:rPr>
              <a:t>L’avion</a:t>
            </a:r>
            <a:r>
              <a:rPr lang="fr-FR" b="0" i="0" dirty="0">
                <a:effectLst/>
                <a:latin typeface="-apple-system"/>
              </a:rPr>
              <a:t> doit être davantage évité pour limiter les consommations de ressources</a:t>
            </a:r>
            <a:br>
              <a:rPr lang="fr-FR" b="0" i="0" dirty="0">
                <a:effectLst/>
                <a:latin typeface="-apple-system"/>
              </a:rPr>
            </a:br>
            <a:br>
              <a:rPr lang="fr-FR" b="0" i="0" dirty="0">
                <a:effectLst/>
                <a:latin typeface="-apple-system"/>
              </a:rPr>
            </a:br>
            <a:r>
              <a:rPr lang="fr-FR" b="0" i="0" dirty="0">
                <a:effectLst/>
                <a:latin typeface="-apple-system"/>
              </a:rPr>
              <a:t>Les meilleurs espoirs </a:t>
            </a:r>
            <a:r>
              <a:rPr lang="fr-FR" b="1" i="0" dirty="0">
                <a:effectLst/>
                <a:latin typeface="-apple-system"/>
              </a:rPr>
              <a:t>pour remplacer la voiture </a:t>
            </a:r>
            <a:r>
              <a:rPr lang="fr-FR" b="0" i="0" dirty="0">
                <a:effectLst/>
                <a:latin typeface="-apple-system"/>
              </a:rPr>
              <a:t>sont donc</a:t>
            </a:r>
            <a:br>
              <a:rPr lang="fr-FR" b="0" i="0" dirty="0">
                <a:effectLst/>
                <a:latin typeface="-apple-system"/>
              </a:rPr>
            </a:br>
            <a:r>
              <a:rPr lang="fr-FR" b="0" i="0" dirty="0">
                <a:effectLst/>
                <a:latin typeface="-apple-system"/>
              </a:rPr>
              <a:t>👉 Le </a:t>
            </a:r>
            <a:r>
              <a:rPr lang="fr-FR" b="1" i="0" dirty="0">
                <a:effectLst/>
                <a:latin typeface="-apple-system"/>
              </a:rPr>
              <a:t>vélo</a:t>
            </a:r>
            <a:r>
              <a:rPr lang="fr-FR" b="0" i="0" dirty="0">
                <a:effectLst/>
                <a:latin typeface="-apple-system"/>
              </a:rPr>
              <a:t> sur les courtes distances, avec un fort potentiel de quasiment x10 dans les scénarios les plus ambitieux</a:t>
            </a:r>
            <a:br>
              <a:rPr lang="fr-FR" b="0" i="0" dirty="0">
                <a:effectLst/>
                <a:latin typeface="-apple-system"/>
              </a:rPr>
            </a:br>
            <a:r>
              <a:rPr lang="fr-FR" b="0" i="0" dirty="0">
                <a:effectLst/>
                <a:latin typeface="-apple-system"/>
              </a:rPr>
              <a:t>👉 Les </a:t>
            </a:r>
            <a:r>
              <a:rPr lang="fr-FR" b="1" i="0" dirty="0">
                <a:effectLst/>
                <a:latin typeface="-apple-system"/>
              </a:rPr>
              <a:t>transports en commun </a:t>
            </a:r>
            <a:r>
              <a:rPr lang="fr-FR" b="0" i="0" dirty="0">
                <a:effectLst/>
                <a:latin typeface="-apple-system"/>
              </a:rPr>
              <a:t>qui ont un potentiel de faire x2 d'ici 2050</a:t>
            </a:r>
            <a:br>
              <a:rPr lang="fr-FR" b="0" i="0" dirty="0">
                <a:effectLst/>
                <a:latin typeface="-apple-system"/>
              </a:rPr>
            </a:br>
            <a:br>
              <a:rPr lang="fr-FR" b="0" i="0" dirty="0">
                <a:effectLst/>
                <a:latin typeface="-apple-system"/>
              </a:rPr>
            </a:br>
            <a:r>
              <a:rPr lang="fr-FR" b="0" i="0" dirty="0">
                <a:effectLst/>
                <a:latin typeface="-apple-system"/>
              </a:rPr>
              <a:t>Et comme ces </a:t>
            </a:r>
            <a:r>
              <a:rPr lang="fr-FR" b="1" i="0" dirty="0">
                <a:effectLst/>
                <a:latin typeface="-apple-system"/>
              </a:rPr>
              <a:t>reports modaux ne suffiront pas </a:t>
            </a:r>
            <a:r>
              <a:rPr lang="fr-FR" b="0" i="0" dirty="0">
                <a:effectLst/>
                <a:latin typeface="-apple-system"/>
              </a:rPr>
              <a:t>pour atteindre les objectifs climatiques, il faudra aussi</a:t>
            </a:r>
            <a:br>
              <a:rPr lang="fr-FR" b="0" i="0" dirty="0">
                <a:effectLst/>
                <a:latin typeface="-apple-system"/>
              </a:rPr>
            </a:br>
            <a:r>
              <a:rPr lang="fr-FR" b="0" i="0" dirty="0">
                <a:effectLst/>
                <a:latin typeface="-apple-system"/>
              </a:rPr>
              <a:t>👉 Favoriser l’usage de </a:t>
            </a:r>
            <a:r>
              <a:rPr lang="fr-FR" b="1" i="0" dirty="0">
                <a:effectLst/>
                <a:latin typeface="-apple-system"/>
              </a:rPr>
              <a:t>véhicules plus sobres, plus partagés, électriques</a:t>
            </a:r>
            <a:br>
              <a:rPr lang="fr-FR" b="0" i="0" dirty="0">
                <a:effectLst/>
                <a:latin typeface="-apple-system"/>
              </a:rPr>
            </a:br>
            <a:r>
              <a:rPr lang="fr-FR" b="0" i="0" dirty="0">
                <a:effectLst/>
                <a:latin typeface="-apple-system"/>
              </a:rPr>
              <a:t>👉 Et </a:t>
            </a:r>
            <a:r>
              <a:rPr lang="fr-FR" b="1" i="0" dirty="0">
                <a:effectLst/>
                <a:latin typeface="-apple-system"/>
              </a:rPr>
              <a:t>modérer les distances parcourues</a:t>
            </a:r>
            <a:r>
              <a:rPr lang="fr-FR" b="0" i="0" dirty="0">
                <a:effectLst/>
                <a:latin typeface="-apple-system"/>
              </a:rPr>
              <a:t>, car les trajets les plus courts sont les moins émetteurs, et de manière à éviter l'avion et favoriser la marche et le vélo</a:t>
            </a:r>
            <a:endParaRPr lang="fr-FR" dirty="0"/>
          </a:p>
          <a:p>
            <a:endParaRPr lang="fr-FR" dirty="0"/>
          </a:p>
          <a:p>
            <a:r>
              <a:rPr lang="fr-FR" dirty="0"/>
              <a:t>Lien vers le post LinkedIn dédié (avec une mise en page légèrement différente de la figure) : </a:t>
            </a:r>
            <a:r>
              <a:rPr lang="fr-FR" u="sng" dirty="0"/>
              <a:t>https://www.linkedin.com/feed/update/urn:li:activity:7247139792855920640/</a:t>
            </a:r>
          </a:p>
        </p:txBody>
      </p:sp>
      <p:sp>
        <p:nvSpPr>
          <p:cNvPr id="4" name="Espace réservé du numéro de diapositive 3">
            <a:extLst>
              <a:ext uri="{FF2B5EF4-FFF2-40B4-BE49-F238E27FC236}">
                <a16:creationId xmlns:a16="http://schemas.microsoft.com/office/drawing/2014/main" id="{9E81E6B3-9CD3-A72D-AB27-3D6158D9B16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754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DFEBD-64FB-FE82-CC15-39EEC55428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CCA8B8D-F214-C7E4-608B-C80D6B659CA4}"/>
              </a:ext>
            </a:extLst>
          </p:cNvPr>
          <p:cNvSpPr>
            <a:spLocks noGrp="1" noRot="1" noChangeAspect="1"/>
          </p:cNvSpPr>
          <p:nvPr>
            <p:ph type="sldImg"/>
          </p:nvPr>
        </p:nvSpPr>
        <p:spPr>
          <a:xfrm>
            <a:off x="685800" y="1143000"/>
            <a:ext cx="5486400" cy="3086100"/>
          </a:xfrm>
        </p:spPr>
      </p:sp>
      <p:sp>
        <p:nvSpPr>
          <p:cNvPr id="3" name="Espace réservé des commentaires 2">
            <a:extLst>
              <a:ext uri="{FF2B5EF4-FFF2-40B4-BE49-F238E27FC236}">
                <a16:creationId xmlns:a16="http://schemas.microsoft.com/office/drawing/2014/main" id="{18821B3F-DFA3-4549-1986-ACD96B63D8F1}"/>
              </a:ext>
            </a:extLst>
          </p:cNvPr>
          <p:cNvSpPr>
            <a:spLocks noGrp="1"/>
          </p:cNvSpPr>
          <p:nvPr>
            <p:ph type="body" idx="1"/>
          </p:nvPr>
        </p:nvSpPr>
        <p:spPr/>
        <p:txBody>
          <a:bodyPr/>
          <a:lstStyle/>
          <a:p>
            <a:r>
              <a:rPr lang="fr-FR" b="1" i="0" dirty="0">
                <a:effectLst/>
                <a:latin typeface="-apple-system"/>
              </a:rPr>
              <a:t>Quels sont les principaux motifs de déplacements </a:t>
            </a:r>
            <a:r>
              <a:rPr lang="fr-FR" b="0" i="0" dirty="0">
                <a:effectLst/>
                <a:latin typeface="-apple-system"/>
              </a:rPr>
              <a:t>des Français, en nombre, en distances ou en émissions ?</a:t>
            </a:r>
            <a:br>
              <a:rPr lang="fr-FR" b="0" i="0" dirty="0">
                <a:effectLst/>
                <a:latin typeface="-apple-system"/>
              </a:rPr>
            </a:br>
            <a:br>
              <a:rPr lang="fr-FR" b="0" i="0" dirty="0">
                <a:effectLst/>
                <a:latin typeface="-apple-system"/>
              </a:rPr>
            </a:br>
            <a:r>
              <a:rPr lang="fr-FR" b="0" i="0" dirty="0">
                <a:effectLst/>
                <a:latin typeface="-apple-system"/>
              </a:rPr>
              <a:t>La figure ci-dessous donne des réponses</a:t>
            </a:r>
            <a:br>
              <a:rPr lang="fr-FR" b="0" i="0" dirty="0">
                <a:effectLst/>
                <a:latin typeface="-apple-system"/>
              </a:rPr>
            </a:br>
            <a:r>
              <a:rPr lang="fr-FR" b="0" i="0" dirty="0">
                <a:effectLst/>
                <a:latin typeface="-apple-system"/>
              </a:rPr>
              <a:t>👉 Pour </a:t>
            </a:r>
            <a:r>
              <a:rPr lang="fr-FR" b="1" i="0" dirty="0">
                <a:effectLst/>
                <a:latin typeface="-apple-system"/>
              </a:rPr>
              <a:t>10 motifs </a:t>
            </a:r>
            <a:r>
              <a:rPr lang="fr-FR" b="0" i="0" dirty="0">
                <a:effectLst/>
                <a:latin typeface="-apple-system"/>
              </a:rPr>
              <a:t>de déplacement différents</a:t>
            </a:r>
            <a:br>
              <a:rPr lang="fr-FR" b="0" i="0" dirty="0">
                <a:effectLst/>
                <a:latin typeface="-apple-system"/>
              </a:rPr>
            </a:br>
            <a:r>
              <a:rPr lang="fr-FR" b="0" i="0" dirty="0">
                <a:effectLst/>
                <a:latin typeface="-apple-system"/>
              </a:rPr>
              <a:t>👉 Avec chaque ligne qui fait 100 % au total, en termes de nombre de déplacements, temps de transport, distances et émissions (voir détails en commentaire)</a:t>
            </a:r>
            <a:br>
              <a:rPr lang="fr-FR" b="0" i="0" dirty="0">
                <a:effectLst/>
                <a:latin typeface="-apple-system"/>
              </a:rPr>
            </a:br>
            <a:r>
              <a:rPr lang="fr-FR" b="0" i="0" dirty="0">
                <a:effectLst/>
                <a:latin typeface="-apple-system"/>
              </a:rPr>
              <a:t>👉 A l’intérieur de chaque bulle, on a le % que représente le motif puis les modes utilisés</a:t>
            </a:r>
            <a:br>
              <a:rPr lang="fr-FR" b="0" i="0" dirty="0">
                <a:effectLst/>
                <a:latin typeface="-apple-system"/>
              </a:rPr>
            </a:br>
            <a:br>
              <a:rPr lang="fr-FR" b="0" i="0" dirty="0">
                <a:effectLst/>
                <a:latin typeface="-apple-system"/>
              </a:rPr>
            </a:br>
            <a:r>
              <a:rPr lang="fr-FR" b="0" i="0" dirty="0">
                <a:effectLst/>
                <a:latin typeface="-apple-system"/>
              </a:rPr>
              <a:t>Si on prend la 1ère colonne et qu’on détaille son contenu...</a:t>
            </a:r>
            <a:br>
              <a:rPr lang="fr-FR" b="0" i="0" dirty="0">
                <a:effectLst/>
                <a:latin typeface="-apple-system"/>
              </a:rPr>
            </a:br>
            <a:br>
              <a:rPr lang="fr-FR" b="0" i="0" dirty="0">
                <a:effectLst/>
                <a:latin typeface="-apple-system"/>
              </a:rPr>
            </a:br>
            <a:r>
              <a:rPr lang="fr-FR" b="0" i="0" dirty="0">
                <a:effectLst/>
                <a:latin typeface="-apple-system"/>
              </a:rPr>
              <a:t>Motif "</a:t>
            </a:r>
            <a:r>
              <a:rPr lang="fr-FR" b="1" i="0" dirty="0">
                <a:effectLst/>
                <a:latin typeface="-apple-system"/>
              </a:rPr>
              <a:t>Etudes</a:t>
            </a:r>
            <a:r>
              <a:rPr lang="fr-FR" b="0" i="0" dirty="0">
                <a:effectLst/>
                <a:latin typeface="-apple-system"/>
              </a:rPr>
              <a:t>" (école, collège, lycée, université) </a:t>
            </a:r>
            <a:br>
              <a:rPr lang="fr-FR" b="0" i="0" dirty="0">
                <a:effectLst/>
                <a:latin typeface="-apple-system"/>
              </a:rPr>
            </a:br>
            <a:r>
              <a:rPr lang="fr-FR" b="0" i="0" dirty="0">
                <a:effectLst/>
                <a:latin typeface="-apple-system"/>
              </a:rPr>
              <a:t>👉 Ce motif représente 7,6 % des déplacements, 6,3 % des temps de transport, 2,8 % des distances parcourues et moins de 2 % des émissions de la mobilité des Français</a:t>
            </a:r>
            <a:br>
              <a:rPr lang="fr-FR" b="0" i="0" dirty="0">
                <a:effectLst/>
                <a:latin typeface="-apple-system"/>
              </a:rPr>
            </a:br>
            <a:r>
              <a:rPr lang="fr-FR" b="0" i="0" dirty="0">
                <a:effectLst/>
                <a:latin typeface="-apple-system"/>
              </a:rPr>
              <a:t>👉 On remarque une répartition modale bien plus équilibrée que pour les autres motifs, en raison de la plus faible part de la voiture chez les plus jeunes</a:t>
            </a:r>
            <a:br>
              <a:rPr lang="fr-FR" b="0" i="0" dirty="0">
                <a:effectLst/>
                <a:latin typeface="-apple-system"/>
              </a:rPr>
            </a:br>
            <a:br>
              <a:rPr lang="fr-FR" b="0" i="0" dirty="0">
                <a:effectLst/>
                <a:latin typeface="-apple-system"/>
              </a:rPr>
            </a:br>
            <a:r>
              <a:rPr lang="fr-FR" b="0" i="0" dirty="0">
                <a:effectLst/>
                <a:latin typeface="-apple-system"/>
              </a:rPr>
              <a:t>Motifs "</a:t>
            </a:r>
            <a:r>
              <a:rPr lang="fr-FR" b="1" i="0" dirty="0">
                <a:effectLst/>
                <a:latin typeface="-apple-system"/>
              </a:rPr>
              <a:t>Professionnel</a:t>
            </a:r>
            <a:r>
              <a:rPr lang="fr-FR" b="0" i="0" dirty="0">
                <a:effectLst/>
                <a:latin typeface="-apple-system"/>
              </a:rPr>
              <a:t>"</a:t>
            </a:r>
            <a:br>
              <a:rPr lang="fr-FR" b="0" i="0" dirty="0">
                <a:effectLst/>
                <a:latin typeface="-apple-system"/>
              </a:rPr>
            </a:br>
            <a:r>
              <a:rPr lang="fr-FR" b="0" i="0" dirty="0">
                <a:effectLst/>
                <a:latin typeface="-apple-system"/>
              </a:rPr>
              <a:t>👉 Cela regroupe aussi bien le domicile-travail que les déplacements dans le cadre du travail</a:t>
            </a:r>
            <a:br>
              <a:rPr lang="fr-FR" b="0" i="0" dirty="0">
                <a:effectLst/>
                <a:latin typeface="-apple-system"/>
              </a:rPr>
            </a:br>
            <a:r>
              <a:rPr lang="fr-FR" b="0" i="0" dirty="0">
                <a:effectLst/>
                <a:latin typeface="-apple-system"/>
              </a:rPr>
              <a:t>👉 Au vu du découpage retenu, c’est le </a:t>
            </a:r>
            <a:r>
              <a:rPr lang="fr-FR" b="1" i="0" dirty="0">
                <a:effectLst/>
                <a:latin typeface="-apple-system"/>
              </a:rPr>
              <a:t>principal motif </a:t>
            </a:r>
            <a:r>
              <a:rPr lang="fr-FR" b="0" i="0" dirty="0">
                <a:effectLst/>
                <a:latin typeface="-apple-system"/>
              </a:rPr>
              <a:t>avec de 21 à 33 % du total selon le critère retenu (nombre, distance, émissions…)</a:t>
            </a:r>
            <a:br>
              <a:rPr lang="fr-FR" b="0" i="0" dirty="0">
                <a:effectLst/>
                <a:latin typeface="-apple-system"/>
              </a:rPr>
            </a:br>
            <a:br>
              <a:rPr lang="fr-FR" b="0" i="0" dirty="0">
                <a:effectLst/>
                <a:latin typeface="-apple-system"/>
              </a:rPr>
            </a:br>
            <a:r>
              <a:rPr lang="fr-FR" b="0" i="0" dirty="0">
                <a:effectLst/>
                <a:latin typeface="-apple-system"/>
              </a:rPr>
              <a:t>Des </a:t>
            </a:r>
            <a:r>
              <a:rPr lang="fr-FR" b="1" i="0" dirty="0">
                <a:effectLst/>
                <a:latin typeface="-apple-system"/>
              </a:rPr>
              <a:t>déplacements courts</a:t>
            </a:r>
            <a:br>
              <a:rPr lang="fr-FR" b="0" i="0" dirty="0">
                <a:effectLst/>
                <a:latin typeface="-apple-system"/>
              </a:rPr>
            </a:br>
            <a:r>
              <a:rPr lang="fr-FR" b="0" i="0" dirty="0">
                <a:effectLst/>
                <a:latin typeface="-apple-system"/>
              </a:rPr>
              <a:t>👉 Certains motifs de déplacement sont plutôt locaux, et représentent une part bien plus forte en nombre de déplacements qu’en émissions</a:t>
            </a:r>
            <a:br>
              <a:rPr lang="fr-FR" b="0" i="0" dirty="0">
                <a:effectLst/>
                <a:latin typeface="-apple-system"/>
              </a:rPr>
            </a:br>
            <a:r>
              <a:rPr lang="fr-FR" b="0" i="0" dirty="0">
                <a:effectLst/>
                <a:latin typeface="-apple-system"/>
              </a:rPr>
              <a:t>👉 C’est le cas du motif "</a:t>
            </a:r>
            <a:r>
              <a:rPr lang="fr-FR" b="1" i="0" dirty="0">
                <a:effectLst/>
                <a:latin typeface="-apple-system"/>
              </a:rPr>
              <a:t>Etudes</a:t>
            </a:r>
            <a:r>
              <a:rPr lang="fr-FR" b="0" i="0" dirty="0">
                <a:effectLst/>
                <a:latin typeface="-apple-system"/>
              </a:rPr>
              <a:t>" ou du motif "</a:t>
            </a:r>
            <a:r>
              <a:rPr lang="fr-FR" b="1" i="0" dirty="0">
                <a:effectLst/>
                <a:latin typeface="-apple-system"/>
              </a:rPr>
              <a:t>Achats</a:t>
            </a:r>
            <a:r>
              <a:rPr lang="fr-FR" b="0" i="0" dirty="0">
                <a:effectLst/>
                <a:latin typeface="-apple-system"/>
              </a:rPr>
              <a:t>", avec une distance moyenne de 6 km environ</a:t>
            </a:r>
            <a:br>
              <a:rPr lang="fr-FR" b="0" i="0" dirty="0">
                <a:effectLst/>
                <a:latin typeface="-apple-system"/>
              </a:rPr>
            </a:br>
            <a:r>
              <a:rPr lang="fr-FR" b="0" i="0" dirty="0">
                <a:effectLst/>
                <a:latin typeface="-apple-system"/>
              </a:rPr>
              <a:t>👉 Mais c'est aussi le cas dans une moindre mesure des motifs "</a:t>
            </a:r>
            <a:r>
              <a:rPr lang="fr-FR" b="1" i="0" dirty="0">
                <a:effectLst/>
                <a:latin typeface="-apple-system"/>
              </a:rPr>
              <a:t>Sport</a:t>
            </a:r>
            <a:r>
              <a:rPr lang="fr-FR" b="0" i="0" dirty="0">
                <a:effectLst/>
                <a:latin typeface="-apple-system"/>
              </a:rPr>
              <a:t>" (regroupant le fait d’aller au sport et les promenades, d’où les fortes parts de la marche et du vélo) ou les motifs de soins et procédures administratives</a:t>
            </a:r>
            <a:br>
              <a:rPr lang="fr-FR" b="0" i="0" dirty="0">
                <a:effectLst/>
                <a:latin typeface="-apple-system"/>
              </a:rPr>
            </a:br>
            <a:br>
              <a:rPr lang="fr-FR" b="0" i="0" dirty="0">
                <a:effectLst/>
                <a:latin typeface="-apple-system"/>
              </a:rPr>
            </a:br>
            <a:r>
              <a:rPr lang="fr-FR" b="0" i="0" dirty="0">
                <a:effectLst/>
                <a:latin typeface="-apple-system"/>
              </a:rPr>
              <a:t>Des </a:t>
            </a:r>
            <a:r>
              <a:rPr lang="fr-FR" b="1" i="0" dirty="0">
                <a:effectLst/>
                <a:latin typeface="-apple-system"/>
              </a:rPr>
              <a:t>déplacements longs</a:t>
            </a:r>
            <a:br>
              <a:rPr lang="fr-FR" b="0" i="0" dirty="0">
                <a:effectLst/>
                <a:latin typeface="-apple-system"/>
              </a:rPr>
            </a:br>
            <a:r>
              <a:rPr lang="fr-FR" b="0" i="0" dirty="0">
                <a:effectLst/>
                <a:latin typeface="-apple-system"/>
              </a:rPr>
              <a:t>👉 Au contraire, certains déplacements sont rares mais lointains</a:t>
            </a:r>
            <a:br>
              <a:rPr lang="fr-FR" b="0" i="0" dirty="0">
                <a:effectLst/>
                <a:latin typeface="-apple-system"/>
              </a:rPr>
            </a:br>
            <a:r>
              <a:rPr lang="fr-FR" b="0" i="0" dirty="0">
                <a:effectLst/>
                <a:latin typeface="-apple-system"/>
              </a:rPr>
              <a:t>👉 C’est bien sûr le cas des "</a:t>
            </a:r>
            <a:r>
              <a:rPr lang="fr-FR" b="1" i="0" dirty="0">
                <a:effectLst/>
                <a:latin typeface="-apple-system"/>
              </a:rPr>
              <a:t>Vacances</a:t>
            </a:r>
            <a:r>
              <a:rPr lang="fr-FR" b="0" i="0" dirty="0">
                <a:effectLst/>
                <a:latin typeface="-apple-system"/>
              </a:rPr>
              <a:t>", qui représentent 0,5 % des déplacements mais 22 % des distances et 17,5 ou 23 % des émissions selon le périmètre</a:t>
            </a:r>
            <a:br>
              <a:rPr lang="fr-FR" b="0" i="0" dirty="0">
                <a:effectLst/>
                <a:latin typeface="-apple-system"/>
              </a:rPr>
            </a:br>
            <a:r>
              <a:rPr lang="fr-FR" b="0" i="0" dirty="0">
                <a:effectLst/>
                <a:latin typeface="-apple-system"/>
              </a:rPr>
              <a:t>👉 C’est en partie le cas du motif de "</a:t>
            </a:r>
            <a:r>
              <a:rPr lang="fr-FR" b="1" i="0" dirty="0">
                <a:effectLst/>
                <a:latin typeface="-apple-system"/>
              </a:rPr>
              <a:t>Visite</a:t>
            </a:r>
            <a:r>
              <a:rPr lang="fr-FR" b="0" i="0" dirty="0">
                <a:effectLst/>
                <a:latin typeface="-apple-system"/>
              </a:rPr>
              <a:t>" à des amis ou à la famille, qui regroupe des déplacements lointains en avion, mais aussi des déplacements courts réalisés à pied… et ce motif représente 15 % des émissions, derrière les motifs professionnels et les vacances</a:t>
            </a:r>
            <a:br>
              <a:rPr lang="fr-FR" b="0" i="0" dirty="0">
                <a:effectLst/>
                <a:latin typeface="-apple-system"/>
              </a:rPr>
            </a:br>
            <a:br>
              <a:rPr lang="fr-FR" b="0" i="0" dirty="0">
                <a:effectLst/>
                <a:latin typeface="-apple-system"/>
              </a:rPr>
            </a:br>
            <a:r>
              <a:rPr lang="fr-FR" b="0" i="0" dirty="0">
                <a:effectLst/>
                <a:latin typeface="-apple-system"/>
              </a:rPr>
              <a:t>Tous ces </a:t>
            </a:r>
            <a:r>
              <a:rPr lang="fr-FR" b="1" i="0" dirty="0">
                <a:effectLst/>
                <a:latin typeface="-apple-system"/>
              </a:rPr>
              <a:t>motifs</a:t>
            </a:r>
            <a:r>
              <a:rPr lang="fr-FR" b="0" i="0" dirty="0">
                <a:effectLst/>
                <a:latin typeface="-apple-system"/>
              </a:rPr>
              <a:t> n'impliquent pas les mêmes </a:t>
            </a:r>
            <a:r>
              <a:rPr lang="fr-FR" b="1" i="0" dirty="0">
                <a:effectLst/>
                <a:latin typeface="-apple-system"/>
              </a:rPr>
              <a:t>contraintes</a:t>
            </a:r>
            <a:br>
              <a:rPr lang="fr-FR" b="0" i="0" dirty="0">
                <a:effectLst/>
                <a:latin typeface="-apple-system"/>
              </a:rPr>
            </a:br>
            <a:r>
              <a:rPr lang="fr-FR" b="0" i="0" dirty="0">
                <a:effectLst/>
                <a:latin typeface="-apple-system"/>
              </a:rPr>
              <a:t>👉 Celles d'emporter des charges ou des enfants, de parcourir de longues distances ou non, d'être combinés à d'autres déplacements (tous ne sont pas forcément des allers-retours, ils peuvent être inscrits dans des boucles de 3 ou 4 déplacements ou plus)... ce qui peut expliquer des différences dans les parts modales</a:t>
            </a:r>
            <a:br>
              <a:rPr lang="fr-FR" b="0" i="0" dirty="0">
                <a:effectLst/>
                <a:latin typeface="-apple-system"/>
              </a:rPr>
            </a:br>
            <a:r>
              <a:rPr lang="fr-FR" b="0" i="0" dirty="0">
                <a:effectLst/>
                <a:latin typeface="-apple-system"/>
              </a:rPr>
              <a:t>👉 Mais aussi contraintes dans le besoin (ou le choix) de se déplacer. En effet, certains déplacements sont pour partie subis (professionnels, achats...) quand d'autres sont davantage choisis (vacances, loisirs, sport...)</a:t>
            </a:r>
            <a:br>
              <a:rPr lang="fr-FR" b="0" i="0" dirty="0">
                <a:effectLst/>
                <a:latin typeface="-apple-system"/>
              </a:rPr>
            </a:br>
            <a:br>
              <a:rPr lang="fr-FR" b="0" i="0" dirty="0">
                <a:effectLst/>
                <a:latin typeface="-apple-system"/>
              </a:rPr>
            </a:br>
            <a:r>
              <a:rPr lang="fr-FR" b="0" i="0" dirty="0">
                <a:effectLst/>
                <a:latin typeface="-apple-system"/>
              </a:rPr>
              <a:t>De quoi poser de belles questions pour</a:t>
            </a:r>
            <a:br>
              <a:rPr lang="fr-FR" b="0" i="0" dirty="0">
                <a:effectLst/>
                <a:latin typeface="-apple-system"/>
              </a:rPr>
            </a:br>
            <a:r>
              <a:rPr lang="fr-FR" b="0" i="0" dirty="0">
                <a:effectLst/>
                <a:latin typeface="-apple-system"/>
              </a:rPr>
              <a:t>👉 Côté </a:t>
            </a:r>
            <a:r>
              <a:rPr lang="fr-FR" b="1" i="0" dirty="0">
                <a:effectLst/>
                <a:latin typeface="-apple-system"/>
              </a:rPr>
              <a:t>environnemental</a:t>
            </a:r>
            <a:r>
              <a:rPr lang="fr-FR" b="0" i="0" dirty="0">
                <a:effectLst/>
                <a:latin typeface="-apple-system"/>
              </a:rPr>
              <a:t>, aller vers des mobilités plus durables selon ces différents niveaux de contraintes</a:t>
            </a:r>
            <a:br>
              <a:rPr lang="fr-FR" b="0" i="0" dirty="0">
                <a:effectLst/>
                <a:latin typeface="-apple-system"/>
              </a:rPr>
            </a:br>
            <a:r>
              <a:rPr lang="fr-FR" b="0" i="0" dirty="0">
                <a:effectLst/>
                <a:latin typeface="-apple-system"/>
              </a:rPr>
              <a:t>👉 Côté </a:t>
            </a:r>
            <a:r>
              <a:rPr lang="fr-FR" b="1" i="0" dirty="0">
                <a:effectLst/>
                <a:latin typeface="-apple-system"/>
              </a:rPr>
              <a:t>social</a:t>
            </a:r>
            <a:r>
              <a:rPr lang="fr-FR" b="0" i="0" dirty="0">
                <a:effectLst/>
                <a:latin typeface="-apple-system"/>
              </a:rPr>
              <a:t>, faciliter la baisse des déplacements subis, ou du moins les temps de transport et distances associés...!</a:t>
            </a:r>
          </a:p>
          <a:p>
            <a:endParaRPr lang="fr-FR" b="0" i="0" dirty="0">
              <a:effectLst/>
              <a:latin typeface="-apple-system"/>
            </a:endParaRPr>
          </a:p>
          <a:p>
            <a:endParaRPr lang="fr-FR" b="0" i="0" dirty="0">
              <a:effectLst/>
              <a:latin typeface="-apple-system"/>
            </a:endParaRPr>
          </a:p>
          <a:p>
            <a:r>
              <a:rPr lang="fr-FR" b="0" i="0" dirty="0">
                <a:effectLst/>
                <a:latin typeface="-apple-system"/>
              </a:rPr>
              <a:t>Lien vers le post LinkedIn dédié : </a:t>
            </a:r>
            <a:r>
              <a:rPr lang="fr-FR" b="0" i="0" u="sng" dirty="0">
                <a:effectLst/>
                <a:latin typeface="-apple-system"/>
              </a:rPr>
              <a:t>https://www.linkedin.com/feed/update/urn:li:activity:7249313431688736768/</a:t>
            </a:r>
            <a:endParaRPr lang="fr-FR" u="sng" dirty="0"/>
          </a:p>
        </p:txBody>
      </p:sp>
      <p:sp>
        <p:nvSpPr>
          <p:cNvPr id="4" name="Espace réservé du numéro de diapositive 3">
            <a:extLst>
              <a:ext uri="{FF2B5EF4-FFF2-40B4-BE49-F238E27FC236}">
                <a16:creationId xmlns:a16="http://schemas.microsoft.com/office/drawing/2014/main" id="{871E1229-98B3-CB56-7208-DBE67F332D6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F7D2E-1A8E-4199-9A31-15F573E032A0}"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46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fr-FR"/>
              <a:t>Modifiez le style du titre</a:t>
            </a:r>
            <a:endParaRPr kumimoji="0" lang="en-US"/>
          </a:p>
        </p:txBody>
      </p:sp>
      <p:sp>
        <p:nvSpPr>
          <p:cNvPr id="9" name="Sous-titr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a:xfrm>
            <a:off x="8534400" y="6355080"/>
            <a:ext cx="3048000" cy="365760"/>
          </a:xfrm>
        </p:spPr>
        <p:txBody>
          <a:bodyPr/>
          <a:lstStyle>
            <a:lvl1pPr>
              <a:defRPr sz="1400"/>
            </a:lvl1pPr>
          </a:lstStyle>
          <a:p>
            <a:r>
              <a:rPr lang="fr-FR"/>
              <a:t>05/11/2024</a:t>
            </a:r>
          </a:p>
        </p:txBody>
      </p:sp>
      <p:sp>
        <p:nvSpPr>
          <p:cNvPr id="17" name="Espace réservé du pied de page 16"/>
          <p:cNvSpPr>
            <a:spLocks noGrp="1"/>
          </p:cNvSpPr>
          <p:nvPr>
            <p:ph type="ftr" sz="quarter" idx="11"/>
          </p:nvPr>
        </p:nvSpPr>
        <p:spPr>
          <a:xfrm>
            <a:off x="3864864" y="6355080"/>
            <a:ext cx="4632960" cy="365760"/>
          </a:xfrm>
        </p:spPr>
        <p:txBody>
          <a:bodyPr/>
          <a:lstStyle/>
          <a:p>
            <a:r>
              <a:rPr lang="fr-FR"/>
              <a:t>Aurélien Bigo  SNCF, Chaire Energie et Prospérité, CREST – Polytechnique</a:t>
            </a:r>
          </a:p>
        </p:txBody>
      </p:sp>
      <p:sp>
        <p:nvSpPr>
          <p:cNvPr id="29" name="Espace réservé du numéro de diapositive 28"/>
          <p:cNvSpPr>
            <a:spLocks noGrp="1"/>
          </p:cNvSpPr>
          <p:nvPr>
            <p:ph type="sldNum" sz="quarter" idx="12"/>
          </p:nvPr>
        </p:nvSpPr>
        <p:spPr>
          <a:xfrm>
            <a:off x="1621536" y="6355080"/>
            <a:ext cx="1625600" cy="365760"/>
          </a:xfrm>
        </p:spPr>
        <p:txBody>
          <a:bodyPr/>
          <a:lstStyle/>
          <a:p>
            <a:fld id="{7DB8656E-A64D-4224-BA07-37D0C347CFBD}" type="slidenum">
              <a:rPr lang="fr-FR" smtClean="0"/>
              <a:t>‹N°›</a:t>
            </a:fld>
            <a:endParaRPr lang="fr-FR"/>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a:t>05/11/2024</a:t>
            </a:r>
          </a:p>
        </p:txBody>
      </p:sp>
      <p:sp>
        <p:nvSpPr>
          <p:cNvPr id="5" name="Espace réservé du pied de page 4"/>
          <p:cNvSpPr>
            <a:spLocks noGrp="1"/>
          </p:cNvSpPr>
          <p:nvPr>
            <p:ph type="ftr" sz="quarter" idx="11"/>
          </p:nvPr>
        </p:nvSpPr>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r>
              <a:rPr lang="fr-FR"/>
              <a:t>05/11/2024</a:t>
            </a:r>
          </a:p>
        </p:txBody>
      </p:sp>
      <p:sp>
        <p:nvSpPr>
          <p:cNvPr id="5" name="Espace réservé du pied de page 4"/>
          <p:cNvSpPr>
            <a:spLocks noGrp="1"/>
          </p:cNvSpPr>
          <p:nvPr>
            <p:ph type="ftr" sz="quarter" idx="11"/>
          </p:nvPr>
        </p:nvSpPr>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t>‹N°›</a:t>
            </a:fld>
            <a:endParaRPr lang="fr-FR"/>
          </a:p>
        </p:txBody>
      </p:sp>
      <p:sp>
        <p:nvSpPr>
          <p:cNvPr id="7" name="Connecteur droit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riangle isocè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Connecteur droit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r>
              <a:rPr lang="fr-FR"/>
              <a:t>05/11/2024</a:t>
            </a:r>
          </a:p>
        </p:txBody>
      </p:sp>
      <p:sp>
        <p:nvSpPr>
          <p:cNvPr id="5" name="Espace réservé du pied de page 4"/>
          <p:cNvSpPr>
            <a:spLocks noGrp="1"/>
          </p:cNvSpPr>
          <p:nvPr>
            <p:ph type="ftr" sz="quarter" idx="11"/>
          </p:nvPr>
        </p:nvSpPr>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t>‹N°›</a:t>
            </a:fld>
            <a:endParaRPr lang="fr-FR"/>
          </a:p>
        </p:txBody>
      </p:sp>
      <p:sp>
        <p:nvSpPr>
          <p:cNvPr id="8" name="Espace réservé du contenu 7"/>
          <p:cNvSpPr>
            <a:spLocks noGrp="1"/>
          </p:cNvSpPr>
          <p:nvPr>
            <p:ph sz="quarter" idx="1"/>
          </p:nvPr>
        </p:nvSpPr>
        <p:spPr>
          <a:xfrm>
            <a:off x="609600" y="1219200"/>
            <a:ext cx="10972800"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a:xfrm>
            <a:off x="8534400" y="6355080"/>
            <a:ext cx="3048000" cy="365760"/>
          </a:xfrm>
        </p:spPr>
        <p:txBody>
          <a:bodyPr/>
          <a:lstStyle/>
          <a:p>
            <a:r>
              <a:rPr lang="fr-FR"/>
              <a:t>05/11/2024</a:t>
            </a:r>
          </a:p>
        </p:txBody>
      </p:sp>
      <p:sp>
        <p:nvSpPr>
          <p:cNvPr id="5" name="Espace réservé du pied de page 4"/>
          <p:cNvSpPr>
            <a:spLocks noGrp="1"/>
          </p:cNvSpPr>
          <p:nvPr>
            <p:ph type="ftr" sz="quarter" idx="11"/>
          </p:nvPr>
        </p:nvSpPr>
        <p:spPr>
          <a:xfrm>
            <a:off x="3864864" y="6355080"/>
            <a:ext cx="4632960" cy="365760"/>
          </a:xfrm>
        </p:spPr>
        <p:txBody>
          <a:bodyPr/>
          <a:lstStyle/>
          <a:p>
            <a:r>
              <a:rPr lang="fr-FR"/>
              <a:t>Aurélien Bigo  SNCF, Chaire Energie et Prospérité, CREST – Polytechnique</a:t>
            </a:r>
          </a:p>
        </p:txBody>
      </p:sp>
      <p:sp>
        <p:nvSpPr>
          <p:cNvPr id="6" name="Espace réservé du numéro de diapositive 5"/>
          <p:cNvSpPr>
            <a:spLocks noGrp="1"/>
          </p:cNvSpPr>
          <p:nvPr>
            <p:ph type="sldNum" sz="quarter" idx="12"/>
          </p:nvPr>
        </p:nvSpPr>
        <p:spPr>
          <a:xfrm>
            <a:off x="1426464" y="6355080"/>
            <a:ext cx="2027936" cy="365760"/>
          </a:xfrm>
        </p:spPr>
        <p:txBody>
          <a:bodyPr/>
          <a:lstStyle/>
          <a:p>
            <a:fld id="{7DB8656E-A64D-4224-BA07-37D0C347CFBD}" type="slidenum">
              <a:rPr lang="fr-FR" smtClean="0"/>
              <a:t>‹N°›</a:t>
            </a:fld>
            <a:endParaRPr lang="fr-FR"/>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r>
              <a:rPr lang="fr-FR"/>
              <a:t>05/11/2024</a:t>
            </a:r>
          </a:p>
        </p:txBody>
      </p:sp>
      <p:sp>
        <p:nvSpPr>
          <p:cNvPr id="6" name="Espace réservé du pied de page 5"/>
          <p:cNvSpPr>
            <a:spLocks noGrp="1"/>
          </p:cNvSpPr>
          <p:nvPr>
            <p:ph type="ftr" sz="quarter" idx="11"/>
          </p:nvPr>
        </p:nvSpPr>
        <p:spPr/>
        <p:txBody>
          <a:bodyPr/>
          <a:lstStyle/>
          <a:p>
            <a:r>
              <a:rPr lang="fr-FR"/>
              <a:t>Aurélien Bigo  SNCF, Chaire Energie et Prospérité, CREST – Polytechnique</a:t>
            </a:r>
          </a:p>
        </p:txBody>
      </p:sp>
      <p:sp>
        <p:nvSpPr>
          <p:cNvPr id="7" name="Espace réservé du numéro de diapositive 6"/>
          <p:cNvSpPr>
            <a:spLocks noGrp="1"/>
          </p:cNvSpPr>
          <p:nvPr>
            <p:ph type="sldNum" sz="quarter" idx="12"/>
          </p:nvPr>
        </p:nvSpPr>
        <p:spPr/>
        <p:txBody>
          <a:bodyPr/>
          <a:lstStyle/>
          <a:p>
            <a:fld id="{7DB8656E-A64D-4224-BA07-37D0C347CFBD}" type="slidenum">
              <a:rPr lang="fr-FR" smtClean="0"/>
              <a:t>‹N°›</a:t>
            </a:fld>
            <a:endParaRPr lang="fr-FR"/>
          </a:p>
        </p:txBody>
      </p:sp>
      <p:sp>
        <p:nvSpPr>
          <p:cNvPr id="9" name="Espace réservé du contenu 8"/>
          <p:cNvSpPr>
            <a:spLocks noGrp="1"/>
          </p:cNvSpPr>
          <p:nvPr>
            <p:ph sz="quarter" idx="1"/>
          </p:nvPr>
        </p:nvSpPr>
        <p:spPr>
          <a:xfrm>
            <a:off x="609600" y="1219200"/>
            <a:ext cx="5388864"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6176264" y="1216152"/>
            <a:ext cx="5388864" cy="493776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nchor="ctr"/>
          <a:lstStyle>
            <a:lvl1pPr>
              <a:defRPr/>
            </a:lvl1pPr>
          </a:lstStyle>
          <a:p>
            <a:r>
              <a:rPr kumimoji="0" lang="fr-FR"/>
              <a:t>Modifiez le style du titre</a:t>
            </a:r>
            <a:endParaRPr kumimoji="0" lang="en-US"/>
          </a:p>
        </p:txBody>
      </p:sp>
      <p:sp>
        <p:nvSpPr>
          <p:cNvPr id="3" name="Espace réservé du texte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r>
              <a:rPr lang="fr-FR"/>
              <a:t>05/11/2024</a:t>
            </a:r>
          </a:p>
        </p:txBody>
      </p:sp>
      <p:sp>
        <p:nvSpPr>
          <p:cNvPr id="8" name="Espace réservé du pied de page 7"/>
          <p:cNvSpPr>
            <a:spLocks noGrp="1"/>
          </p:cNvSpPr>
          <p:nvPr>
            <p:ph type="ftr" sz="quarter" idx="11"/>
          </p:nvPr>
        </p:nvSpPr>
        <p:spPr/>
        <p:txBody>
          <a:bodyPr/>
          <a:lstStyle/>
          <a:p>
            <a:r>
              <a:rPr lang="fr-FR"/>
              <a:t>Aurélien Bigo  SNCF, Chaire Energie et Prospérité, CREST – Polytechnique</a:t>
            </a:r>
          </a:p>
        </p:txBody>
      </p:sp>
      <p:sp>
        <p:nvSpPr>
          <p:cNvPr id="9" name="Espace réservé du numéro de diapositive 8"/>
          <p:cNvSpPr>
            <a:spLocks noGrp="1"/>
          </p:cNvSpPr>
          <p:nvPr>
            <p:ph type="sldNum" sz="quarter" idx="12"/>
          </p:nvPr>
        </p:nvSpPr>
        <p:spPr/>
        <p:txBody>
          <a:bodyPr/>
          <a:lstStyle/>
          <a:p>
            <a:fld id="{7DB8656E-A64D-4224-BA07-37D0C347CFBD}" type="slidenum">
              <a:rPr lang="fr-FR" smtClean="0"/>
              <a:t>‹N°›</a:t>
            </a:fld>
            <a:endParaRPr lang="fr-FR"/>
          </a:p>
        </p:txBody>
      </p:sp>
      <p:sp>
        <p:nvSpPr>
          <p:cNvPr id="11" name="Espace réservé du contenu 10"/>
          <p:cNvSpPr>
            <a:spLocks noGrp="1"/>
          </p:cNvSpPr>
          <p:nvPr>
            <p:ph sz="quarter" idx="2"/>
          </p:nvPr>
        </p:nvSpPr>
        <p:spPr>
          <a:xfrm>
            <a:off x="609600" y="2133600"/>
            <a:ext cx="53848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6197600" y="2133600"/>
            <a:ext cx="5384800" cy="40386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09600" y="228600"/>
            <a:ext cx="10972800" cy="914400"/>
          </a:xfrm>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r>
              <a:rPr lang="fr-FR"/>
              <a:t>05/11/2024</a:t>
            </a:r>
          </a:p>
        </p:txBody>
      </p:sp>
      <p:sp>
        <p:nvSpPr>
          <p:cNvPr id="4" name="Espace réservé du pied de page 3"/>
          <p:cNvSpPr>
            <a:spLocks noGrp="1"/>
          </p:cNvSpPr>
          <p:nvPr>
            <p:ph type="ftr" sz="quarter" idx="11"/>
          </p:nvPr>
        </p:nvSpPr>
        <p:spPr/>
        <p:txBody>
          <a:bodyPr/>
          <a:lstStyle/>
          <a:p>
            <a:r>
              <a:rPr lang="fr-FR"/>
              <a:t>Aurélien Bigo  SNCF, Chaire Energie et Prospérité, CREST – Polytechnique</a:t>
            </a:r>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t>‹N°›</a:t>
            </a:fld>
            <a:endParaRPr lang="fr-FR"/>
          </a:p>
        </p:txBody>
      </p:sp>
      <p:sp>
        <p:nvSpPr>
          <p:cNvPr id="6" name="Triangle isocè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05/11/2024</a:t>
            </a:r>
          </a:p>
        </p:txBody>
      </p:sp>
      <p:sp>
        <p:nvSpPr>
          <p:cNvPr id="3" name="Espace réservé du pied de page 2"/>
          <p:cNvSpPr>
            <a:spLocks noGrp="1"/>
          </p:cNvSpPr>
          <p:nvPr>
            <p:ph type="ftr" sz="quarter" idx="11"/>
          </p:nvPr>
        </p:nvSpPr>
        <p:spPr/>
        <p:txBody>
          <a:bodyPr/>
          <a:lstStyle/>
          <a:p>
            <a:r>
              <a:rPr lang="fr-FR"/>
              <a:t>Aurélien Bigo  SNCF, Chaire Energie et Prospérité, CREST – Polytechnique</a:t>
            </a:r>
          </a:p>
        </p:txBody>
      </p:sp>
      <p:sp>
        <p:nvSpPr>
          <p:cNvPr id="4" name="Espace réservé du numéro de diapositive 3"/>
          <p:cNvSpPr>
            <a:spLocks noGrp="1"/>
          </p:cNvSpPr>
          <p:nvPr>
            <p:ph type="sldNum" sz="quarter" idx="12"/>
          </p:nvPr>
        </p:nvSpPr>
        <p:spPr/>
        <p:txBody>
          <a:bodyPr/>
          <a:lstStyle/>
          <a:p>
            <a:fld id="{7DB8656E-A64D-4224-BA07-37D0C347CFBD}" type="slidenum">
              <a:rPr lang="fr-FR" smtClean="0"/>
              <a:t>‹N°›</a:t>
            </a:fld>
            <a:endParaRPr lang="fr-FR"/>
          </a:p>
        </p:txBody>
      </p:sp>
      <p:sp>
        <p:nvSpPr>
          <p:cNvPr id="5" name="Connecteur droit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riangle isocè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r>
              <a:rPr lang="fr-FR"/>
              <a:t>05/11/2024</a:t>
            </a:r>
          </a:p>
        </p:txBody>
      </p:sp>
      <p:sp>
        <p:nvSpPr>
          <p:cNvPr id="6" name="Espace réservé du pied de page 5"/>
          <p:cNvSpPr>
            <a:spLocks noGrp="1"/>
          </p:cNvSpPr>
          <p:nvPr>
            <p:ph type="ftr" sz="quarter" idx="11"/>
          </p:nvPr>
        </p:nvSpPr>
        <p:spPr/>
        <p:txBody>
          <a:bodyPr/>
          <a:lstStyle/>
          <a:p>
            <a:r>
              <a:rPr lang="fr-FR"/>
              <a:t>Aurélien Bigo  SNCF, Chaire Energie et Prospérité, CREST – Polytechnique</a:t>
            </a:r>
          </a:p>
        </p:txBody>
      </p:sp>
      <p:sp>
        <p:nvSpPr>
          <p:cNvPr id="7" name="Espace réservé du numéro de diapositive 6"/>
          <p:cNvSpPr>
            <a:spLocks noGrp="1"/>
          </p:cNvSpPr>
          <p:nvPr>
            <p:ph type="sldNum" sz="quarter" idx="12"/>
          </p:nvPr>
        </p:nvSpPr>
        <p:spPr/>
        <p:txBody>
          <a:bodyPr/>
          <a:lstStyle/>
          <a:p>
            <a:fld id="{7DB8656E-A64D-4224-BA07-37D0C347CFBD}" type="slidenum">
              <a:rPr lang="fr-FR" smtClean="0"/>
              <a:t>‹N°›</a:t>
            </a:fld>
            <a:endParaRPr lang="fr-FR"/>
          </a:p>
        </p:txBody>
      </p:sp>
      <p:sp>
        <p:nvSpPr>
          <p:cNvPr id="8" name="Connecteur droit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Connecteur droit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Triangle isocè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Espace réservé du contenu 11"/>
          <p:cNvSpPr>
            <a:spLocks noGrp="1"/>
          </p:cNvSpPr>
          <p:nvPr>
            <p:ph sz="quarter" idx="1"/>
          </p:nvPr>
        </p:nvSpPr>
        <p:spPr>
          <a:xfrm>
            <a:off x="406400" y="304800"/>
            <a:ext cx="7620000" cy="5715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5" name="Espace réservé de la date 4"/>
          <p:cNvSpPr>
            <a:spLocks noGrp="1"/>
          </p:cNvSpPr>
          <p:nvPr>
            <p:ph type="dt" sz="half" idx="10"/>
          </p:nvPr>
        </p:nvSpPr>
        <p:spPr/>
        <p:txBody>
          <a:bodyPr/>
          <a:lstStyle/>
          <a:p>
            <a:r>
              <a:rPr lang="fr-FR"/>
              <a:t>05/11/2024</a:t>
            </a:r>
          </a:p>
        </p:txBody>
      </p:sp>
      <p:sp>
        <p:nvSpPr>
          <p:cNvPr id="6" name="Espace réservé du pied de page 5"/>
          <p:cNvSpPr>
            <a:spLocks noGrp="1"/>
          </p:cNvSpPr>
          <p:nvPr>
            <p:ph type="ftr" sz="quarter" idx="11"/>
          </p:nvPr>
        </p:nvSpPr>
        <p:spPr/>
        <p:txBody>
          <a:bodyPr/>
          <a:lstStyle/>
          <a:p>
            <a:r>
              <a:rPr lang="fr-FR"/>
              <a:t>Aurélien Bigo  SNCF, Chaire Energie et Prospérité, CREST – Polytechnique</a:t>
            </a:r>
          </a:p>
        </p:txBody>
      </p:sp>
      <p:sp>
        <p:nvSpPr>
          <p:cNvPr id="7" name="Espace réservé du numéro de diapositive 6"/>
          <p:cNvSpPr>
            <a:spLocks noGrp="1"/>
          </p:cNvSpPr>
          <p:nvPr>
            <p:ph type="sldNum" sz="quarter" idx="12"/>
          </p:nvPr>
        </p:nvSpPr>
        <p:spPr/>
        <p:txBody>
          <a:bodyPr/>
          <a:lstStyle/>
          <a:p>
            <a:fld id="{7DB8656E-A64D-4224-BA07-37D0C347CFBD}" type="slidenum">
              <a:rPr lang="fr-FR" smtClean="0"/>
              <a:t>‹N°›</a:t>
            </a:fld>
            <a:endParaRPr lang="fr-FR"/>
          </a:p>
        </p:txBody>
      </p:sp>
      <p:sp>
        <p:nvSpPr>
          <p:cNvPr id="8" name="Connecteur droit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Triangle isocè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152400"/>
            <a:ext cx="10972800" cy="990600"/>
          </a:xfrm>
          <a:prstGeom prst="rect">
            <a:avLst/>
          </a:prstGeom>
        </p:spPr>
        <p:txBody>
          <a:bodyPr vert="horz" anchor="b" anchorCtr="0">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r>
              <a:rPr lang="fr-FR"/>
              <a:t>05/11/2024</a:t>
            </a:r>
          </a:p>
        </p:txBody>
      </p:sp>
      <p:sp>
        <p:nvSpPr>
          <p:cNvPr id="3" name="Espace réservé du pied de page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r>
              <a:rPr lang="fr-FR"/>
              <a:t>Aurélien Bigo  SNCF, Chaire Energie et Prospérité, CREST – Polytechnique</a:t>
            </a:r>
          </a:p>
        </p:txBody>
      </p:sp>
      <p:sp>
        <p:nvSpPr>
          <p:cNvPr id="23" name="Espace réservé du numéro de diapositive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7DB8656E-A64D-4224-BA07-37D0C347CFBD}" type="slidenum">
              <a:rPr lang="fr-FR" smtClean="0"/>
              <a:t>‹N°›</a:t>
            </a:fld>
            <a:endParaRPr lang="fr-FR"/>
          </a:p>
        </p:txBody>
      </p:sp>
      <p:sp>
        <p:nvSpPr>
          <p:cNvPr id="28" name="Connecteur droit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Connecteur droit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Triangle isocè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57.png"/><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10.xml"/><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nsee.fr/fr/information/6439600" TargetMode="External"/><Relationship Id="rId5" Type="http://schemas.openxmlformats.org/officeDocument/2006/relationships/slide" Target="slide23.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11.png"/><Relationship Id="rId3" Type="http://schemas.openxmlformats.org/officeDocument/2006/relationships/image" Target="../media/image206.png"/><Relationship Id="rId7" Type="http://schemas.openxmlformats.org/officeDocument/2006/relationships/image" Target="../media/image2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9.png"/><Relationship Id="rId5" Type="http://schemas.openxmlformats.org/officeDocument/2006/relationships/image" Target="../media/image208.jpeg"/><Relationship Id="rId4" Type="http://schemas.openxmlformats.org/officeDocument/2006/relationships/image" Target="../media/image207.png"/><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6.png"/><Relationship Id="rId18" Type="http://schemas.openxmlformats.org/officeDocument/2006/relationships/slide" Target="slide2.xml"/><Relationship Id="rId3" Type="http://schemas.openxmlformats.org/officeDocument/2006/relationships/image" Target="../media/image207.png"/><Relationship Id="rId7" Type="http://schemas.openxmlformats.org/officeDocument/2006/relationships/image" Target="../media/image211.png"/><Relationship Id="rId12" Type="http://schemas.openxmlformats.org/officeDocument/2006/relationships/image" Target="../media/image215.png"/><Relationship Id="rId17" Type="http://schemas.openxmlformats.org/officeDocument/2006/relationships/image" Target="../media/image218.png"/><Relationship Id="rId2" Type="http://schemas.openxmlformats.org/officeDocument/2006/relationships/notesSlide" Target="../notesSlides/notesSlide13.xml"/><Relationship Id="rId16" Type="http://schemas.openxmlformats.org/officeDocument/2006/relationships/image" Target="../media/image217.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14.png"/><Relationship Id="rId5" Type="http://schemas.openxmlformats.org/officeDocument/2006/relationships/image" Target="../media/image209.png"/><Relationship Id="rId15" Type="http://schemas.openxmlformats.org/officeDocument/2006/relationships/image" Target="../media/image208.jpeg"/><Relationship Id="rId10" Type="http://schemas.microsoft.com/office/2007/relationships/hdphoto" Target="../media/hdphoto1.wdp"/><Relationship Id="rId4" Type="http://schemas.openxmlformats.org/officeDocument/2006/relationships/image" Target="../media/image206.png"/><Relationship Id="rId9" Type="http://schemas.openxmlformats.org/officeDocument/2006/relationships/image" Target="../media/image213.png"/><Relationship Id="rId1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217.png"/><Relationship Id="rId18" Type="http://schemas.openxmlformats.org/officeDocument/2006/relationships/image" Target="../media/image211.png"/><Relationship Id="rId3" Type="http://schemas.openxmlformats.org/officeDocument/2006/relationships/image" Target="../media/image210.png"/><Relationship Id="rId21" Type="http://schemas.openxmlformats.org/officeDocument/2006/relationships/slide" Target="slide2.xml"/><Relationship Id="rId7" Type="http://schemas.microsoft.com/office/2007/relationships/hdphoto" Target="../media/hdphoto1.wdp"/><Relationship Id="rId12" Type="http://schemas.openxmlformats.org/officeDocument/2006/relationships/image" Target="../media/image208.jpeg"/><Relationship Id="rId17" Type="http://schemas.openxmlformats.org/officeDocument/2006/relationships/image" Target="../media/image206.png"/><Relationship Id="rId2" Type="http://schemas.openxmlformats.org/officeDocument/2006/relationships/notesSlide" Target="../notesSlides/notesSlide14.xml"/><Relationship Id="rId16" Type="http://schemas.openxmlformats.org/officeDocument/2006/relationships/image" Target="../media/image207.png"/><Relationship Id="rId20" Type="http://schemas.openxmlformats.org/officeDocument/2006/relationships/hyperlink" Target="https://www.linkedin.com/feed/update/urn:li:activity:7153292590816120833/" TargetMode="External"/><Relationship Id="rId1" Type="http://schemas.openxmlformats.org/officeDocument/2006/relationships/slideLayout" Target="../slideLayouts/slideLayout2.xml"/><Relationship Id="rId6" Type="http://schemas.openxmlformats.org/officeDocument/2006/relationships/image" Target="../media/image213.png"/><Relationship Id="rId11" Type="http://schemas.microsoft.com/office/2007/relationships/hdphoto" Target="../media/hdphoto2.wdp"/><Relationship Id="rId5" Type="http://schemas.openxmlformats.org/officeDocument/2006/relationships/image" Target="../media/image212.png"/><Relationship Id="rId15" Type="http://schemas.openxmlformats.org/officeDocument/2006/relationships/image" Target="../media/image218.png"/><Relationship Id="rId10" Type="http://schemas.openxmlformats.org/officeDocument/2006/relationships/image" Target="../media/image216.png"/><Relationship Id="rId19" Type="http://schemas.openxmlformats.org/officeDocument/2006/relationships/hyperlink" Target="http://www.chair-energy-prosperity.org/wp-content/uploads/2020/12/Quelles-solutions-selon-les-territoires-Aurelien-Bigo.pptx" TargetMode="External"/><Relationship Id="rId4" Type="http://schemas.openxmlformats.org/officeDocument/2006/relationships/image" Target="../media/image219.png"/><Relationship Id="rId9" Type="http://schemas.openxmlformats.org/officeDocument/2006/relationships/image" Target="../media/image215.png"/><Relationship Id="rId14" Type="http://schemas.openxmlformats.org/officeDocument/2006/relationships/image" Target="../media/image209.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slide" Target="slide20.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9.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9.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9.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33.xml"/><Relationship Id="rId2" Type="http://schemas.openxmlformats.org/officeDocument/2006/relationships/notesSlide" Target="../notesSlides/notesSlide2.xml"/><Relationship Id="rId16"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21.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57.png"/><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7"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slide" Target="slide26.xml"/></Relationships>
</file>

<file path=ppt/slides/_rels/slide2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17.xml"/><Relationship Id="rId7" Type="http://schemas.openxmlformats.org/officeDocument/2006/relationships/hyperlink" Target="https://www.statistiques.developpement-durable.gouv.fr/les-pratiques-de-mobilite-des-francais-varient-selon-la-densite-des-territoir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7.png"/><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19.xml"/><Relationship Id="rId7" Type="http://schemas.openxmlformats.org/officeDocument/2006/relationships/hyperlink" Target="https://www.statistiques.developpement-durable.gouv.fr/les-pratiques-de-mobilite-des-francais-varient-selon-la-densite-des-territoir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7.png"/><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21.xml"/><Relationship Id="rId7"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insee.fr/fr/information/6439600" TargetMode="External"/><Relationship Id="rId5" Type="http://schemas.openxmlformats.org/officeDocument/2006/relationships/slide" Target="slide11.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23.xml"/><Relationship Id="rId7" Type="http://schemas.openxmlformats.org/officeDocument/2006/relationships/hyperlink" Target="https://www.insee.fr/fr/information/643960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7.png"/><Relationship Id="rId4" Type="http://schemas.openxmlformats.org/officeDocument/2006/relationships/chart" Target="../charts/chart24.xml"/></Relationships>
</file>

<file path=ppt/slides/_rels/slide2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25.xml"/><Relationship Id="rId7" Type="http://schemas.openxmlformats.org/officeDocument/2006/relationships/hyperlink" Target="https://www.insee.fr/fr/information/643960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7.png"/><Relationship Id="rId4" Type="http://schemas.openxmlformats.org/officeDocument/2006/relationships/chart" Target="../charts/chart26.xml"/></Relationships>
</file>

<file path=ppt/slides/_rels/slide2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27.xml"/><Relationship Id="rId7" Type="http://schemas.openxmlformats.org/officeDocument/2006/relationships/hyperlink" Target="https://www.insee.fr/fr/information/643960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image" Target="../media/image57.png"/><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3" Type="http://schemas.openxmlformats.org/officeDocument/2006/relationships/hyperlink" Target="https://www.statistiques.developpement-durable.gouv.fr/resultats-detailles-de-lenquete-mobilite-des-personnes-de-20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8" Type="http://schemas.openxmlformats.org/officeDocument/2006/relationships/hyperlink" Target="https://www.insee.fr/fr/information/6439600" TargetMode="External"/><Relationship Id="rId3" Type="http://schemas.openxmlformats.org/officeDocument/2006/relationships/chart" Target="../charts/chart29.xml"/><Relationship Id="rId7"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chart" Target="../charts/chart31.xml"/><Relationship Id="rId5" Type="http://schemas.openxmlformats.org/officeDocument/2006/relationships/image" Target="../media/image57.png"/><Relationship Id="rId4" Type="http://schemas.openxmlformats.org/officeDocument/2006/relationships/chart" Target="../charts/chart30.xml"/><Relationship Id="rId9" Type="http://schemas.openxmlformats.org/officeDocument/2006/relationships/slide" Target="slide2.xml"/></Relationships>
</file>

<file path=ppt/slides/_rels/slide3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chart" Target="../charts/chart32.xml"/><Relationship Id="rId7"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35.xml"/><Relationship Id="rId5" Type="http://schemas.openxmlformats.org/officeDocument/2006/relationships/chart" Target="../charts/chart34.xml"/><Relationship Id="rId10" Type="http://schemas.openxmlformats.org/officeDocument/2006/relationships/slide" Target="slide2.xml"/><Relationship Id="rId4" Type="http://schemas.openxmlformats.org/officeDocument/2006/relationships/chart" Target="../charts/chart33.xml"/><Relationship Id="rId9" Type="http://schemas.openxmlformats.org/officeDocument/2006/relationships/hyperlink" Target="https://www.insee.fr/fr/information/643960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tatistiques.developpement-durable.gouv.fr/les-pratiques-de-mobilite-des-francais-varient-selon-la-densite-des-territoir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7" Type="http://schemas.openxmlformats.org/officeDocument/2006/relationships/slide" Target="slide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chart" Target="../charts/chart37.xml"/><Relationship Id="rId7" Type="http://schemas.openxmlformats.org/officeDocument/2006/relationships/slide" Target="slide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7.png"/><Relationship Id="rId4" Type="http://schemas.openxmlformats.org/officeDocument/2006/relationships/chart" Target="../charts/chart38.xml"/></Relationships>
</file>

<file path=ppt/slides/_rels/slide4.xml.rels><?xml version="1.0" encoding="UTF-8" standalone="yes"?>
<Relationships xmlns="http://schemas.openxmlformats.org/package/2006/relationships"><Relationship Id="rId3" Type="http://schemas.openxmlformats.org/officeDocument/2006/relationships/hyperlink" Target="https://www.statistiques.developpement-durable.gouv.fr/les-pratiques-de-mobilite-des-francais-varient-selon-la-densite-des-territoires" TargetMode="External"/><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statistiques.developpement-durable.gouv.fr/resultats-detailles-de-lenquete-mobilite-des-personnes-de-2019" TargetMode="External"/><Relationship Id="rId5" Type="http://schemas.openxmlformats.org/officeDocument/2006/relationships/hyperlink" Target="https://chair-energy-prosperity.org/wp-content/uploads/2020/12/Les-pratiques-de-mobilite-des-Francais-Aurelien-Bigo.pptx" TargetMode="External"/><Relationship Id="rId4" Type="http://schemas.openxmlformats.org/officeDocument/2006/relationships/hyperlink" Target="http://www.chair-energy-prosperity.org/publications/travail-de-these-decarboner-transports-dici-2050/"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3.xml"/><Relationship Id="rId4"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57.png"/><Relationship Id="rId4"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59496" y="3645024"/>
            <a:ext cx="9361040" cy="1296166"/>
          </a:xfrm>
        </p:spPr>
        <p:txBody>
          <a:bodyPr anchor="ctr">
            <a:noAutofit/>
          </a:bodyPr>
          <a:lstStyle/>
          <a:p>
            <a:pPr algn="ctr"/>
            <a:r>
              <a:rPr lang="fr-FR" sz="3200" dirty="0"/>
              <a:t>Les pratiques de mobilité des Français</a:t>
            </a:r>
          </a:p>
        </p:txBody>
      </p:sp>
      <p:sp>
        <p:nvSpPr>
          <p:cNvPr id="3" name="Sous-titre 2"/>
          <p:cNvSpPr>
            <a:spLocks noGrp="1"/>
          </p:cNvSpPr>
          <p:nvPr>
            <p:ph type="subTitle" idx="1"/>
          </p:nvPr>
        </p:nvSpPr>
        <p:spPr>
          <a:xfrm>
            <a:off x="1559496" y="5058000"/>
            <a:ext cx="9361040" cy="684000"/>
          </a:xfrm>
        </p:spPr>
        <p:txBody>
          <a:bodyPr anchor="ctr">
            <a:noAutofit/>
          </a:bodyPr>
          <a:lstStyle/>
          <a:p>
            <a:pPr algn="ctr">
              <a:spcBef>
                <a:spcPts val="0"/>
              </a:spcBef>
            </a:pPr>
            <a:r>
              <a:rPr lang="fr-FR" sz="1600" dirty="0"/>
              <a:t>Graphiques issus d’une analyse avec Fabien Perez (SDES) </a:t>
            </a:r>
          </a:p>
          <a:p>
            <a:pPr algn="ctr">
              <a:spcBef>
                <a:spcPts val="0"/>
              </a:spcBef>
            </a:pPr>
            <a:r>
              <a:rPr lang="fr-FR" sz="1600" dirty="0"/>
              <a:t>à partir des données de l’enquête mobilité des personnes (EMP) de 2019</a:t>
            </a:r>
          </a:p>
        </p:txBody>
      </p:sp>
      <p:sp>
        <p:nvSpPr>
          <p:cNvPr id="4" name="Espace réservé de la date 3"/>
          <p:cNvSpPr>
            <a:spLocks noGrp="1"/>
          </p:cNvSpPr>
          <p:nvPr>
            <p:ph type="dt" sz="half" idx="10"/>
          </p:nvPr>
        </p:nvSpPr>
        <p:spPr>
          <a:xfrm>
            <a:off x="7924800" y="6355080"/>
            <a:ext cx="2635696" cy="365760"/>
          </a:xfrm>
        </p:spPr>
        <p:txBody>
          <a:bodyPr/>
          <a:lstStyle/>
          <a:p>
            <a:pPr algn="r"/>
            <a:r>
              <a:rPr lang="fr-FR">
                <a:solidFill>
                  <a:srgbClr val="464653"/>
                </a:solidFill>
              </a:rPr>
              <a:t>05/11/2024</a:t>
            </a:r>
            <a:endParaRPr lang="fr-FR" dirty="0">
              <a:solidFill>
                <a:srgbClr val="464653"/>
              </a:solidFill>
            </a:endParaRPr>
          </a:p>
        </p:txBody>
      </p:sp>
      <p:sp>
        <p:nvSpPr>
          <p:cNvPr id="6" name="Espace réservé du numéro de diapositive 5"/>
          <p:cNvSpPr>
            <a:spLocks noGrp="1"/>
          </p:cNvSpPr>
          <p:nvPr>
            <p:ph type="sldNum" sz="quarter" idx="12"/>
          </p:nvPr>
        </p:nvSpPr>
        <p:spPr>
          <a:xfrm>
            <a:off x="1919536" y="6355080"/>
            <a:ext cx="1219200" cy="365760"/>
          </a:xfrm>
        </p:spPr>
        <p:txBody>
          <a:bodyPr/>
          <a:lstStyle/>
          <a:p>
            <a:fld id="{7DB8656E-A64D-4224-BA07-37D0C347CFBD}" type="slidenum">
              <a:rPr lang="fr-FR" smtClean="0">
                <a:solidFill>
                  <a:srgbClr val="464653"/>
                </a:solidFill>
              </a:rPr>
              <a:pPr/>
              <a:t>1</a:t>
            </a:fld>
            <a:endParaRPr lang="fr-FR">
              <a:solidFill>
                <a:srgbClr val="464653"/>
              </a:solidFill>
            </a:endParaRPr>
          </a:p>
        </p:txBody>
      </p:sp>
      <p:sp>
        <p:nvSpPr>
          <p:cNvPr id="7" name="Espace réservé du pied de page 3"/>
          <p:cNvSpPr txBox="1">
            <a:spLocks/>
          </p:cNvSpPr>
          <p:nvPr/>
        </p:nvSpPr>
        <p:spPr>
          <a:xfrm>
            <a:off x="2783632" y="6336000"/>
            <a:ext cx="633670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b="1" dirty="0">
                <a:solidFill>
                  <a:srgbClr val="464653"/>
                </a:solidFill>
              </a:rPr>
              <a:t>Aurélien Bigo </a:t>
            </a:r>
          </a:p>
          <a:p>
            <a:pPr algn="ctr"/>
            <a:r>
              <a:rPr lang="fr-FR" dirty="0">
                <a:solidFill>
                  <a:srgbClr val="464653"/>
                </a:solidFill>
              </a:rPr>
              <a:t>Chercheur sur la transition énergétique des transports</a:t>
            </a:r>
          </a:p>
        </p:txBody>
      </p:sp>
      <p:sp>
        <p:nvSpPr>
          <p:cNvPr id="5" name="Espace réservé du pied de page 3">
            <a:extLst>
              <a:ext uri="{FF2B5EF4-FFF2-40B4-BE49-F238E27FC236}">
                <a16:creationId xmlns:a16="http://schemas.microsoft.com/office/drawing/2014/main" id="{9BBFB8BB-7841-3EC8-78B4-7BCCF29B0F5B}"/>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3" action="ppaction://hlinksldjump"/>
              </a:rPr>
              <a:t>Table des matières</a:t>
            </a:r>
            <a:endParaRPr lang="fr-FR" dirty="0"/>
          </a:p>
        </p:txBody>
      </p:sp>
    </p:spTree>
    <p:extLst>
      <p:ext uri="{BB962C8B-B14F-4D97-AF65-F5344CB8AC3E}">
        <p14:creationId xmlns:p14="http://schemas.microsoft.com/office/powerpoint/2010/main" val="368707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AC1E-0F4B-99A4-28F2-F43CFFB5284D}"/>
            </a:ext>
          </a:extLst>
        </p:cNvPr>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CCAA8BCE-EF34-5A8F-96A0-EA0093AD52C6}"/>
              </a:ext>
            </a:extLst>
          </p:cNvPr>
          <p:cNvGraphicFramePr>
            <a:graphicFrameLocks/>
          </p:cNvGraphicFramePr>
          <p:nvPr/>
        </p:nvGraphicFramePr>
        <p:xfrm>
          <a:off x="6672064" y="1422704"/>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Graphique 36">
            <a:extLst>
              <a:ext uri="{FF2B5EF4-FFF2-40B4-BE49-F238E27FC236}">
                <a16:creationId xmlns:a16="http://schemas.microsoft.com/office/drawing/2014/main" id="{EBEB85E1-4FE4-44D1-88EF-974C8362801D}"/>
              </a:ext>
            </a:extLst>
          </p:cNvPr>
          <p:cNvGraphicFramePr>
            <a:graphicFrameLocks/>
          </p:cNvGraphicFramePr>
          <p:nvPr/>
        </p:nvGraphicFramePr>
        <p:xfrm>
          <a:off x="1080000" y="1412552"/>
          <a:ext cx="450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81" name="ZoneTexte 80">
            <a:extLst>
              <a:ext uri="{FF2B5EF4-FFF2-40B4-BE49-F238E27FC236}">
                <a16:creationId xmlns:a16="http://schemas.microsoft.com/office/drawing/2014/main" id="{4F753A6D-6B12-A3A7-38C8-0EA74395D77A}"/>
              </a:ext>
            </a:extLst>
          </p:cNvPr>
          <p:cNvSpPr txBox="1"/>
          <p:nvPr/>
        </p:nvSpPr>
        <p:spPr>
          <a:xfrm>
            <a:off x="2218379" y="6093297"/>
            <a:ext cx="2725493" cy="276999"/>
          </a:xfrm>
          <a:prstGeom prst="rect">
            <a:avLst/>
          </a:prstGeom>
          <a:noFill/>
        </p:spPr>
        <p:txBody>
          <a:bodyPr wrap="square" rtlCol="0">
            <a:spAutoFit/>
          </a:bodyPr>
          <a:lstStyle/>
          <a:p>
            <a:pPr algn="ctr"/>
            <a:r>
              <a:rPr lang="fr-FR" sz="1200" b="1" dirty="0"/>
              <a:t>Quartiles de revenus</a:t>
            </a:r>
          </a:p>
        </p:txBody>
      </p:sp>
      <p:sp>
        <p:nvSpPr>
          <p:cNvPr id="3" name="Espace réservé de la date 2">
            <a:extLst>
              <a:ext uri="{FF2B5EF4-FFF2-40B4-BE49-F238E27FC236}">
                <a16:creationId xmlns:a16="http://schemas.microsoft.com/office/drawing/2014/main" id="{BDA56661-80A1-FD8F-2657-ABFE5C3251B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C4A982E7-C6FF-2F4C-7D05-790A7EC146DA}"/>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10</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C02612B6-120C-1CE5-DEDC-4B6B1E04898F}"/>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CB027AAF-F884-7C2A-614D-95EF5851B21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515DCE91-C736-2432-5E17-32C3EBE47D74}"/>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C1AB9E96-3762-CB3E-95FF-3B2DD8BF698D}"/>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4175E00C-DEB2-93D2-B607-295B3F3C4F8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92788F12-8941-39C5-D702-5CE904A311C4}"/>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4BCE4F23-54E9-A96B-8168-8EA257931FA8}"/>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4B29424B-5AA7-F3CF-4D50-CBCBEFF86381}"/>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D4E5419C-2925-EDDF-B1B6-A258247C0B99}"/>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cxnSp>
        <p:nvCxnSpPr>
          <p:cNvPr id="86" name="Connecteur droit 85">
            <a:extLst>
              <a:ext uri="{FF2B5EF4-FFF2-40B4-BE49-F238E27FC236}">
                <a16:creationId xmlns:a16="http://schemas.microsoft.com/office/drawing/2014/main" id="{865AEAC4-D68C-CB16-D96C-200BEDC9A608}"/>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EDEA315F-C836-DBD4-F158-3D7DEF112E8A}"/>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EC86010-4AAF-2B67-01F2-7BD70A38553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3C2EED30-7500-046B-CDC6-F6B71D623E9F}"/>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FCB56AAB-49A9-60B5-5E5F-45764B12F5D3}"/>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A79EED9F-7DBE-620C-AA5B-AC8823071D60}"/>
              </a:ext>
            </a:extLst>
          </p:cNvPr>
          <p:cNvSpPr txBox="1"/>
          <p:nvPr/>
        </p:nvSpPr>
        <p:spPr>
          <a:xfrm>
            <a:off x="1962000" y="5877272"/>
            <a:ext cx="838109" cy="230832"/>
          </a:xfrm>
          <a:prstGeom prst="rect">
            <a:avLst/>
          </a:prstGeom>
          <a:noFill/>
        </p:spPr>
        <p:txBody>
          <a:bodyPr wrap="square" rtlCol="0">
            <a:spAutoFit/>
          </a:bodyPr>
          <a:lstStyle/>
          <a:p>
            <a:pPr algn="ctr"/>
            <a:r>
              <a:rPr lang="fr-FR" sz="900" dirty="0"/>
              <a:t>Q1</a:t>
            </a:r>
          </a:p>
        </p:txBody>
      </p:sp>
      <p:sp>
        <p:nvSpPr>
          <p:cNvPr id="93" name="ZoneTexte 92">
            <a:extLst>
              <a:ext uri="{FF2B5EF4-FFF2-40B4-BE49-F238E27FC236}">
                <a16:creationId xmlns:a16="http://schemas.microsoft.com/office/drawing/2014/main" id="{E3DA7237-D3E0-D757-31C4-688D23FBA9D1}"/>
              </a:ext>
            </a:extLst>
          </p:cNvPr>
          <p:cNvSpPr txBox="1"/>
          <p:nvPr/>
        </p:nvSpPr>
        <p:spPr>
          <a:xfrm>
            <a:off x="3687600" y="5877272"/>
            <a:ext cx="838109" cy="230832"/>
          </a:xfrm>
          <a:prstGeom prst="rect">
            <a:avLst/>
          </a:prstGeom>
          <a:noFill/>
        </p:spPr>
        <p:txBody>
          <a:bodyPr wrap="square" rtlCol="0">
            <a:spAutoFit/>
          </a:bodyPr>
          <a:lstStyle/>
          <a:p>
            <a:pPr algn="ctr"/>
            <a:r>
              <a:rPr lang="fr-FR" sz="900" dirty="0"/>
              <a:t>Q3</a:t>
            </a:r>
          </a:p>
        </p:txBody>
      </p:sp>
      <p:sp>
        <p:nvSpPr>
          <p:cNvPr id="17" name="Titre 8">
            <a:extLst>
              <a:ext uri="{FF2B5EF4-FFF2-40B4-BE49-F238E27FC236}">
                <a16:creationId xmlns:a16="http://schemas.microsoft.com/office/drawing/2014/main" id="{44092D02-0122-1A7C-C3F9-AB14AF408E01}"/>
              </a:ext>
            </a:extLst>
          </p:cNvPr>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Trajets et emissions par </a:t>
            </a:r>
            <a:r>
              <a:rPr lang="fr-FR" sz="2800" b="1" dirty="0">
                <a:solidFill>
                  <a:srgbClr val="0070C0"/>
                </a:solidFill>
                <a:latin typeface="Gill Sans MT"/>
                <a:ea typeface="+mn-ea"/>
                <a:cs typeface="+mn-cs"/>
              </a:rPr>
              <a:t>quartile de revenu</a:t>
            </a:r>
            <a:endParaRPr lang="fr-FR" b="1" dirty="0"/>
          </a:p>
        </p:txBody>
      </p:sp>
      <p:cxnSp>
        <p:nvCxnSpPr>
          <p:cNvPr id="2" name="Connecteur droit avec flèche 1">
            <a:extLst>
              <a:ext uri="{FF2B5EF4-FFF2-40B4-BE49-F238E27FC236}">
                <a16:creationId xmlns:a16="http://schemas.microsoft.com/office/drawing/2014/main" id="{A26D53AC-C3FB-134E-8957-0FF3346C484C}"/>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260F2C7A-5833-51BD-2F53-998DF829349A}"/>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A8F41C-CF7A-B465-304B-B6C717379B83}"/>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70F2D2D0-B36B-8E22-2097-485AD6098EF7}"/>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11B6D3C5-6698-4902-5B39-34485E006E60}"/>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7E524C14-CD7E-ED5A-040B-4CAB9C8BB24B}"/>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300C202E-C918-E59D-D645-E2960F5779A7}"/>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87FD0082-A126-F0C6-7A50-6FEFE059AE86}"/>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91F6F435-6D27-AFC1-6E5B-57E198FAADC8}"/>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001B1F1-A160-EF19-4EA3-F25AEC5B1F07}"/>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36EAC9E-2E15-1234-1E45-7EB5FFAF36D0}"/>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0CA84EF5-3072-C3D4-55A6-E88B26A29370}"/>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1B8CB7E-20AB-B8AF-2DDD-0056B9BA229C}"/>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space réservé du pied de page 3">
            <a:extLst>
              <a:ext uri="{FF2B5EF4-FFF2-40B4-BE49-F238E27FC236}">
                <a16:creationId xmlns:a16="http://schemas.microsoft.com/office/drawing/2014/main" id="{D9F0C2D4-0524-FAC9-A3C1-FF4F8AD7B882}"/>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p>
        </p:txBody>
      </p:sp>
      <p:cxnSp>
        <p:nvCxnSpPr>
          <p:cNvPr id="26" name="Connecteur droit 25">
            <a:extLst>
              <a:ext uri="{FF2B5EF4-FFF2-40B4-BE49-F238E27FC236}">
                <a16:creationId xmlns:a16="http://schemas.microsoft.com/office/drawing/2014/main" id="{A8B5CF70-4D12-6464-127E-75CABD0B2D1C}"/>
              </a:ext>
            </a:extLst>
          </p:cNvPr>
          <p:cNvCxnSpPr>
            <a:cxnSpLocks/>
          </p:cNvCxnSpPr>
          <p:nvPr/>
        </p:nvCxnSpPr>
        <p:spPr>
          <a:xfrm>
            <a:off x="1118444"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D3D1C1C-53DD-9D1F-8ED9-8CC2DDAAEDB7}"/>
              </a:ext>
            </a:extLst>
          </p:cNvPr>
          <p:cNvCxnSpPr>
            <a:cxnSpLocks/>
          </p:cNvCxnSpPr>
          <p:nvPr/>
        </p:nvCxnSpPr>
        <p:spPr>
          <a:xfrm>
            <a:off x="1118444"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7C42618D-5845-03F4-0711-6ABB3CA7BF3C}"/>
              </a:ext>
            </a:extLst>
          </p:cNvPr>
          <p:cNvCxnSpPr>
            <a:cxnSpLocks/>
          </p:cNvCxnSpPr>
          <p:nvPr/>
        </p:nvCxnSpPr>
        <p:spPr>
          <a:xfrm>
            <a:off x="1118444"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917784BA-427F-5214-B353-D7E5E9A42024}"/>
              </a:ext>
            </a:extLst>
          </p:cNvPr>
          <p:cNvCxnSpPr>
            <a:cxnSpLocks/>
          </p:cNvCxnSpPr>
          <p:nvPr/>
        </p:nvCxnSpPr>
        <p:spPr>
          <a:xfrm>
            <a:off x="1118444"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13F5BF5C-7A70-4AEF-C7D9-226F30CF5E00}"/>
              </a:ext>
            </a:extLst>
          </p:cNvPr>
          <p:cNvCxnSpPr>
            <a:cxnSpLocks/>
          </p:cNvCxnSpPr>
          <p:nvPr/>
        </p:nvCxnSpPr>
        <p:spPr>
          <a:xfrm>
            <a:off x="1118444"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5E3DE90A-0499-4142-009C-83CFE71CC91E}"/>
              </a:ext>
            </a:extLst>
          </p:cNvPr>
          <p:cNvCxnSpPr>
            <a:cxnSpLocks/>
          </p:cNvCxnSpPr>
          <p:nvPr/>
        </p:nvCxnSpPr>
        <p:spPr>
          <a:xfrm>
            <a:off x="1118444"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E3FFAA62-26E8-46AB-8218-5A5FB62CED5B}"/>
              </a:ext>
            </a:extLst>
          </p:cNvPr>
          <p:cNvCxnSpPr>
            <a:cxnSpLocks/>
          </p:cNvCxnSpPr>
          <p:nvPr/>
        </p:nvCxnSpPr>
        <p:spPr>
          <a:xfrm>
            <a:off x="688906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ACBE069-D332-CABC-5FF8-66F427F95605}"/>
              </a:ext>
            </a:extLst>
          </p:cNvPr>
          <p:cNvCxnSpPr/>
          <p:nvPr/>
        </p:nvCxnSpPr>
        <p:spPr>
          <a:xfrm>
            <a:off x="688906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33ECB29B-E1E8-051F-D585-747E0F81FAF4}"/>
              </a:ext>
            </a:extLst>
          </p:cNvPr>
          <p:cNvCxnSpPr/>
          <p:nvPr/>
        </p:nvCxnSpPr>
        <p:spPr>
          <a:xfrm>
            <a:off x="688906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4AE2514B-DEDE-A6A8-51FA-E6535C7E7230}"/>
              </a:ext>
            </a:extLst>
          </p:cNvPr>
          <p:cNvCxnSpPr/>
          <p:nvPr/>
        </p:nvCxnSpPr>
        <p:spPr>
          <a:xfrm>
            <a:off x="688906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D6C64110-CBB7-4F6D-6A26-E7A1D854A17B}"/>
              </a:ext>
            </a:extLst>
          </p:cNvPr>
          <p:cNvCxnSpPr/>
          <p:nvPr/>
        </p:nvCxnSpPr>
        <p:spPr>
          <a:xfrm>
            <a:off x="688906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E8CBF82D-CCA9-5CFB-FFAA-9B144F840BE8}"/>
              </a:ext>
            </a:extLst>
          </p:cNvPr>
          <p:cNvCxnSpPr/>
          <p:nvPr/>
        </p:nvCxnSpPr>
        <p:spPr>
          <a:xfrm>
            <a:off x="688906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0CC4456A-79F0-9AF0-EEB2-C454C5C83565}"/>
              </a:ext>
            </a:extLst>
          </p:cNvPr>
          <p:cNvPicPr>
            <a:picLocks noChangeAspect="1"/>
          </p:cNvPicPr>
          <p:nvPr/>
        </p:nvPicPr>
        <p:blipFill>
          <a:blip r:embed="rId5"/>
          <a:stretch>
            <a:fillRect/>
          </a:stretch>
        </p:blipFill>
        <p:spPr>
          <a:xfrm>
            <a:off x="11214670" y="2588648"/>
            <a:ext cx="857994" cy="1816036"/>
          </a:xfrm>
          <a:prstGeom prst="rect">
            <a:avLst/>
          </a:prstGeom>
        </p:spPr>
      </p:pic>
      <p:sp>
        <p:nvSpPr>
          <p:cNvPr id="109" name="ZoneTexte 108">
            <a:extLst>
              <a:ext uri="{FF2B5EF4-FFF2-40B4-BE49-F238E27FC236}">
                <a16:creationId xmlns:a16="http://schemas.microsoft.com/office/drawing/2014/main" id="{BEF9BAE8-E820-9CA9-E294-55BFD7ABC678}"/>
              </a:ext>
            </a:extLst>
          </p:cNvPr>
          <p:cNvSpPr txBox="1"/>
          <p:nvPr/>
        </p:nvSpPr>
        <p:spPr>
          <a:xfrm>
            <a:off x="2824800" y="5877272"/>
            <a:ext cx="838109" cy="230832"/>
          </a:xfrm>
          <a:prstGeom prst="rect">
            <a:avLst/>
          </a:prstGeom>
          <a:noFill/>
        </p:spPr>
        <p:txBody>
          <a:bodyPr wrap="square" rtlCol="0">
            <a:spAutoFit/>
          </a:bodyPr>
          <a:lstStyle/>
          <a:p>
            <a:pPr algn="ctr"/>
            <a:r>
              <a:rPr lang="fr-FR" sz="900" dirty="0"/>
              <a:t>Q2</a:t>
            </a:r>
          </a:p>
        </p:txBody>
      </p:sp>
      <p:sp>
        <p:nvSpPr>
          <p:cNvPr id="114" name="ZoneTexte 113">
            <a:extLst>
              <a:ext uri="{FF2B5EF4-FFF2-40B4-BE49-F238E27FC236}">
                <a16:creationId xmlns:a16="http://schemas.microsoft.com/office/drawing/2014/main" id="{744EB05B-3A12-E37F-8186-F96FEB8D1F3D}"/>
              </a:ext>
            </a:extLst>
          </p:cNvPr>
          <p:cNvSpPr txBox="1"/>
          <p:nvPr/>
        </p:nvSpPr>
        <p:spPr>
          <a:xfrm>
            <a:off x="7979019" y="6093296"/>
            <a:ext cx="2725493" cy="276999"/>
          </a:xfrm>
          <a:prstGeom prst="rect">
            <a:avLst/>
          </a:prstGeom>
          <a:noFill/>
        </p:spPr>
        <p:txBody>
          <a:bodyPr wrap="square" rtlCol="0">
            <a:spAutoFit/>
          </a:bodyPr>
          <a:lstStyle/>
          <a:p>
            <a:pPr algn="ctr"/>
            <a:r>
              <a:rPr lang="fr-FR" sz="1200" b="1" dirty="0"/>
              <a:t>Quartiles de revenus</a:t>
            </a:r>
          </a:p>
        </p:txBody>
      </p:sp>
      <p:sp>
        <p:nvSpPr>
          <p:cNvPr id="118" name="ZoneTexte 117">
            <a:extLst>
              <a:ext uri="{FF2B5EF4-FFF2-40B4-BE49-F238E27FC236}">
                <a16:creationId xmlns:a16="http://schemas.microsoft.com/office/drawing/2014/main" id="{2A9E6E2A-7867-8F47-3321-BA3D910D2879}"/>
              </a:ext>
            </a:extLst>
          </p:cNvPr>
          <p:cNvSpPr txBox="1"/>
          <p:nvPr/>
        </p:nvSpPr>
        <p:spPr>
          <a:xfrm>
            <a:off x="1182349"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CFCD93E0-8B23-8B9B-883A-46AE03D21A39}"/>
              </a:ext>
            </a:extLst>
          </p:cNvPr>
          <p:cNvSpPr txBox="1"/>
          <p:nvPr/>
        </p:nvSpPr>
        <p:spPr>
          <a:xfrm>
            <a:off x="1183944"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D69C3D47-043B-63D5-D09E-6988397650BE}"/>
              </a:ext>
            </a:extLst>
          </p:cNvPr>
          <p:cNvSpPr txBox="1"/>
          <p:nvPr/>
        </p:nvSpPr>
        <p:spPr>
          <a:xfrm>
            <a:off x="1182349"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75C8E05B-4614-F089-324C-A2A57980A264}"/>
              </a:ext>
            </a:extLst>
          </p:cNvPr>
          <p:cNvSpPr txBox="1"/>
          <p:nvPr/>
        </p:nvSpPr>
        <p:spPr>
          <a:xfrm>
            <a:off x="1182349"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82E27DC6-8329-8091-57C9-BBC060CCF0BB}"/>
              </a:ext>
            </a:extLst>
          </p:cNvPr>
          <p:cNvSpPr txBox="1"/>
          <p:nvPr/>
        </p:nvSpPr>
        <p:spPr>
          <a:xfrm>
            <a:off x="1175600"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2A0D1EEF-4E14-5F03-C91E-924B448AF9DD}"/>
              </a:ext>
            </a:extLst>
          </p:cNvPr>
          <p:cNvSpPr txBox="1"/>
          <p:nvPr/>
        </p:nvSpPr>
        <p:spPr>
          <a:xfrm>
            <a:off x="1182349"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999F3CF5-9A48-303F-AD89-4760536DE898}"/>
              </a:ext>
            </a:extLst>
          </p:cNvPr>
          <p:cNvSpPr txBox="1"/>
          <p:nvPr/>
        </p:nvSpPr>
        <p:spPr>
          <a:xfrm>
            <a:off x="1183873"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26" name="ZoneTexte 125">
            <a:extLst>
              <a:ext uri="{FF2B5EF4-FFF2-40B4-BE49-F238E27FC236}">
                <a16:creationId xmlns:a16="http://schemas.microsoft.com/office/drawing/2014/main" id="{A9726F52-FDD1-E661-DECA-9BF4A6FB6A86}"/>
              </a:ext>
            </a:extLst>
          </p:cNvPr>
          <p:cNvSpPr txBox="1"/>
          <p:nvPr/>
        </p:nvSpPr>
        <p:spPr>
          <a:xfrm>
            <a:off x="6961495"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27" name="ZoneTexte 126">
            <a:extLst>
              <a:ext uri="{FF2B5EF4-FFF2-40B4-BE49-F238E27FC236}">
                <a16:creationId xmlns:a16="http://schemas.microsoft.com/office/drawing/2014/main" id="{43C4F8D5-795A-2906-F612-84D967B87AF8}"/>
              </a:ext>
            </a:extLst>
          </p:cNvPr>
          <p:cNvSpPr txBox="1"/>
          <p:nvPr/>
        </p:nvSpPr>
        <p:spPr>
          <a:xfrm>
            <a:off x="6963090"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8" name="ZoneTexte 127">
            <a:extLst>
              <a:ext uri="{FF2B5EF4-FFF2-40B4-BE49-F238E27FC236}">
                <a16:creationId xmlns:a16="http://schemas.microsoft.com/office/drawing/2014/main" id="{AB41461D-C2D1-76CE-3E74-F9F41DCA6673}"/>
              </a:ext>
            </a:extLst>
          </p:cNvPr>
          <p:cNvSpPr txBox="1"/>
          <p:nvPr/>
        </p:nvSpPr>
        <p:spPr>
          <a:xfrm>
            <a:off x="6961495"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9" name="ZoneTexte 128">
            <a:extLst>
              <a:ext uri="{FF2B5EF4-FFF2-40B4-BE49-F238E27FC236}">
                <a16:creationId xmlns:a16="http://schemas.microsoft.com/office/drawing/2014/main" id="{FA4E2DDA-33E5-A00E-5995-D0C662CA1539}"/>
              </a:ext>
            </a:extLst>
          </p:cNvPr>
          <p:cNvSpPr txBox="1"/>
          <p:nvPr/>
        </p:nvSpPr>
        <p:spPr>
          <a:xfrm>
            <a:off x="6961495"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30" name="ZoneTexte 129">
            <a:extLst>
              <a:ext uri="{FF2B5EF4-FFF2-40B4-BE49-F238E27FC236}">
                <a16:creationId xmlns:a16="http://schemas.microsoft.com/office/drawing/2014/main" id="{C8556B7C-B7FF-B71F-6DCA-ED770E55135D}"/>
              </a:ext>
            </a:extLst>
          </p:cNvPr>
          <p:cNvSpPr txBox="1"/>
          <p:nvPr/>
        </p:nvSpPr>
        <p:spPr>
          <a:xfrm>
            <a:off x="6954746"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31" name="ZoneTexte 130">
            <a:extLst>
              <a:ext uri="{FF2B5EF4-FFF2-40B4-BE49-F238E27FC236}">
                <a16:creationId xmlns:a16="http://schemas.microsoft.com/office/drawing/2014/main" id="{7F4DCA81-80F5-D15D-04B1-2DAF7BA1F046}"/>
              </a:ext>
            </a:extLst>
          </p:cNvPr>
          <p:cNvSpPr txBox="1"/>
          <p:nvPr/>
        </p:nvSpPr>
        <p:spPr>
          <a:xfrm>
            <a:off x="6961495"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32" name="ZoneTexte 131">
            <a:extLst>
              <a:ext uri="{FF2B5EF4-FFF2-40B4-BE49-F238E27FC236}">
                <a16:creationId xmlns:a16="http://schemas.microsoft.com/office/drawing/2014/main" id="{970603BF-0175-D12B-D2F6-94BFDC775E02}"/>
              </a:ext>
            </a:extLst>
          </p:cNvPr>
          <p:cNvSpPr txBox="1"/>
          <p:nvPr/>
        </p:nvSpPr>
        <p:spPr>
          <a:xfrm>
            <a:off x="6963019"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4" name="ZoneTexte 13">
            <a:extLst>
              <a:ext uri="{FF2B5EF4-FFF2-40B4-BE49-F238E27FC236}">
                <a16:creationId xmlns:a16="http://schemas.microsoft.com/office/drawing/2014/main" id="{25A24DB7-7CBD-C912-DF43-BC60137BF55B}"/>
              </a:ext>
            </a:extLst>
          </p:cNvPr>
          <p:cNvSpPr txBox="1"/>
          <p:nvPr/>
        </p:nvSpPr>
        <p:spPr>
          <a:xfrm>
            <a:off x="4550400" y="5877272"/>
            <a:ext cx="838109" cy="230832"/>
          </a:xfrm>
          <a:prstGeom prst="rect">
            <a:avLst/>
          </a:prstGeom>
          <a:noFill/>
        </p:spPr>
        <p:txBody>
          <a:bodyPr wrap="square" rtlCol="0">
            <a:spAutoFit/>
          </a:bodyPr>
          <a:lstStyle/>
          <a:p>
            <a:pPr algn="ctr"/>
            <a:r>
              <a:rPr lang="fr-FR" sz="900" dirty="0"/>
              <a:t>Q4</a:t>
            </a:r>
          </a:p>
        </p:txBody>
      </p:sp>
      <p:sp>
        <p:nvSpPr>
          <p:cNvPr id="16" name="ZoneTexte 15">
            <a:extLst>
              <a:ext uri="{FF2B5EF4-FFF2-40B4-BE49-F238E27FC236}">
                <a16:creationId xmlns:a16="http://schemas.microsoft.com/office/drawing/2014/main" id="{1AA3F936-7149-36AD-412E-98DC9B747CA9}"/>
              </a:ext>
            </a:extLst>
          </p:cNvPr>
          <p:cNvSpPr txBox="1"/>
          <p:nvPr/>
        </p:nvSpPr>
        <p:spPr>
          <a:xfrm>
            <a:off x="7873200" y="5878731"/>
            <a:ext cx="504000" cy="230832"/>
          </a:xfrm>
          <a:prstGeom prst="rect">
            <a:avLst/>
          </a:prstGeom>
          <a:noFill/>
        </p:spPr>
        <p:txBody>
          <a:bodyPr wrap="square" rtlCol="0">
            <a:spAutoFit/>
          </a:bodyPr>
          <a:lstStyle/>
          <a:p>
            <a:pPr algn="ctr"/>
            <a:r>
              <a:rPr lang="fr-FR" sz="900" dirty="0"/>
              <a:t>Q1</a:t>
            </a:r>
          </a:p>
        </p:txBody>
      </p:sp>
      <p:sp>
        <p:nvSpPr>
          <p:cNvPr id="24" name="ZoneTexte 23">
            <a:extLst>
              <a:ext uri="{FF2B5EF4-FFF2-40B4-BE49-F238E27FC236}">
                <a16:creationId xmlns:a16="http://schemas.microsoft.com/office/drawing/2014/main" id="{2619093C-EBAA-C67C-CC81-CFED76FBBAE4}"/>
              </a:ext>
            </a:extLst>
          </p:cNvPr>
          <p:cNvSpPr txBox="1"/>
          <p:nvPr/>
        </p:nvSpPr>
        <p:spPr>
          <a:xfrm>
            <a:off x="9616762" y="5878731"/>
            <a:ext cx="504000" cy="230832"/>
          </a:xfrm>
          <a:prstGeom prst="rect">
            <a:avLst/>
          </a:prstGeom>
          <a:noFill/>
        </p:spPr>
        <p:txBody>
          <a:bodyPr wrap="square" rtlCol="0">
            <a:spAutoFit/>
          </a:bodyPr>
          <a:lstStyle/>
          <a:p>
            <a:pPr algn="ctr"/>
            <a:r>
              <a:rPr lang="fr-FR" sz="900" dirty="0"/>
              <a:t>Q3</a:t>
            </a:r>
          </a:p>
        </p:txBody>
      </p:sp>
      <p:sp>
        <p:nvSpPr>
          <p:cNvPr id="25" name="ZoneTexte 24">
            <a:extLst>
              <a:ext uri="{FF2B5EF4-FFF2-40B4-BE49-F238E27FC236}">
                <a16:creationId xmlns:a16="http://schemas.microsoft.com/office/drawing/2014/main" id="{F4306822-7C31-5795-2121-F83E91655721}"/>
              </a:ext>
            </a:extLst>
          </p:cNvPr>
          <p:cNvSpPr txBox="1"/>
          <p:nvPr/>
        </p:nvSpPr>
        <p:spPr>
          <a:xfrm>
            <a:off x="8744981" y="5878731"/>
            <a:ext cx="504000" cy="230832"/>
          </a:xfrm>
          <a:prstGeom prst="rect">
            <a:avLst/>
          </a:prstGeom>
          <a:noFill/>
        </p:spPr>
        <p:txBody>
          <a:bodyPr wrap="square" rtlCol="0">
            <a:spAutoFit/>
          </a:bodyPr>
          <a:lstStyle/>
          <a:p>
            <a:pPr algn="ctr"/>
            <a:r>
              <a:rPr lang="fr-FR" sz="900" dirty="0"/>
              <a:t>Q2</a:t>
            </a:r>
          </a:p>
        </p:txBody>
      </p:sp>
      <p:sp>
        <p:nvSpPr>
          <p:cNvPr id="36" name="ZoneTexte 35">
            <a:extLst>
              <a:ext uri="{FF2B5EF4-FFF2-40B4-BE49-F238E27FC236}">
                <a16:creationId xmlns:a16="http://schemas.microsoft.com/office/drawing/2014/main" id="{135085BD-84D4-2653-E118-DE7E8A01F6E1}"/>
              </a:ext>
            </a:extLst>
          </p:cNvPr>
          <p:cNvSpPr txBox="1"/>
          <p:nvPr/>
        </p:nvSpPr>
        <p:spPr>
          <a:xfrm>
            <a:off x="10488544" y="5878731"/>
            <a:ext cx="504000" cy="230832"/>
          </a:xfrm>
          <a:prstGeom prst="rect">
            <a:avLst/>
          </a:prstGeom>
          <a:noFill/>
        </p:spPr>
        <p:txBody>
          <a:bodyPr wrap="square" rtlCol="0">
            <a:spAutoFit/>
          </a:bodyPr>
          <a:lstStyle/>
          <a:p>
            <a:pPr algn="ctr"/>
            <a:r>
              <a:rPr lang="fr-FR" sz="900" dirty="0"/>
              <a:t>Q4</a:t>
            </a:r>
          </a:p>
        </p:txBody>
      </p:sp>
      <p:sp>
        <p:nvSpPr>
          <p:cNvPr id="27" name="ZoneTexte 26">
            <a:extLst>
              <a:ext uri="{FF2B5EF4-FFF2-40B4-BE49-F238E27FC236}">
                <a16:creationId xmlns:a16="http://schemas.microsoft.com/office/drawing/2014/main" id="{8D142FA3-D807-9F56-70EC-278080E1F2C1}"/>
              </a:ext>
            </a:extLst>
          </p:cNvPr>
          <p:cNvSpPr txBox="1"/>
          <p:nvPr/>
        </p:nvSpPr>
        <p:spPr>
          <a:xfrm>
            <a:off x="8300038" y="1196752"/>
            <a:ext cx="1953483" cy="338554"/>
          </a:xfrm>
          <a:prstGeom prst="rect">
            <a:avLst/>
          </a:prstGeom>
          <a:noFill/>
        </p:spPr>
        <p:txBody>
          <a:bodyPr wrap="none" rtlCol="0">
            <a:spAutoFit/>
          </a:bodyPr>
          <a:lstStyle/>
          <a:p>
            <a:pPr algn="ctr"/>
            <a:r>
              <a:rPr lang="fr-FR" sz="1600" b="1" dirty="0"/>
              <a:t>Emissions directes</a:t>
            </a:r>
          </a:p>
        </p:txBody>
      </p:sp>
      <p:sp>
        <p:nvSpPr>
          <p:cNvPr id="38" name="ZoneTexte 37">
            <a:extLst>
              <a:ext uri="{FF2B5EF4-FFF2-40B4-BE49-F238E27FC236}">
                <a16:creationId xmlns:a16="http://schemas.microsoft.com/office/drawing/2014/main" id="{F5C19022-DBCE-925E-9EEE-1608C109D86A}"/>
              </a:ext>
            </a:extLst>
          </p:cNvPr>
          <p:cNvSpPr txBox="1"/>
          <p:nvPr/>
        </p:nvSpPr>
        <p:spPr>
          <a:xfrm>
            <a:off x="2108885" y="1196752"/>
            <a:ext cx="2686056" cy="338554"/>
          </a:xfrm>
          <a:prstGeom prst="rect">
            <a:avLst/>
          </a:prstGeom>
          <a:noFill/>
        </p:spPr>
        <p:txBody>
          <a:bodyPr wrap="none" rtlCol="0">
            <a:spAutoFit/>
          </a:bodyPr>
          <a:lstStyle/>
          <a:p>
            <a:pPr algn="ctr"/>
            <a:r>
              <a:rPr lang="fr-FR" sz="1600" b="1" dirty="0"/>
              <a:t>Nombre de déplacements</a:t>
            </a:r>
          </a:p>
        </p:txBody>
      </p:sp>
      <p:sp>
        <p:nvSpPr>
          <p:cNvPr id="44" name="Accolade fermante 43">
            <a:extLst>
              <a:ext uri="{FF2B5EF4-FFF2-40B4-BE49-F238E27FC236}">
                <a16:creationId xmlns:a16="http://schemas.microsoft.com/office/drawing/2014/main" id="{F6F1AAEA-955E-667B-6D43-8A17665177CE}"/>
              </a:ext>
            </a:extLst>
          </p:cNvPr>
          <p:cNvSpPr/>
          <p:nvPr/>
        </p:nvSpPr>
        <p:spPr>
          <a:xfrm>
            <a:off x="5579999" y="1901925"/>
            <a:ext cx="72000" cy="1330446"/>
          </a:xfrm>
          <a:prstGeom prst="rightBrac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b="1"/>
          </a:p>
        </p:txBody>
      </p:sp>
      <p:sp>
        <p:nvSpPr>
          <p:cNvPr id="45" name="ZoneTexte 44">
            <a:extLst>
              <a:ext uri="{FF2B5EF4-FFF2-40B4-BE49-F238E27FC236}">
                <a16:creationId xmlns:a16="http://schemas.microsoft.com/office/drawing/2014/main" id="{2B35033A-CA45-46F3-C12C-0000FA52173E}"/>
              </a:ext>
            </a:extLst>
          </p:cNvPr>
          <p:cNvSpPr txBox="1"/>
          <p:nvPr/>
        </p:nvSpPr>
        <p:spPr>
          <a:xfrm>
            <a:off x="5469605" y="1541347"/>
            <a:ext cx="889987" cy="276999"/>
          </a:xfrm>
          <a:prstGeom prst="rect">
            <a:avLst/>
          </a:prstGeom>
          <a:noFill/>
        </p:spPr>
        <p:txBody>
          <a:bodyPr wrap="none" rtlCol="0" anchor="ctr">
            <a:spAutoFit/>
          </a:bodyPr>
          <a:lstStyle/>
          <a:p>
            <a:pPr algn="ctr"/>
            <a:r>
              <a:rPr lang="fr-FR" sz="1200" b="1" dirty="0"/>
              <a:t>Q1 =&gt; Q4</a:t>
            </a:r>
          </a:p>
        </p:txBody>
      </p:sp>
      <p:sp>
        <p:nvSpPr>
          <p:cNvPr id="46" name="ZoneTexte 45">
            <a:extLst>
              <a:ext uri="{FF2B5EF4-FFF2-40B4-BE49-F238E27FC236}">
                <a16:creationId xmlns:a16="http://schemas.microsoft.com/office/drawing/2014/main" id="{765F351A-3493-94BB-0CCF-580ADA226B82}"/>
              </a:ext>
            </a:extLst>
          </p:cNvPr>
          <p:cNvSpPr txBox="1"/>
          <p:nvPr/>
        </p:nvSpPr>
        <p:spPr>
          <a:xfrm>
            <a:off x="5652347" y="2426029"/>
            <a:ext cx="524503" cy="276999"/>
          </a:xfrm>
          <a:prstGeom prst="rect">
            <a:avLst/>
          </a:prstGeom>
          <a:noFill/>
        </p:spPr>
        <p:txBody>
          <a:bodyPr wrap="none" rtlCol="0" anchor="ctr">
            <a:spAutoFit/>
          </a:bodyPr>
          <a:lstStyle/>
          <a:p>
            <a:pPr algn="ctr"/>
            <a:r>
              <a:rPr lang="fr-FR" sz="1200" b="1" dirty="0"/>
              <a:t>x 3,1</a:t>
            </a:r>
          </a:p>
        </p:txBody>
      </p:sp>
      <p:sp>
        <p:nvSpPr>
          <p:cNvPr id="47" name="ZoneTexte 46">
            <a:extLst>
              <a:ext uri="{FF2B5EF4-FFF2-40B4-BE49-F238E27FC236}">
                <a16:creationId xmlns:a16="http://schemas.microsoft.com/office/drawing/2014/main" id="{C4BE706F-F815-918B-D9CB-C4EE03F3BE7B}"/>
              </a:ext>
            </a:extLst>
          </p:cNvPr>
          <p:cNvSpPr txBox="1"/>
          <p:nvPr/>
        </p:nvSpPr>
        <p:spPr>
          <a:xfrm>
            <a:off x="5652347" y="5394579"/>
            <a:ext cx="524503" cy="276999"/>
          </a:xfrm>
          <a:prstGeom prst="rect">
            <a:avLst/>
          </a:prstGeom>
          <a:noFill/>
        </p:spPr>
        <p:txBody>
          <a:bodyPr wrap="none" rtlCol="0" anchor="ctr">
            <a:spAutoFit/>
          </a:bodyPr>
          <a:lstStyle/>
          <a:p>
            <a:pPr algn="ctr"/>
            <a:r>
              <a:rPr lang="fr-FR" sz="1200" b="1" dirty="0"/>
              <a:t>x 0,7</a:t>
            </a:r>
          </a:p>
        </p:txBody>
      </p:sp>
      <p:sp>
        <p:nvSpPr>
          <p:cNvPr id="48" name="ZoneTexte 47">
            <a:extLst>
              <a:ext uri="{FF2B5EF4-FFF2-40B4-BE49-F238E27FC236}">
                <a16:creationId xmlns:a16="http://schemas.microsoft.com/office/drawing/2014/main" id="{58B1C2E5-1489-CF94-50AE-DD110AEBC887}"/>
              </a:ext>
            </a:extLst>
          </p:cNvPr>
          <p:cNvSpPr txBox="1"/>
          <p:nvPr/>
        </p:nvSpPr>
        <p:spPr>
          <a:xfrm>
            <a:off x="5777381" y="4736177"/>
            <a:ext cx="274434" cy="276999"/>
          </a:xfrm>
          <a:prstGeom prst="rect">
            <a:avLst/>
          </a:prstGeom>
          <a:noFill/>
        </p:spPr>
        <p:txBody>
          <a:bodyPr wrap="none" rtlCol="0" anchor="ctr">
            <a:spAutoFit/>
          </a:bodyPr>
          <a:lstStyle/>
          <a:p>
            <a:pPr algn="ctr"/>
            <a:r>
              <a:rPr lang="fr-FR" sz="1200" b="1" dirty="0"/>
              <a:t>=</a:t>
            </a:r>
          </a:p>
        </p:txBody>
      </p:sp>
      <p:sp>
        <p:nvSpPr>
          <p:cNvPr id="49" name="ZoneTexte 48">
            <a:extLst>
              <a:ext uri="{FF2B5EF4-FFF2-40B4-BE49-F238E27FC236}">
                <a16:creationId xmlns:a16="http://schemas.microsoft.com/office/drawing/2014/main" id="{FE6D4723-64E5-C58E-CDE4-B93AF85D444A}"/>
              </a:ext>
            </a:extLst>
          </p:cNvPr>
          <p:cNvSpPr txBox="1"/>
          <p:nvPr/>
        </p:nvSpPr>
        <p:spPr>
          <a:xfrm>
            <a:off x="5652347" y="3564000"/>
            <a:ext cx="524503" cy="276999"/>
          </a:xfrm>
          <a:prstGeom prst="rect">
            <a:avLst/>
          </a:prstGeom>
          <a:noFill/>
        </p:spPr>
        <p:txBody>
          <a:bodyPr wrap="none" rtlCol="0" anchor="ctr">
            <a:spAutoFit/>
          </a:bodyPr>
          <a:lstStyle/>
          <a:p>
            <a:pPr algn="ctr"/>
            <a:r>
              <a:rPr lang="fr-FR" sz="1200" b="1" dirty="0"/>
              <a:t>x 1,6</a:t>
            </a:r>
          </a:p>
        </p:txBody>
      </p:sp>
      <p:sp>
        <p:nvSpPr>
          <p:cNvPr id="50" name="ZoneTexte 49">
            <a:extLst>
              <a:ext uri="{FF2B5EF4-FFF2-40B4-BE49-F238E27FC236}">
                <a16:creationId xmlns:a16="http://schemas.microsoft.com/office/drawing/2014/main" id="{1B487974-A4B4-60B3-86B9-293DDB55D135}"/>
              </a:ext>
            </a:extLst>
          </p:cNvPr>
          <p:cNvSpPr txBox="1"/>
          <p:nvPr/>
        </p:nvSpPr>
        <p:spPr>
          <a:xfrm>
            <a:off x="11295942" y="1853088"/>
            <a:ext cx="397866" cy="276999"/>
          </a:xfrm>
          <a:prstGeom prst="rect">
            <a:avLst/>
          </a:prstGeom>
          <a:noFill/>
        </p:spPr>
        <p:txBody>
          <a:bodyPr wrap="none" rtlCol="0" anchor="ctr">
            <a:spAutoFit/>
          </a:bodyPr>
          <a:lstStyle/>
          <a:p>
            <a:pPr algn="ctr"/>
            <a:r>
              <a:rPr lang="fr-FR" sz="1200" b="1" dirty="0"/>
              <a:t>x 5</a:t>
            </a:r>
          </a:p>
        </p:txBody>
      </p:sp>
      <p:sp>
        <p:nvSpPr>
          <p:cNvPr id="51" name="ZoneTexte 50">
            <a:extLst>
              <a:ext uri="{FF2B5EF4-FFF2-40B4-BE49-F238E27FC236}">
                <a16:creationId xmlns:a16="http://schemas.microsoft.com/office/drawing/2014/main" id="{A3E04EA4-3EAE-1F21-C17D-78B50916A00A}"/>
              </a:ext>
            </a:extLst>
          </p:cNvPr>
          <p:cNvSpPr txBox="1"/>
          <p:nvPr/>
        </p:nvSpPr>
        <p:spPr>
          <a:xfrm>
            <a:off x="5652347" y="4176000"/>
            <a:ext cx="524503" cy="276999"/>
          </a:xfrm>
          <a:prstGeom prst="rect">
            <a:avLst/>
          </a:prstGeom>
          <a:noFill/>
        </p:spPr>
        <p:txBody>
          <a:bodyPr wrap="none" rtlCol="0" anchor="ctr">
            <a:spAutoFit/>
          </a:bodyPr>
          <a:lstStyle/>
          <a:p>
            <a:pPr algn="ctr"/>
            <a:r>
              <a:rPr lang="fr-FR" sz="1200" b="1" dirty="0"/>
              <a:t>x 1,4</a:t>
            </a:r>
          </a:p>
        </p:txBody>
      </p:sp>
      <p:sp>
        <p:nvSpPr>
          <p:cNvPr id="52" name="ZoneTexte 51">
            <a:extLst>
              <a:ext uri="{FF2B5EF4-FFF2-40B4-BE49-F238E27FC236}">
                <a16:creationId xmlns:a16="http://schemas.microsoft.com/office/drawing/2014/main" id="{26BD311B-D682-761C-C77C-F024875DC66D}"/>
              </a:ext>
            </a:extLst>
          </p:cNvPr>
          <p:cNvSpPr txBox="1"/>
          <p:nvPr/>
        </p:nvSpPr>
        <p:spPr>
          <a:xfrm>
            <a:off x="11049881" y="1484784"/>
            <a:ext cx="889987" cy="276999"/>
          </a:xfrm>
          <a:prstGeom prst="rect">
            <a:avLst/>
          </a:prstGeom>
          <a:noFill/>
        </p:spPr>
        <p:txBody>
          <a:bodyPr wrap="none" rtlCol="0" anchor="ctr">
            <a:spAutoFit/>
          </a:bodyPr>
          <a:lstStyle/>
          <a:p>
            <a:pPr algn="ctr"/>
            <a:r>
              <a:rPr lang="fr-FR" sz="1200" b="1" dirty="0"/>
              <a:t>Q</a:t>
            </a:r>
            <a:r>
              <a:rPr lang="fr-FR" sz="1200" b="1"/>
              <a:t>1 =&gt; Q4</a:t>
            </a:r>
            <a:endParaRPr lang="fr-FR" sz="1200" b="1" dirty="0"/>
          </a:p>
        </p:txBody>
      </p:sp>
      <p:cxnSp>
        <p:nvCxnSpPr>
          <p:cNvPr id="35" name="Connecteur droit avec flèche 34">
            <a:extLst>
              <a:ext uri="{FF2B5EF4-FFF2-40B4-BE49-F238E27FC236}">
                <a16:creationId xmlns:a16="http://schemas.microsoft.com/office/drawing/2014/main" id="{FAA1D778-0146-3C1B-84BA-0144E2445EA6}"/>
              </a:ext>
            </a:extLst>
          </p:cNvPr>
          <p:cNvCxnSpPr>
            <a:cxnSpLocks/>
          </p:cNvCxnSpPr>
          <p:nvPr/>
        </p:nvCxnSpPr>
        <p:spPr>
          <a:xfrm>
            <a:off x="5641774" y="2700000"/>
            <a:ext cx="598242" cy="0"/>
          </a:xfrm>
          <a:prstGeom prst="straightConnector1">
            <a:avLst/>
          </a:prstGeom>
          <a:ln w="19050">
            <a:solidFill>
              <a:schemeClr val="tx1">
                <a:lumMod val="75000"/>
                <a:lumOff val="2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9E8928FB-7759-7F82-855E-EED34E6E8A20}"/>
              </a:ext>
            </a:extLst>
          </p:cNvPr>
          <p:cNvCxnSpPr>
            <a:cxnSpLocks/>
          </p:cNvCxnSpPr>
          <p:nvPr/>
        </p:nvCxnSpPr>
        <p:spPr>
          <a:xfrm>
            <a:off x="5641774" y="5661248"/>
            <a:ext cx="598242" cy="0"/>
          </a:xfrm>
          <a:prstGeom prst="straightConnector1">
            <a:avLst/>
          </a:prstGeom>
          <a:ln w="19050">
            <a:solidFill>
              <a:schemeClr val="tx1">
                <a:lumMod val="75000"/>
                <a:lumOff val="25000"/>
              </a:schemeClr>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9BE60504-EDFE-FC8A-150E-369C02410CD3}"/>
              </a:ext>
            </a:extLst>
          </p:cNvPr>
          <p:cNvCxnSpPr>
            <a:cxnSpLocks/>
          </p:cNvCxnSpPr>
          <p:nvPr/>
        </p:nvCxnSpPr>
        <p:spPr>
          <a:xfrm>
            <a:off x="5641774" y="4437112"/>
            <a:ext cx="598242" cy="0"/>
          </a:xfrm>
          <a:prstGeom prst="straightConnector1">
            <a:avLst/>
          </a:prstGeom>
          <a:ln w="19050">
            <a:solidFill>
              <a:schemeClr val="tx1">
                <a:lumMod val="75000"/>
                <a:lumOff val="2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3" name="Connecteur droit avec flèche 52">
            <a:extLst>
              <a:ext uri="{FF2B5EF4-FFF2-40B4-BE49-F238E27FC236}">
                <a16:creationId xmlns:a16="http://schemas.microsoft.com/office/drawing/2014/main" id="{3952040A-BE5D-6DC7-CEB4-8BAF33B52195}"/>
              </a:ext>
            </a:extLst>
          </p:cNvPr>
          <p:cNvCxnSpPr>
            <a:cxnSpLocks/>
          </p:cNvCxnSpPr>
          <p:nvPr/>
        </p:nvCxnSpPr>
        <p:spPr>
          <a:xfrm>
            <a:off x="5641774" y="3816000"/>
            <a:ext cx="598242" cy="0"/>
          </a:xfrm>
          <a:prstGeom prst="straightConnector1">
            <a:avLst/>
          </a:prstGeom>
          <a:ln w="19050">
            <a:solidFill>
              <a:schemeClr val="tx1">
                <a:lumMod val="75000"/>
                <a:lumOff val="2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9C5475F9-AAA5-A303-80DF-571A256868F9}"/>
              </a:ext>
            </a:extLst>
          </p:cNvPr>
          <p:cNvCxnSpPr>
            <a:cxnSpLocks/>
          </p:cNvCxnSpPr>
          <p:nvPr/>
        </p:nvCxnSpPr>
        <p:spPr>
          <a:xfrm>
            <a:off x="11196000" y="2109600"/>
            <a:ext cx="598242" cy="0"/>
          </a:xfrm>
          <a:prstGeom prst="straightConnector1">
            <a:avLst/>
          </a:prstGeom>
          <a:ln w="19050">
            <a:solidFill>
              <a:schemeClr val="tx1">
                <a:lumMod val="75000"/>
                <a:lumOff val="25000"/>
              </a:schemeClr>
            </a:solidFill>
            <a:tailEnd type="triangle" w="med" len="lg"/>
          </a:ln>
        </p:spPr>
        <p:style>
          <a:lnRef idx="1">
            <a:schemeClr val="accent1"/>
          </a:lnRef>
          <a:fillRef idx="0">
            <a:schemeClr val="accent1"/>
          </a:fillRef>
          <a:effectRef idx="0">
            <a:schemeClr val="accent1"/>
          </a:effectRef>
          <a:fontRef idx="minor">
            <a:schemeClr val="tx1"/>
          </a:fontRef>
        </p:style>
      </p:cxnSp>
      <p:sp>
        <p:nvSpPr>
          <p:cNvPr id="55" name="Espace réservé du pied de page 3">
            <a:extLst>
              <a:ext uri="{FF2B5EF4-FFF2-40B4-BE49-F238E27FC236}">
                <a16:creationId xmlns:a16="http://schemas.microsoft.com/office/drawing/2014/main" id="{D431DE5E-C921-1B50-3513-97614E33E3DF}"/>
              </a:ext>
            </a:extLst>
          </p:cNvPr>
          <p:cNvSpPr txBox="1">
            <a:spLocks/>
          </p:cNvSpPr>
          <p:nvPr/>
        </p:nvSpPr>
        <p:spPr>
          <a:xfrm>
            <a:off x="1458000" y="6356350"/>
            <a:ext cx="91745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Compléments par quartiles de revenus en </a:t>
            </a:r>
            <a:r>
              <a:rPr lang="fr-FR" dirty="0">
                <a:hlinkClick r:id="rId6" action="ppaction://hlinksldjump"/>
              </a:rPr>
              <a:t>pages 21-22</a:t>
            </a:r>
            <a:endParaRPr lang="fr-FR" dirty="0"/>
          </a:p>
        </p:txBody>
      </p:sp>
      <p:sp>
        <p:nvSpPr>
          <p:cNvPr id="56" name="Espace réservé du pied de page 3">
            <a:extLst>
              <a:ext uri="{FF2B5EF4-FFF2-40B4-BE49-F238E27FC236}">
                <a16:creationId xmlns:a16="http://schemas.microsoft.com/office/drawing/2014/main" id="{EB23E6F9-4055-C513-57E2-98B4D4D0C2D0}"/>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7" action="ppaction://hlinksldjump"/>
              </a:rPr>
              <a:t>Table des matières</a:t>
            </a:r>
            <a:endParaRPr lang="fr-FR" dirty="0"/>
          </a:p>
        </p:txBody>
      </p:sp>
    </p:spTree>
    <p:extLst>
      <p:ext uri="{BB962C8B-B14F-4D97-AF65-F5344CB8AC3E}">
        <p14:creationId xmlns:p14="http://schemas.microsoft.com/office/powerpoint/2010/main" val="329448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500"/>
                                        <p:tgtEl>
                                          <p:spTgt spid="4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par>
                                <p:cTn id="66" presetID="10" presetClass="entr" presetSubtype="0" fill="hold"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37" grpId="0">
        <p:bldAsOne/>
      </p:bldGraphic>
      <p:bldP spid="27" grpId="0"/>
      <p:bldP spid="38" grpId="0"/>
      <p:bldP spid="44" grpId="0" animBg="1"/>
      <p:bldP spid="45" grpId="0"/>
      <p:bldP spid="46" grpId="0"/>
      <p:bldP spid="47" grpId="0"/>
      <p:bldP spid="48" grpId="0"/>
      <p:bldP spid="49" grpId="0"/>
      <p:bldP spid="50" grpId="0"/>
      <p:bldP spid="5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8C43E911-6B7E-9125-9CFA-DA75F96B9B18}"/>
              </a:ext>
            </a:extLst>
          </p:cNvPr>
          <p:cNvGraphicFramePr>
            <a:graphicFrameLocks/>
          </p:cNvGraphicFramePr>
          <p:nvPr/>
        </p:nvGraphicFramePr>
        <p:xfrm>
          <a:off x="6600616" y="1405878"/>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a:extLst>
              <a:ext uri="{FF2B5EF4-FFF2-40B4-BE49-F238E27FC236}">
                <a16:creationId xmlns:a16="http://schemas.microsoft.com/office/drawing/2014/main" id="{16BB05BF-26E8-E279-702D-1558FB605EEF}"/>
              </a:ext>
            </a:extLst>
          </p:cNvPr>
          <p:cNvGraphicFramePr>
            <a:graphicFrameLocks/>
          </p:cNvGraphicFramePr>
          <p:nvPr/>
        </p:nvGraphicFramePr>
        <p:xfrm>
          <a:off x="767968" y="1414800"/>
          <a:ext cx="504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11</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A73CD7D-A9A0-8BC0-83BC-E6248B6764D8}"/>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7EB46CB-8120-8D73-9C66-713D4CC84F6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DE74E631-357B-908B-D30C-D02E87DDB87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E4CE173E-BBF6-DEB8-0488-CA96E05CB27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B1C6225-0C87-6D8A-0FD2-E153C933B4AC}"/>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8EF573EA-FB95-118C-5C9D-257C6D8FBF0C}"/>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1802BB6D-EBA3-6BBA-45DB-70A206E06F09}"/>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sp>
        <p:nvSpPr>
          <p:cNvPr id="81" name="ZoneTexte 80">
            <a:extLst>
              <a:ext uri="{FF2B5EF4-FFF2-40B4-BE49-F238E27FC236}">
                <a16:creationId xmlns:a16="http://schemas.microsoft.com/office/drawing/2014/main" id="{48F1EF0B-D7D1-5343-7EE8-0BA9688344E1}"/>
              </a:ext>
            </a:extLst>
          </p:cNvPr>
          <p:cNvSpPr txBox="1"/>
          <p:nvPr/>
        </p:nvSpPr>
        <p:spPr>
          <a:xfrm>
            <a:off x="2095200" y="6093297"/>
            <a:ext cx="2725493" cy="276999"/>
          </a:xfrm>
          <a:prstGeom prst="rect">
            <a:avLst/>
          </a:prstGeom>
          <a:noFill/>
        </p:spPr>
        <p:txBody>
          <a:bodyPr wrap="square" rtlCol="0">
            <a:spAutoFit/>
          </a:bodyPr>
          <a:lstStyle/>
          <a:p>
            <a:pPr algn="ctr"/>
            <a:r>
              <a:rPr lang="fr-FR" sz="1200" b="1" dirty="0"/>
              <a:t>Densité commune de résidence</a:t>
            </a:r>
          </a:p>
        </p:txBody>
      </p:sp>
      <p:cxnSp>
        <p:nvCxnSpPr>
          <p:cNvPr id="86" name="Connecteur droit 85">
            <a:extLst>
              <a:ext uri="{FF2B5EF4-FFF2-40B4-BE49-F238E27FC236}">
                <a16:creationId xmlns:a16="http://schemas.microsoft.com/office/drawing/2014/main" id="{824D8ADE-8308-703E-83A5-8E3A67C0A31D}"/>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4435020-4484-31E5-7671-24FDA846A7AC}"/>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7C24095-4856-B1BF-516B-F8E2DE167FB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08B953D5-258B-41FF-0AB1-2F29C0A31579}"/>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1216961-AAAB-CF05-F153-B2B8FE5E6748}"/>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4E31C422-8970-A906-A678-611FC1EDC4D3}"/>
              </a:ext>
            </a:extLst>
          </p:cNvPr>
          <p:cNvSpPr txBox="1"/>
          <p:nvPr/>
        </p:nvSpPr>
        <p:spPr>
          <a:xfrm>
            <a:off x="1908000" y="5877272"/>
            <a:ext cx="838109" cy="230832"/>
          </a:xfrm>
          <a:prstGeom prst="rect">
            <a:avLst/>
          </a:prstGeom>
          <a:noFill/>
        </p:spPr>
        <p:txBody>
          <a:bodyPr wrap="square" rtlCol="0">
            <a:spAutoFit/>
          </a:bodyPr>
          <a:lstStyle/>
          <a:p>
            <a:pPr algn="ctr"/>
            <a:r>
              <a:rPr lang="fr-FR" sz="900" dirty="0"/>
              <a:t>Rural</a:t>
            </a:r>
          </a:p>
        </p:txBody>
      </p:sp>
      <p:sp>
        <p:nvSpPr>
          <p:cNvPr id="93" name="ZoneTexte 92">
            <a:extLst>
              <a:ext uri="{FF2B5EF4-FFF2-40B4-BE49-F238E27FC236}">
                <a16:creationId xmlns:a16="http://schemas.microsoft.com/office/drawing/2014/main" id="{0841F112-3051-6B18-D004-1E81EFAE36A2}"/>
              </a:ext>
            </a:extLst>
          </p:cNvPr>
          <p:cNvSpPr txBox="1"/>
          <p:nvPr/>
        </p:nvSpPr>
        <p:spPr>
          <a:xfrm>
            <a:off x="4176000" y="5877272"/>
            <a:ext cx="838109" cy="230832"/>
          </a:xfrm>
          <a:prstGeom prst="rect">
            <a:avLst/>
          </a:prstGeom>
          <a:noFill/>
        </p:spPr>
        <p:txBody>
          <a:bodyPr wrap="square" rtlCol="0">
            <a:spAutoFit/>
          </a:bodyPr>
          <a:lstStyle/>
          <a:p>
            <a:pPr algn="ctr"/>
            <a:r>
              <a:rPr lang="fr-FR" sz="900" dirty="0"/>
              <a:t>Dense</a:t>
            </a:r>
          </a:p>
        </p:txBody>
      </p:sp>
      <p:sp>
        <p:nvSpPr>
          <p:cNvPr id="17" name="Titre 8">
            <a:extLst>
              <a:ext uri="{FF2B5EF4-FFF2-40B4-BE49-F238E27FC236}">
                <a16:creationId xmlns:a16="http://schemas.microsoft.com/office/drawing/2014/main" id="{4A430A55-1873-E60C-8338-450E68CA1F37}"/>
              </a:ext>
            </a:extLst>
          </p:cNvPr>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Trajets et emissions par </a:t>
            </a:r>
            <a:r>
              <a:rPr lang="fr-FR" sz="2800" b="1" dirty="0">
                <a:solidFill>
                  <a:srgbClr val="0070C0"/>
                </a:solidFill>
                <a:latin typeface="Gill Sans MT"/>
                <a:ea typeface="+mn-ea"/>
                <a:cs typeface="+mn-cs"/>
              </a:rPr>
              <a:t>densité de commune de résidence</a:t>
            </a:r>
            <a:endParaRPr lang="fr-FR" b="1" dirty="0"/>
          </a:p>
        </p:txBody>
      </p:sp>
      <p:cxnSp>
        <p:nvCxnSpPr>
          <p:cNvPr id="2" name="Connecteur droit avec flèche 1">
            <a:extLst>
              <a:ext uri="{FF2B5EF4-FFF2-40B4-BE49-F238E27FC236}">
                <a16:creationId xmlns:a16="http://schemas.microsoft.com/office/drawing/2014/main" id="{2E4A94F3-E888-E3F0-820E-95CF15C1F73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36A6066-1389-CC6D-B660-5B187D573024}"/>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35E07BB-1CE1-DFF3-E9F7-F4BBCEA3E40C}"/>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DA0C6642-7918-D78A-B48E-BCC71101A0EB}"/>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214D56D4-914B-0992-19CB-249FD8B76F3F}"/>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E7A68F85-7EFE-3107-0F1C-A442EB731ECF}"/>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FB68585E-65A9-CA16-A473-0AC5B4E38631}"/>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3F8BF8BD-3062-CCC6-E44F-8517D85E7F87}"/>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38A12819-3723-ED01-955C-31CC3E48E8A1}"/>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8EF2669-E43A-7F77-F5C0-D09793A3D7F3}"/>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F663E78-F380-1F6E-99E0-1E78D8E6A2DC}"/>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BAEA48B-5259-D828-C494-E1EE4E000F51}"/>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ACBE3E9-6E3C-DEF7-93F1-57EA999B8EAF}"/>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space réservé du pied de page 3">
            <a:extLst>
              <a:ext uri="{FF2B5EF4-FFF2-40B4-BE49-F238E27FC236}">
                <a16:creationId xmlns:a16="http://schemas.microsoft.com/office/drawing/2014/main" id="{D3E3184C-18AA-F9AC-814A-E14DC92C60A9}"/>
              </a:ext>
            </a:extLst>
          </p:cNvPr>
          <p:cNvSpPr txBox="1">
            <a:spLocks/>
          </p:cNvSpPr>
          <p:nvPr/>
        </p:nvSpPr>
        <p:spPr>
          <a:xfrm>
            <a:off x="1298444" y="6356350"/>
            <a:ext cx="955008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Compléments par densité de commune de résidence en </a:t>
            </a:r>
            <a:r>
              <a:rPr lang="fr-FR" dirty="0">
                <a:hlinkClick r:id="rId5" action="ppaction://hlinksldjump"/>
              </a:rPr>
              <a:t>pages 23-32</a:t>
            </a:r>
            <a:endParaRPr lang="fr-FR" dirty="0"/>
          </a:p>
          <a:p>
            <a:pPr algn="ctr"/>
            <a:r>
              <a:rPr lang="fr-FR" dirty="0"/>
              <a:t>Classes de densité </a:t>
            </a:r>
            <a:r>
              <a:rPr lang="fr-FR" dirty="0">
                <a:hlinkClick r:id="rId6"/>
              </a:rPr>
              <a:t>Insee</a:t>
            </a:r>
            <a:r>
              <a:rPr lang="fr-FR" dirty="0"/>
              <a:t> : communes rurales (33 % population), intermédiaire (28 %) et denses (38 %) ; données EMP 2019</a:t>
            </a:r>
          </a:p>
        </p:txBody>
      </p:sp>
      <p:cxnSp>
        <p:nvCxnSpPr>
          <p:cNvPr id="26" name="Connecteur droit 25">
            <a:extLst>
              <a:ext uri="{FF2B5EF4-FFF2-40B4-BE49-F238E27FC236}">
                <a16:creationId xmlns:a16="http://schemas.microsoft.com/office/drawing/2014/main" id="{0F8FE517-4050-2FB7-6A35-B42DEA413987}"/>
              </a:ext>
            </a:extLst>
          </p:cNvPr>
          <p:cNvCxnSpPr>
            <a:cxnSpLocks/>
          </p:cNvCxnSpPr>
          <p:nvPr/>
        </p:nvCxnSpPr>
        <p:spPr>
          <a:xfrm>
            <a:off x="1118444"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A51ECD0-0910-55BD-43CF-B2B467DB8A1A}"/>
              </a:ext>
            </a:extLst>
          </p:cNvPr>
          <p:cNvCxnSpPr>
            <a:cxnSpLocks/>
          </p:cNvCxnSpPr>
          <p:nvPr/>
        </p:nvCxnSpPr>
        <p:spPr>
          <a:xfrm>
            <a:off x="1118444"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55965B10-AEE3-66F3-DA99-A8E1E82ECAE3}"/>
              </a:ext>
            </a:extLst>
          </p:cNvPr>
          <p:cNvCxnSpPr>
            <a:cxnSpLocks/>
          </p:cNvCxnSpPr>
          <p:nvPr/>
        </p:nvCxnSpPr>
        <p:spPr>
          <a:xfrm>
            <a:off x="1118444"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D056CA53-EFAC-EE7F-70FA-4A242744E13B}"/>
              </a:ext>
            </a:extLst>
          </p:cNvPr>
          <p:cNvCxnSpPr>
            <a:cxnSpLocks/>
          </p:cNvCxnSpPr>
          <p:nvPr/>
        </p:nvCxnSpPr>
        <p:spPr>
          <a:xfrm>
            <a:off x="1118444"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274360D0-A6D1-956D-4327-37C3BA1408A2}"/>
              </a:ext>
            </a:extLst>
          </p:cNvPr>
          <p:cNvCxnSpPr>
            <a:cxnSpLocks/>
          </p:cNvCxnSpPr>
          <p:nvPr/>
        </p:nvCxnSpPr>
        <p:spPr>
          <a:xfrm>
            <a:off x="1118444"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C954DB82-5286-506E-9414-45EE008D3DA5}"/>
              </a:ext>
            </a:extLst>
          </p:cNvPr>
          <p:cNvCxnSpPr>
            <a:cxnSpLocks/>
          </p:cNvCxnSpPr>
          <p:nvPr/>
        </p:nvCxnSpPr>
        <p:spPr>
          <a:xfrm>
            <a:off x="1118444"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C48D17B4-605A-94EF-01B6-0554964DB537}"/>
              </a:ext>
            </a:extLst>
          </p:cNvPr>
          <p:cNvCxnSpPr>
            <a:cxnSpLocks/>
          </p:cNvCxnSpPr>
          <p:nvPr/>
        </p:nvCxnSpPr>
        <p:spPr>
          <a:xfrm>
            <a:off x="688906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D9F97F7-6E8E-892E-156B-737A4B5337E9}"/>
              </a:ext>
            </a:extLst>
          </p:cNvPr>
          <p:cNvCxnSpPr/>
          <p:nvPr/>
        </p:nvCxnSpPr>
        <p:spPr>
          <a:xfrm>
            <a:off x="688906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04DE32B4-CB6F-0B86-C6A8-61A3C67CB551}"/>
              </a:ext>
            </a:extLst>
          </p:cNvPr>
          <p:cNvCxnSpPr/>
          <p:nvPr/>
        </p:nvCxnSpPr>
        <p:spPr>
          <a:xfrm>
            <a:off x="688906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74F72D55-BB39-AC07-A24E-F12FCBC254BE}"/>
              </a:ext>
            </a:extLst>
          </p:cNvPr>
          <p:cNvCxnSpPr/>
          <p:nvPr/>
        </p:nvCxnSpPr>
        <p:spPr>
          <a:xfrm>
            <a:off x="688906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B98F474E-4791-AD95-9386-1FBDF2F8BFD6}"/>
              </a:ext>
            </a:extLst>
          </p:cNvPr>
          <p:cNvCxnSpPr/>
          <p:nvPr/>
        </p:nvCxnSpPr>
        <p:spPr>
          <a:xfrm>
            <a:off x="688906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E3C27254-B32B-02FB-886B-F4C1428C2418}"/>
              </a:ext>
            </a:extLst>
          </p:cNvPr>
          <p:cNvCxnSpPr/>
          <p:nvPr/>
        </p:nvCxnSpPr>
        <p:spPr>
          <a:xfrm>
            <a:off x="688906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88C0C7EF-08BA-FF49-C16F-A474CE96652D}"/>
              </a:ext>
            </a:extLst>
          </p:cNvPr>
          <p:cNvPicPr>
            <a:picLocks noChangeAspect="1"/>
          </p:cNvPicPr>
          <p:nvPr/>
        </p:nvPicPr>
        <p:blipFill>
          <a:blip r:embed="rId7"/>
          <a:stretch>
            <a:fillRect/>
          </a:stretch>
        </p:blipFill>
        <p:spPr>
          <a:xfrm>
            <a:off x="10992544" y="2588648"/>
            <a:ext cx="857994" cy="1816036"/>
          </a:xfrm>
          <a:prstGeom prst="rect">
            <a:avLst/>
          </a:prstGeom>
        </p:spPr>
      </p:pic>
      <p:sp>
        <p:nvSpPr>
          <p:cNvPr id="109" name="ZoneTexte 108">
            <a:extLst>
              <a:ext uri="{FF2B5EF4-FFF2-40B4-BE49-F238E27FC236}">
                <a16:creationId xmlns:a16="http://schemas.microsoft.com/office/drawing/2014/main" id="{3E4A04E4-78DC-AE08-B9A0-93975980BE9B}"/>
              </a:ext>
            </a:extLst>
          </p:cNvPr>
          <p:cNvSpPr txBox="1"/>
          <p:nvPr/>
        </p:nvSpPr>
        <p:spPr>
          <a:xfrm>
            <a:off x="3042000" y="5877272"/>
            <a:ext cx="838109" cy="230832"/>
          </a:xfrm>
          <a:prstGeom prst="rect">
            <a:avLst/>
          </a:prstGeom>
          <a:noFill/>
        </p:spPr>
        <p:txBody>
          <a:bodyPr wrap="square" rtlCol="0">
            <a:spAutoFit/>
          </a:bodyPr>
          <a:lstStyle/>
          <a:p>
            <a:pPr algn="ctr"/>
            <a:r>
              <a:rPr lang="fr-FR" sz="900" dirty="0"/>
              <a:t>Intermédiaire</a:t>
            </a:r>
          </a:p>
        </p:txBody>
      </p:sp>
      <p:sp>
        <p:nvSpPr>
          <p:cNvPr id="114" name="ZoneTexte 113">
            <a:extLst>
              <a:ext uri="{FF2B5EF4-FFF2-40B4-BE49-F238E27FC236}">
                <a16:creationId xmlns:a16="http://schemas.microsoft.com/office/drawing/2014/main" id="{8A3B3410-DE1F-D625-58B5-B9B0B9DE401E}"/>
              </a:ext>
            </a:extLst>
          </p:cNvPr>
          <p:cNvSpPr txBox="1"/>
          <p:nvPr/>
        </p:nvSpPr>
        <p:spPr>
          <a:xfrm>
            <a:off x="7862891" y="6093296"/>
            <a:ext cx="2725493" cy="276999"/>
          </a:xfrm>
          <a:prstGeom prst="rect">
            <a:avLst/>
          </a:prstGeom>
          <a:noFill/>
        </p:spPr>
        <p:txBody>
          <a:bodyPr wrap="square" rtlCol="0">
            <a:spAutoFit/>
          </a:bodyPr>
          <a:lstStyle/>
          <a:p>
            <a:pPr algn="ctr"/>
            <a:r>
              <a:rPr lang="fr-FR" sz="1200" b="1" dirty="0"/>
              <a:t>Densité commune de résidence</a:t>
            </a:r>
          </a:p>
        </p:txBody>
      </p:sp>
      <p:sp>
        <p:nvSpPr>
          <p:cNvPr id="115" name="ZoneTexte 114">
            <a:extLst>
              <a:ext uri="{FF2B5EF4-FFF2-40B4-BE49-F238E27FC236}">
                <a16:creationId xmlns:a16="http://schemas.microsoft.com/office/drawing/2014/main" id="{F5DD1E5C-6EB7-64A6-8189-CD26F983B58F}"/>
              </a:ext>
            </a:extLst>
          </p:cNvPr>
          <p:cNvSpPr txBox="1"/>
          <p:nvPr/>
        </p:nvSpPr>
        <p:spPr>
          <a:xfrm>
            <a:off x="7686000" y="5877271"/>
            <a:ext cx="838109" cy="230832"/>
          </a:xfrm>
          <a:prstGeom prst="rect">
            <a:avLst/>
          </a:prstGeom>
          <a:noFill/>
        </p:spPr>
        <p:txBody>
          <a:bodyPr wrap="square" rtlCol="0">
            <a:spAutoFit/>
          </a:bodyPr>
          <a:lstStyle/>
          <a:p>
            <a:pPr algn="ctr"/>
            <a:r>
              <a:rPr lang="fr-FR" sz="900" dirty="0"/>
              <a:t>Rural</a:t>
            </a:r>
          </a:p>
        </p:txBody>
      </p:sp>
      <p:sp>
        <p:nvSpPr>
          <p:cNvPr id="116" name="ZoneTexte 115">
            <a:extLst>
              <a:ext uri="{FF2B5EF4-FFF2-40B4-BE49-F238E27FC236}">
                <a16:creationId xmlns:a16="http://schemas.microsoft.com/office/drawing/2014/main" id="{B9D2CECE-0BC8-A420-131C-ECA60AABF34B}"/>
              </a:ext>
            </a:extLst>
          </p:cNvPr>
          <p:cNvSpPr txBox="1"/>
          <p:nvPr/>
        </p:nvSpPr>
        <p:spPr>
          <a:xfrm>
            <a:off x="9928800" y="5877271"/>
            <a:ext cx="838109" cy="230832"/>
          </a:xfrm>
          <a:prstGeom prst="rect">
            <a:avLst/>
          </a:prstGeom>
          <a:noFill/>
        </p:spPr>
        <p:txBody>
          <a:bodyPr wrap="square" rtlCol="0">
            <a:spAutoFit/>
          </a:bodyPr>
          <a:lstStyle/>
          <a:p>
            <a:pPr algn="ctr"/>
            <a:r>
              <a:rPr lang="fr-FR" sz="900" dirty="0"/>
              <a:t>Dense</a:t>
            </a:r>
          </a:p>
        </p:txBody>
      </p:sp>
      <p:sp>
        <p:nvSpPr>
          <p:cNvPr id="117" name="ZoneTexte 116">
            <a:extLst>
              <a:ext uri="{FF2B5EF4-FFF2-40B4-BE49-F238E27FC236}">
                <a16:creationId xmlns:a16="http://schemas.microsoft.com/office/drawing/2014/main" id="{CD766789-0854-B9F6-9C3A-592686C6E15C}"/>
              </a:ext>
            </a:extLst>
          </p:cNvPr>
          <p:cNvSpPr txBox="1"/>
          <p:nvPr/>
        </p:nvSpPr>
        <p:spPr>
          <a:xfrm>
            <a:off x="8807400" y="5877271"/>
            <a:ext cx="838109" cy="230832"/>
          </a:xfrm>
          <a:prstGeom prst="rect">
            <a:avLst/>
          </a:prstGeom>
          <a:noFill/>
        </p:spPr>
        <p:txBody>
          <a:bodyPr wrap="square" rtlCol="0">
            <a:spAutoFit/>
          </a:bodyPr>
          <a:lstStyle/>
          <a:p>
            <a:pPr algn="ctr"/>
            <a:r>
              <a:rPr lang="fr-FR" sz="900" dirty="0"/>
              <a:t>Intermédiaire</a:t>
            </a:r>
          </a:p>
        </p:txBody>
      </p:sp>
      <p:sp>
        <p:nvSpPr>
          <p:cNvPr id="118" name="ZoneTexte 117">
            <a:extLst>
              <a:ext uri="{FF2B5EF4-FFF2-40B4-BE49-F238E27FC236}">
                <a16:creationId xmlns:a16="http://schemas.microsoft.com/office/drawing/2014/main" id="{C3807F74-4F39-7905-32DB-30143276349C}"/>
              </a:ext>
            </a:extLst>
          </p:cNvPr>
          <p:cNvSpPr txBox="1"/>
          <p:nvPr/>
        </p:nvSpPr>
        <p:spPr>
          <a:xfrm>
            <a:off x="1182349"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3457DBB7-55B4-7898-2AF6-384B7E7E923B}"/>
              </a:ext>
            </a:extLst>
          </p:cNvPr>
          <p:cNvSpPr txBox="1"/>
          <p:nvPr/>
        </p:nvSpPr>
        <p:spPr>
          <a:xfrm>
            <a:off x="1183944"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746D13AF-E65D-7141-7E65-F8D5D44A79D3}"/>
              </a:ext>
            </a:extLst>
          </p:cNvPr>
          <p:cNvSpPr txBox="1"/>
          <p:nvPr/>
        </p:nvSpPr>
        <p:spPr>
          <a:xfrm>
            <a:off x="1182349"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07E157E9-2000-B969-1520-A45B8AC4D8A6}"/>
              </a:ext>
            </a:extLst>
          </p:cNvPr>
          <p:cNvSpPr txBox="1"/>
          <p:nvPr/>
        </p:nvSpPr>
        <p:spPr>
          <a:xfrm>
            <a:off x="1182349"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1E8CC9F3-3BA3-160B-2B3B-E72706A306A6}"/>
              </a:ext>
            </a:extLst>
          </p:cNvPr>
          <p:cNvSpPr txBox="1"/>
          <p:nvPr/>
        </p:nvSpPr>
        <p:spPr>
          <a:xfrm>
            <a:off x="1175600"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22843811-0708-4A49-F721-4E2CC8E0D223}"/>
              </a:ext>
            </a:extLst>
          </p:cNvPr>
          <p:cNvSpPr txBox="1"/>
          <p:nvPr/>
        </p:nvSpPr>
        <p:spPr>
          <a:xfrm>
            <a:off x="1182349"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E7354B04-EC31-8813-22D5-F7CA4FBFA3FA}"/>
              </a:ext>
            </a:extLst>
          </p:cNvPr>
          <p:cNvSpPr txBox="1"/>
          <p:nvPr/>
        </p:nvSpPr>
        <p:spPr>
          <a:xfrm>
            <a:off x="1183873"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26" name="ZoneTexte 125">
            <a:extLst>
              <a:ext uri="{FF2B5EF4-FFF2-40B4-BE49-F238E27FC236}">
                <a16:creationId xmlns:a16="http://schemas.microsoft.com/office/drawing/2014/main" id="{E5614EDC-6D15-7F4F-2C40-218800944CD9}"/>
              </a:ext>
            </a:extLst>
          </p:cNvPr>
          <p:cNvSpPr txBox="1"/>
          <p:nvPr/>
        </p:nvSpPr>
        <p:spPr>
          <a:xfrm>
            <a:off x="6961495"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27" name="ZoneTexte 126">
            <a:extLst>
              <a:ext uri="{FF2B5EF4-FFF2-40B4-BE49-F238E27FC236}">
                <a16:creationId xmlns:a16="http://schemas.microsoft.com/office/drawing/2014/main" id="{381B9CAC-A4A9-1AC0-4A0A-2B5A3AF6967B}"/>
              </a:ext>
            </a:extLst>
          </p:cNvPr>
          <p:cNvSpPr txBox="1"/>
          <p:nvPr/>
        </p:nvSpPr>
        <p:spPr>
          <a:xfrm>
            <a:off x="6963090"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8" name="ZoneTexte 127">
            <a:extLst>
              <a:ext uri="{FF2B5EF4-FFF2-40B4-BE49-F238E27FC236}">
                <a16:creationId xmlns:a16="http://schemas.microsoft.com/office/drawing/2014/main" id="{A3154028-6633-D2F8-4152-B7A170AE95E1}"/>
              </a:ext>
            </a:extLst>
          </p:cNvPr>
          <p:cNvSpPr txBox="1"/>
          <p:nvPr/>
        </p:nvSpPr>
        <p:spPr>
          <a:xfrm>
            <a:off x="6961495"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9" name="ZoneTexte 128">
            <a:extLst>
              <a:ext uri="{FF2B5EF4-FFF2-40B4-BE49-F238E27FC236}">
                <a16:creationId xmlns:a16="http://schemas.microsoft.com/office/drawing/2014/main" id="{BF3799DC-289D-BB07-D694-4A95FBC984AB}"/>
              </a:ext>
            </a:extLst>
          </p:cNvPr>
          <p:cNvSpPr txBox="1"/>
          <p:nvPr/>
        </p:nvSpPr>
        <p:spPr>
          <a:xfrm>
            <a:off x="6961495"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30" name="ZoneTexte 129">
            <a:extLst>
              <a:ext uri="{FF2B5EF4-FFF2-40B4-BE49-F238E27FC236}">
                <a16:creationId xmlns:a16="http://schemas.microsoft.com/office/drawing/2014/main" id="{304D877A-B207-EA34-AC69-C5A338746FAC}"/>
              </a:ext>
            </a:extLst>
          </p:cNvPr>
          <p:cNvSpPr txBox="1"/>
          <p:nvPr/>
        </p:nvSpPr>
        <p:spPr>
          <a:xfrm>
            <a:off x="6954746"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31" name="ZoneTexte 130">
            <a:extLst>
              <a:ext uri="{FF2B5EF4-FFF2-40B4-BE49-F238E27FC236}">
                <a16:creationId xmlns:a16="http://schemas.microsoft.com/office/drawing/2014/main" id="{588694B1-9D28-E1ED-820F-56DA2EB03E7A}"/>
              </a:ext>
            </a:extLst>
          </p:cNvPr>
          <p:cNvSpPr txBox="1"/>
          <p:nvPr/>
        </p:nvSpPr>
        <p:spPr>
          <a:xfrm>
            <a:off x="6961495"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32" name="ZoneTexte 131">
            <a:extLst>
              <a:ext uri="{FF2B5EF4-FFF2-40B4-BE49-F238E27FC236}">
                <a16:creationId xmlns:a16="http://schemas.microsoft.com/office/drawing/2014/main" id="{437E22C0-2C6D-A55C-60A3-3125F888CF35}"/>
              </a:ext>
            </a:extLst>
          </p:cNvPr>
          <p:cNvSpPr txBox="1"/>
          <p:nvPr/>
        </p:nvSpPr>
        <p:spPr>
          <a:xfrm>
            <a:off x="6963019"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35" name="ZoneTexte 34">
            <a:extLst>
              <a:ext uri="{FF2B5EF4-FFF2-40B4-BE49-F238E27FC236}">
                <a16:creationId xmlns:a16="http://schemas.microsoft.com/office/drawing/2014/main" id="{7456BA60-BB6F-D71E-C439-1138A3E29F7C}"/>
              </a:ext>
            </a:extLst>
          </p:cNvPr>
          <p:cNvSpPr txBox="1"/>
          <p:nvPr/>
        </p:nvSpPr>
        <p:spPr>
          <a:xfrm>
            <a:off x="8300038" y="1196752"/>
            <a:ext cx="1953483" cy="338554"/>
          </a:xfrm>
          <a:prstGeom prst="rect">
            <a:avLst/>
          </a:prstGeom>
          <a:noFill/>
        </p:spPr>
        <p:txBody>
          <a:bodyPr wrap="none" rtlCol="0">
            <a:spAutoFit/>
          </a:bodyPr>
          <a:lstStyle/>
          <a:p>
            <a:pPr algn="ctr"/>
            <a:r>
              <a:rPr lang="fr-FR" sz="1600" b="1" dirty="0"/>
              <a:t>Emissions directes</a:t>
            </a:r>
          </a:p>
        </p:txBody>
      </p:sp>
      <p:sp>
        <p:nvSpPr>
          <p:cNvPr id="36" name="ZoneTexte 35">
            <a:extLst>
              <a:ext uri="{FF2B5EF4-FFF2-40B4-BE49-F238E27FC236}">
                <a16:creationId xmlns:a16="http://schemas.microsoft.com/office/drawing/2014/main" id="{610E7072-FB37-3B0F-20EC-D969EAB193CF}"/>
              </a:ext>
            </a:extLst>
          </p:cNvPr>
          <p:cNvSpPr txBox="1"/>
          <p:nvPr/>
        </p:nvSpPr>
        <p:spPr>
          <a:xfrm>
            <a:off x="2108885" y="1196752"/>
            <a:ext cx="2686056" cy="338554"/>
          </a:xfrm>
          <a:prstGeom prst="rect">
            <a:avLst/>
          </a:prstGeom>
          <a:noFill/>
        </p:spPr>
        <p:txBody>
          <a:bodyPr wrap="none" rtlCol="0">
            <a:spAutoFit/>
          </a:bodyPr>
          <a:lstStyle/>
          <a:p>
            <a:pPr algn="ctr"/>
            <a:r>
              <a:rPr lang="fr-FR" sz="1600" b="1" dirty="0"/>
              <a:t>Nombre de déplacements</a:t>
            </a:r>
          </a:p>
        </p:txBody>
      </p:sp>
      <p:sp>
        <p:nvSpPr>
          <p:cNvPr id="37" name="ZoneTexte 36">
            <a:extLst>
              <a:ext uri="{FF2B5EF4-FFF2-40B4-BE49-F238E27FC236}">
                <a16:creationId xmlns:a16="http://schemas.microsoft.com/office/drawing/2014/main" id="{89A36122-44F4-BADA-E155-3BA3F2447CAE}"/>
              </a:ext>
            </a:extLst>
          </p:cNvPr>
          <p:cNvSpPr txBox="1"/>
          <p:nvPr/>
        </p:nvSpPr>
        <p:spPr>
          <a:xfrm>
            <a:off x="4948360" y="1541347"/>
            <a:ext cx="1276953" cy="276999"/>
          </a:xfrm>
          <a:prstGeom prst="rect">
            <a:avLst/>
          </a:prstGeom>
          <a:noFill/>
        </p:spPr>
        <p:txBody>
          <a:bodyPr wrap="none" rtlCol="0" anchor="ctr">
            <a:spAutoFit/>
          </a:bodyPr>
          <a:lstStyle/>
          <a:p>
            <a:pPr algn="ctr"/>
            <a:r>
              <a:rPr lang="fr-FR" sz="1200" b="1" dirty="0"/>
              <a:t>Rural vs. Dense</a:t>
            </a:r>
          </a:p>
        </p:txBody>
      </p:sp>
      <p:sp>
        <p:nvSpPr>
          <p:cNvPr id="38" name="ZoneTexte 37">
            <a:extLst>
              <a:ext uri="{FF2B5EF4-FFF2-40B4-BE49-F238E27FC236}">
                <a16:creationId xmlns:a16="http://schemas.microsoft.com/office/drawing/2014/main" id="{674B3037-0B30-5DDD-D3A2-F7DF4EE3ED86}"/>
              </a:ext>
            </a:extLst>
          </p:cNvPr>
          <p:cNvSpPr txBox="1"/>
          <p:nvPr/>
        </p:nvSpPr>
        <p:spPr>
          <a:xfrm>
            <a:off x="5287715" y="1844824"/>
            <a:ext cx="598242" cy="276999"/>
          </a:xfrm>
          <a:prstGeom prst="rect">
            <a:avLst/>
          </a:prstGeom>
          <a:noFill/>
        </p:spPr>
        <p:txBody>
          <a:bodyPr wrap="none" rtlCol="0" anchor="ctr">
            <a:spAutoFit/>
          </a:bodyPr>
          <a:lstStyle/>
          <a:p>
            <a:pPr algn="ctr"/>
            <a:r>
              <a:rPr lang="fr-FR" sz="1200" b="1" dirty="0"/>
              <a:t>+50 %</a:t>
            </a:r>
          </a:p>
        </p:txBody>
      </p:sp>
      <p:sp>
        <p:nvSpPr>
          <p:cNvPr id="39" name="ZoneTexte 38">
            <a:extLst>
              <a:ext uri="{FF2B5EF4-FFF2-40B4-BE49-F238E27FC236}">
                <a16:creationId xmlns:a16="http://schemas.microsoft.com/office/drawing/2014/main" id="{66465740-A3BB-D4C1-7E1F-BA1FD62C9260}"/>
              </a:ext>
            </a:extLst>
          </p:cNvPr>
          <p:cNvSpPr txBox="1"/>
          <p:nvPr/>
        </p:nvSpPr>
        <p:spPr>
          <a:xfrm>
            <a:off x="5387903" y="5394579"/>
            <a:ext cx="397865" cy="276999"/>
          </a:xfrm>
          <a:prstGeom prst="rect">
            <a:avLst/>
          </a:prstGeom>
          <a:noFill/>
        </p:spPr>
        <p:txBody>
          <a:bodyPr wrap="none" rtlCol="0" anchor="ctr">
            <a:spAutoFit/>
          </a:bodyPr>
          <a:lstStyle/>
          <a:p>
            <a:pPr algn="ctr"/>
            <a:r>
              <a:rPr lang="fr-FR" sz="1200" b="1" dirty="0"/>
              <a:t>x 2</a:t>
            </a:r>
          </a:p>
        </p:txBody>
      </p:sp>
      <p:sp>
        <p:nvSpPr>
          <p:cNvPr id="40" name="ZoneTexte 39">
            <a:extLst>
              <a:ext uri="{FF2B5EF4-FFF2-40B4-BE49-F238E27FC236}">
                <a16:creationId xmlns:a16="http://schemas.microsoft.com/office/drawing/2014/main" id="{1737E527-2CAD-5CCA-5899-B91CA85E82B8}"/>
              </a:ext>
            </a:extLst>
          </p:cNvPr>
          <p:cNvSpPr txBox="1"/>
          <p:nvPr/>
        </p:nvSpPr>
        <p:spPr>
          <a:xfrm>
            <a:off x="5387903" y="3564000"/>
            <a:ext cx="397865" cy="276999"/>
          </a:xfrm>
          <a:prstGeom prst="rect">
            <a:avLst/>
          </a:prstGeom>
          <a:noFill/>
        </p:spPr>
        <p:txBody>
          <a:bodyPr wrap="none" rtlCol="0" anchor="ctr">
            <a:spAutoFit/>
          </a:bodyPr>
          <a:lstStyle/>
          <a:p>
            <a:pPr algn="ctr"/>
            <a:r>
              <a:rPr lang="fr-FR" sz="1200" b="1" dirty="0"/>
              <a:t>x 2</a:t>
            </a:r>
          </a:p>
        </p:txBody>
      </p:sp>
      <p:cxnSp>
        <p:nvCxnSpPr>
          <p:cNvPr id="45" name="Connecteur droit avec flèche 44">
            <a:extLst>
              <a:ext uri="{FF2B5EF4-FFF2-40B4-BE49-F238E27FC236}">
                <a16:creationId xmlns:a16="http://schemas.microsoft.com/office/drawing/2014/main" id="{7C7DCFDE-85AB-5EEE-28FF-ED975E8A15DB}"/>
              </a:ext>
            </a:extLst>
          </p:cNvPr>
          <p:cNvCxnSpPr>
            <a:cxnSpLocks/>
          </p:cNvCxnSpPr>
          <p:nvPr/>
        </p:nvCxnSpPr>
        <p:spPr>
          <a:xfrm>
            <a:off x="5287715" y="2121823"/>
            <a:ext cx="598242" cy="0"/>
          </a:xfrm>
          <a:prstGeom prst="straightConnector1">
            <a:avLst/>
          </a:prstGeom>
          <a:ln w="19050">
            <a:solidFill>
              <a:schemeClr val="tx1">
                <a:lumMod val="75000"/>
                <a:lumOff val="2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F8195502-95E9-B3A4-0E7F-AEF2CBAEDD26}"/>
              </a:ext>
            </a:extLst>
          </p:cNvPr>
          <p:cNvCxnSpPr>
            <a:cxnSpLocks/>
          </p:cNvCxnSpPr>
          <p:nvPr/>
        </p:nvCxnSpPr>
        <p:spPr>
          <a:xfrm flipH="1">
            <a:off x="5287715" y="3837600"/>
            <a:ext cx="598242" cy="0"/>
          </a:xfrm>
          <a:prstGeom prst="straightConnector1">
            <a:avLst/>
          </a:prstGeom>
          <a:ln w="19050">
            <a:solidFill>
              <a:schemeClr val="tx1">
                <a:lumMod val="75000"/>
                <a:lumOff val="25000"/>
              </a:schemeClr>
            </a:solidFill>
            <a:headEnd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2135DB97-F99B-5EEE-9766-2AAECA5CC930}"/>
              </a:ext>
            </a:extLst>
          </p:cNvPr>
          <p:cNvCxnSpPr>
            <a:cxnSpLocks/>
          </p:cNvCxnSpPr>
          <p:nvPr/>
        </p:nvCxnSpPr>
        <p:spPr>
          <a:xfrm>
            <a:off x="5287715" y="5661248"/>
            <a:ext cx="598242" cy="0"/>
          </a:xfrm>
          <a:prstGeom prst="straightConnector1">
            <a:avLst/>
          </a:prstGeom>
          <a:ln w="19050">
            <a:solidFill>
              <a:schemeClr val="tx1">
                <a:lumMod val="75000"/>
                <a:lumOff val="25000"/>
              </a:schemeClr>
            </a:solidFill>
            <a:headEnd w="med" len="med"/>
            <a:tailEnd type="triangle" w="med" len="lg"/>
          </a:ln>
        </p:spPr>
        <p:style>
          <a:lnRef idx="1">
            <a:schemeClr val="accent1"/>
          </a:lnRef>
          <a:fillRef idx="0">
            <a:schemeClr val="accent1"/>
          </a:fillRef>
          <a:effectRef idx="0">
            <a:schemeClr val="accent1"/>
          </a:effectRef>
          <a:fontRef idx="minor">
            <a:schemeClr val="tx1"/>
          </a:fontRef>
        </p:style>
      </p:cxnSp>
      <p:sp>
        <p:nvSpPr>
          <p:cNvPr id="14" name="Espace réservé du pied de page 3">
            <a:extLst>
              <a:ext uri="{FF2B5EF4-FFF2-40B4-BE49-F238E27FC236}">
                <a16:creationId xmlns:a16="http://schemas.microsoft.com/office/drawing/2014/main" id="{D4322B8B-21DE-93EE-FB4D-DAC8EE6353BC}"/>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3371742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500"/>
                                        <p:tgtEl>
                                          <p:spTgt spid="40"/>
                                        </p:tgtEl>
                                      </p:cBhvr>
                                    </p:animEffect>
                                  </p:childTnLst>
                                </p:cTn>
                              </p:par>
                              <p:par>
                                <p:cTn id="27" presetID="10"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6" grpId="0">
        <p:bldAsOne/>
      </p:bldGraphic>
      <p:bldP spid="35" grpId="0"/>
      <p:bldP spid="36" grpId="0"/>
      <p:bldP spid="37"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12</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44" name="Espace réservé du pied de page 3"/>
          <p:cNvSpPr txBox="1">
            <a:spLocks/>
          </p:cNvSpPr>
          <p:nvPr/>
        </p:nvSpPr>
        <p:spPr>
          <a:xfrm>
            <a:off x="2783632" y="6356350"/>
            <a:ext cx="63367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i="1" dirty="0"/>
              <a:t> </a:t>
            </a:r>
            <a:endParaRPr lang="fr-FR" i="1" dirty="0"/>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A73CD7D-A9A0-8BC0-83BC-E6248B6764D8}"/>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7EB46CB-8120-8D73-9C66-713D4CC84F6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DE74E631-357B-908B-D30C-D02E87DDB87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E4CE173E-BBF6-DEB8-0488-CA96E05CB27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B1C6225-0C87-6D8A-0FD2-E153C933B4AC}"/>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8EF573EA-FB95-118C-5C9D-257C6D8FBF0C}"/>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1802BB6D-EBA3-6BBA-45DB-70A206E06F09}"/>
              </a:ext>
            </a:extLst>
          </p:cNvPr>
          <p:cNvSpPr txBox="1"/>
          <p:nvPr/>
        </p:nvSpPr>
        <p:spPr>
          <a:xfrm rot="16200000">
            <a:off x="-101250" y="3317761"/>
            <a:ext cx="1512000" cy="369332"/>
          </a:xfrm>
          <a:prstGeom prst="rect">
            <a:avLst/>
          </a:prstGeom>
          <a:noFill/>
        </p:spPr>
        <p:txBody>
          <a:bodyPr wrap="square" rtlCol="0">
            <a:spAutoFit/>
          </a:bodyPr>
          <a:lstStyle/>
          <a:p>
            <a:pPr algn="ctr"/>
            <a:r>
              <a:rPr lang="fr-FR" dirty="0"/>
              <a:t>Distance (km)</a:t>
            </a:r>
          </a:p>
        </p:txBody>
      </p:sp>
      <p:sp>
        <p:nvSpPr>
          <p:cNvPr id="81" name="ZoneTexte 80">
            <a:extLst>
              <a:ext uri="{FF2B5EF4-FFF2-40B4-BE49-F238E27FC236}">
                <a16:creationId xmlns:a16="http://schemas.microsoft.com/office/drawing/2014/main" id="{48F1EF0B-D7D1-5343-7EE8-0BA9688344E1}"/>
              </a:ext>
            </a:extLst>
          </p:cNvPr>
          <p:cNvSpPr txBox="1"/>
          <p:nvPr/>
        </p:nvSpPr>
        <p:spPr>
          <a:xfrm>
            <a:off x="1930347" y="5936341"/>
            <a:ext cx="2725493" cy="369332"/>
          </a:xfrm>
          <a:prstGeom prst="rect">
            <a:avLst/>
          </a:prstGeom>
          <a:noFill/>
        </p:spPr>
        <p:txBody>
          <a:bodyPr wrap="square" rtlCol="0">
            <a:spAutoFit/>
          </a:bodyPr>
          <a:lstStyle/>
          <a:p>
            <a:pPr algn="ctr"/>
            <a:r>
              <a:rPr lang="fr-FR" dirty="0"/>
              <a:t>Flux de déplacements</a:t>
            </a:r>
          </a:p>
        </p:txBody>
      </p:sp>
      <p:cxnSp>
        <p:nvCxnSpPr>
          <p:cNvPr id="85" name="Connecteur droit 84">
            <a:extLst>
              <a:ext uri="{FF2B5EF4-FFF2-40B4-BE49-F238E27FC236}">
                <a16:creationId xmlns:a16="http://schemas.microsoft.com/office/drawing/2014/main" id="{E0E1DA48-31FA-4EDD-39E1-10336466EF5D}"/>
              </a:ext>
            </a:extLst>
          </p:cNvPr>
          <p:cNvCxnSpPr>
            <a:cxnSpLocks/>
          </p:cNvCxnSpPr>
          <p:nvPr/>
        </p:nvCxnSpPr>
        <p:spPr>
          <a:xfrm>
            <a:off x="1118444" y="3542400"/>
            <a:ext cx="4428000" cy="0"/>
          </a:xfrm>
          <a:prstGeom prst="line">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824D8ADE-8308-703E-83A5-8E3A67C0A31D}"/>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4435020-4484-31E5-7671-24FDA846A7AC}"/>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7C24095-4856-B1BF-516B-F8E2DE167FB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08B953D5-258B-41FF-0AB1-2F29C0A31579}"/>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1216961-AAAB-CF05-F153-B2B8FE5E6748}"/>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4E31C422-8970-A906-A678-611FC1EDC4D3}"/>
              </a:ext>
            </a:extLst>
          </p:cNvPr>
          <p:cNvSpPr txBox="1"/>
          <p:nvPr/>
        </p:nvSpPr>
        <p:spPr>
          <a:xfrm>
            <a:off x="1092236" y="5877272"/>
            <a:ext cx="838109" cy="230832"/>
          </a:xfrm>
          <a:prstGeom prst="rect">
            <a:avLst/>
          </a:prstGeom>
          <a:noFill/>
        </p:spPr>
        <p:txBody>
          <a:bodyPr wrap="square" rtlCol="0">
            <a:spAutoFit/>
          </a:bodyPr>
          <a:lstStyle/>
          <a:p>
            <a:pPr algn="ctr"/>
            <a:r>
              <a:rPr lang="fr-FR" sz="900" dirty="0"/>
              <a:t>Très faibles</a:t>
            </a:r>
          </a:p>
        </p:txBody>
      </p:sp>
      <p:sp>
        <p:nvSpPr>
          <p:cNvPr id="93" name="ZoneTexte 92">
            <a:extLst>
              <a:ext uri="{FF2B5EF4-FFF2-40B4-BE49-F238E27FC236}">
                <a16:creationId xmlns:a16="http://schemas.microsoft.com/office/drawing/2014/main" id="{0841F112-3051-6B18-D004-1E81EFAE36A2}"/>
              </a:ext>
            </a:extLst>
          </p:cNvPr>
          <p:cNvSpPr txBox="1"/>
          <p:nvPr/>
        </p:nvSpPr>
        <p:spPr>
          <a:xfrm>
            <a:off x="4729688" y="5877272"/>
            <a:ext cx="838109" cy="230832"/>
          </a:xfrm>
          <a:prstGeom prst="rect">
            <a:avLst/>
          </a:prstGeom>
          <a:noFill/>
        </p:spPr>
        <p:txBody>
          <a:bodyPr wrap="square" rtlCol="0">
            <a:spAutoFit/>
          </a:bodyPr>
          <a:lstStyle/>
          <a:p>
            <a:pPr algn="ctr"/>
            <a:r>
              <a:rPr lang="fr-FR" sz="900" dirty="0"/>
              <a:t>Très forts</a:t>
            </a:r>
          </a:p>
        </p:txBody>
      </p:sp>
      <p:sp>
        <p:nvSpPr>
          <p:cNvPr id="94" name="ZoneTexte 93">
            <a:extLst>
              <a:ext uri="{FF2B5EF4-FFF2-40B4-BE49-F238E27FC236}">
                <a16:creationId xmlns:a16="http://schemas.microsoft.com/office/drawing/2014/main" id="{D19B84DC-B963-46B6-591C-5F05740C91B1}"/>
              </a:ext>
            </a:extLst>
          </p:cNvPr>
          <p:cNvSpPr txBox="1"/>
          <p:nvPr/>
        </p:nvSpPr>
        <p:spPr>
          <a:xfrm>
            <a:off x="1221458" y="3212976"/>
            <a:ext cx="1296000" cy="261610"/>
          </a:xfrm>
          <a:prstGeom prst="rect">
            <a:avLst/>
          </a:prstGeom>
          <a:noFill/>
          <a:ln w="19050">
            <a:solidFill>
              <a:schemeClr val="tx1">
                <a:lumMod val="50000"/>
                <a:lumOff val="50000"/>
              </a:schemeClr>
            </a:solidFill>
          </a:ln>
        </p:spPr>
        <p:txBody>
          <a:bodyPr wrap="square" rtlCol="0" anchor="ctr">
            <a:spAutoFit/>
          </a:bodyPr>
          <a:lstStyle/>
          <a:p>
            <a:pPr algn="ctr"/>
            <a:r>
              <a:rPr lang="fr-FR" sz="1100" b="1" dirty="0">
                <a:solidFill>
                  <a:schemeClr val="tx1">
                    <a:lumMod val="50000"/>
                    <a:lumOff val="50000"/>
                  </a:schemeClr>
                </a:solidFill>
              </a:rPr>
              <a:t>Longue distance</a:t>
            </a:r>
          </a:p>
        </p:txBody>
      </p:sp>
      <p:cxnSp>
        <p:nvCxnSpPr>
          <p:cNvPr id="96" name="Connecteur droit 95">
            <a:extLst>
              <a:ext uri="{FF2B5EF4-FFF2-40B4-BE49-F238E27FC236}">
                <a16:creationId xmlns:a16="http://schemas.microsoft.com/office/drawing/2014/main" id="{8BE5DCB5-C42B-14A4-8E30-507B0C1CBDB7}"/>
              </a:ext>
            </a:extLst>
          </p:cNvPr>
          <p:cNvCxnSpPr>
            <a:cxnSpLocks/>
          </p:cNvCxnSpPr>
          <p:nvPr/>
        </p:nvCxnSpPr>
        <p:spPr>
          <a:xfrm>
            <a:off x="1118444" y="2736000"/>
            <a:ext cx="4428000" cy="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99" name="ZoneTexte 98">
            <a:extLst>
              <a:ext uri="{FF2B5EF4-FFF2-40B4-BE49-F238E27FC236}">
                <a16:creationId xmlns:a16="http://schemas.microsoft.com/office/drawing/2014/main" id="{F56150BA-7E8D-F5B1-2143-3FDD3DAB13DD}"/>
              </a:ext>
            </a:extLst>
          </p:cNvPr>
          <p:cNvSpPr txBox="1"/>
          <p:nvPr/>
        </p:nvSpPr>
        <p:spPr>
          <a:xfrm>
            <a:off x="2949650" y="2420888"/>
            <a:ext cx="1080000" cy="276999"/>
          </a:xfrm>
          <a:prstGeom prst="rect">
            <a:avLst/>
          </a:prstGeom>
          <a:noFill/>
        </p:spPr>
        <p:txBody>
          <a:bodyPr wrap="square" rtlCol="0">
            <a:spAutoFit/>
          </a:bodyPr>
          <a:lstStyle/>
          <a:p>
            <a:pPr algn="ctr"/>
            <a:r>
              <a:rPr lang="fr-FR" sz="1200" b="1" dirty="0"/>
              <a:t>Europe</a:t>
            </a:r>
          </a:p>
        </p:txBody>
      </p:sp>
      <p:sp>
        <p:nvSpPr>
          <p:cNvPr id="100" name="ZoneTexte 99">
            <a:extLst>
              <a:ext uri="{FF2B5EF4-FFF2-40B4-BE49-F238E27FC236}">
                <a16:creationId xmlns:a16="http://schemas.microsoft.com/office/drawing/2014/main" id="{749651B9-2584-50DE-A416-2D729010DD40}"/>
              </a:ext>
            </a:extLst>
          </p:cNvPr>
          <p:cNvSpPr txBox="1"/>
          <p:nvPr/>
        </p:nvSpPr>
        <p:spPr>
          <a:xfrm>
            <a:off x="1293466" y="4149080"/>
            <a:ext cx="1080000" cy="461665"/>
          </a:xfrm>
          <a:prstGeom prst="rect">
            <a:avLst/>
          </a:prstGeom>
          <a:noFill/>
        </p:spPr>
        <p:txBody>
          <a:bodyPr wrap="square" rtlCol="0">
            <a:spAutoFit/>
          </a:bodyPr>
          <a:lstStyle/>
          <a:p>
            <a:pPr algn="ctr"/>
            <a:r>
              <a:rPr lang="fr-FR" sz="1200" b="1" dirty="0"/>
              <a:t>Zones</a:t>
            </a:r>
          </a:p>
          <a:p>
            <a:pPr algn="ctr"/>
            <a:r>
              <a:rPr lang="fr-FR" sz="1200" b="1" dirty="0"/>
              <a:t>rurales</a:t>
            </a:r>
          </a:p>
        </p:txBody>
      </p:sp>
      <p:sp>
        <p:nvSpPr>
          <p:cNvPr id="101" name="ZoneTexte 100">
            <a:extLst>
              <a:ext uri="{FF2B5EF4-FFF2-40B4-BE49-F238E27FC236}">
                <a16:creationId xmlns:a16="http://schemas.microsoft.com/office/drawing/2014/main" id="{20D2471E-6CA3-F9D3-CF6B-A9C027350097}"/>
              </a:ext>
            </a:extLst>
          </p:cNvPr>
          <p:cNvSpPr txBox="1"/>
          <p:nvPr/>
        </p:nvSpPr>
        <p:spPr>
          <a:xfrm>
            <a:off x="4605885" y="4614369"/>
            <a:ext cx="1080000" cy="276999"/>
          </a:xfrm>
          <a:prstGeom prst="rect">
            <a:avLst/>
          </a:prstGeom>
          <a:noFill/>
        </p:spPr>
        <p:txBody>
          <a:bodyPr wrap="square" rtlCol="0">
            <a:spAutoFit/>
          </a:bodyPr>
          <a:lstStyle/>
          <a:p>
            <a:pPr algn="ctr"/>
            <a:r>
              <a:rPr lang="fr-FR" sz="1200" b="1" dirty="0"/>
              <a:t>Métropoles</a:t>
            </a:r>
          </a:p>
        </p:txBody>
      </p:sp>
      <p:sp>
        <p:nvSpPr>
          <p:cNvPr id="102" name="ZoneTexte 101">
            <a:extLst>
              <a:ext uri="{FF2B5EF4-FFF2-40B4-BE49-F238E27FC236}">
                <a16:creationId xmlns:a16="http://schemas.microsoft.com/office/drawing/2014/main" id="{33DC1B00-7D78-2FFF-E12A-9106BF24322F}"/>
              </a:ext>
            </a:extLst>
          </p:cNvPr>
          <p:cNvSpPr txBox="1"/>
          <p:nvPr/>
        </p:nvSpPr>
        <p:spPr>
          <a:xfrm>
            <a:off x="4525707" y="2935254"/>
            <a:ext cx="1080000" cy="461665"/>
          </a:xfrm>
          <a:prstGeom prst="rect">
            <a:avLst/>
          </a:prstGeom>
          <a:noFill/>
        </p:spPr>
        <p:txBody>
          <a:bodyPr wrap="square" rtlCol="0">
            <a:spAutoFit/>
          </a:bodyPr>
          <a:lstStyle/>
          <a:p>
            <a:pPr algn="ctr"/>
            <a:r>
              <a:rPr lang="fr-FR" sz="1200" b="1" dirty="0"/>
              <a:t>Entre métropoles</a:t>
            </a:r>
          </a:p>
        </p:txBody>
      </p:sp>
      <p:sp>
        <p:nvSpPr>
          <p:cNvPr id="103" name="ZoneTexte 102">
            <a:extLst>
              <a:ext uri="{FF2B5EF4-FFF2-40B4-BE49-F238E27FC236}">
                <a16:creationId xmlns:a16="http://schemas.microsoft.com/office/drawing/2014/main" id="{8A0AD745-49F5-D814-7627-19E5511B158B}"/>
              </a:ext>
            </a:extLst>
          </p:cNvPr>
          <p:cNvSpPr txBox="1"/>
          <p:nvPr/>
        </p:nvSpPr>
        <p:spPr>
          <a:xfrm>
            <a:off x="3309690" y="4435951"/>
            <a:ext cx="1080000" cy="461665"/>
          </a:xfrm>
          <a:prstGeom prst="rect">
            <a:avLst/>
          </a:prstGeom>
          <a:noFill/>
        </p:spPr>
        <p:txBody>
          <a:bodyPr wrap="square" rtlCol="0">
            <a:spAutoFit/>
          </a:bodyPr>
          <a:lstStyle/>
          <a:p>
            <a:pPr algn="ctr"/>
            <a:r>
              <a:rPr lang="fr-FR" sz="1200" b="1" dirty="0"/>
              <a:t>Villes </a:t>
            </a:r>
          </a:p>
          <a:p>
            <a:pPr algn="ctr"/>
            <a:r>
              <a:rPr lang="fr-FR" sz="1200" b="1" dirty="0"/>
              <a:t>moyennes</a:t>
            </a:r>
          </a:p>
        </p:txBody>
      </p:sp>
      <p:sp>
        <p:nvSpPr>
          <p:cNvPr id="104" name="ZoneTexte 103">
            <a:extLst>
              <a:ext uri="{FF2B5EF4-FFF2-40B4-BE49-F238E27FC236}">
                <a16:creationId xmlns:a16="http://schemas.microsoft.com/office/drawing/2014/main" id="{85AA6BD7-2127-9926-E7C6-0EF0BB801CE3}"/>
              </a:ext>
            </a:extLst>
          </p:cNvPr>
          <p:cNvSpPr txBox="1"/>
          <p:nvPr/>
        </p:nvSpPr>
        <p:spPr>
          <a:xfrm>
            <a:off x="2517602" y="4318831"/>
            <a:ext cx="1080000" cy="461665"/>
          </a:xfrm>
          <a:prstGeom prst="rect">
            <a:avLst/>
          </a:prstGeom>
          <a:noFill/>
        </p:spPr>
        <p:txBody>
          <a:bodyPr wrap="square" rtlCol="0">
            <a:spAutoFit/>
          </a:bodyPr>
          <a:lstStyle/>
          <a:p>
            <a:pPr algn="ctr"/>
            <a:r>
              <a:rPr lang="fr-FR" sz="1200" b="1" dirty="0"/>
              <a:t>Petites </a:t>
            </a:r>
          </a:p>
          <a:p>
            <a:pPr algn="ctr"/>
            <a:r>
              <a:rPr lang="fr-FR" sz="1200" b="1" dirty="0"/>
              <a:t>villes</a:t>
            </a:r>
          </a:p>
        </p:txBody>
      </p:sp>
      <p:sp>
        <p:nvSpPr>
          <p:cNvPr id="105" name="ZoneTexte 104">
            <a:extLst>
              <a:ext uri="{FF2B5EF4-FFF2-40B4-BE49-F238E27FC236}">
                <a16:creationId xmlns:a16="http://schemas.microsoft.com/office/drawing/2014/main" id="{9D893A59-11EE-6F09-1021-658ED6AF2B45}"/>
              </a:ext>
            </a:extLst>
          </p:cNvPr>
          <p:cNvSpPr txBox="1"/>
          <p:nvPr/>
        </p:nvSpPr>
        <p:spPr>
          <a:xfrm>
            <a:off x="2769650" y="1903826"/>
            <a:ext cx="1440000" cy="276999"/>
          </a:xfrm>
          <a:prstGeom prst="rect">
            <a:avLst/>
          </a:prstGeom>
          <a:noFill/>
        </p:spPr>
        <p:txBody>
          <a:bodyPr wrap="square" rtlCol="0">
            <a:spAutoFit/>
          </a:bodyPr>
          <a:lstStyle/>
          <a:p>
            <a:pPr algn="ctr"/>
            <a:r>
              <a:rPr lang="fr-FR" sz="1200" b="1" dirty="0"/>
              <a:t>Intercontinental</a:t>
            </a:r>
          </a:p>
        </p:txBody>
      </p:sp>
      <p:sp>
        <p:nvSpPr>
          <p:cNvPr id="115" name="ZoneTexte 114">
            <a:extLst>
              <a:ext uri="{FF2B5EF4-FFF2-40B4-BE49-F238E27FC236}">
                <a16:creationId xmlns:a16="http://schemas.microsoft.com/office/drawing/2014/main" id="{6754B1D4-7CBF-3564-68E8-D246285EAED8}"/>
              </a:ext>
            </a:extLst>
          </p:cNvPr>
          <p:cNvSpPr txBox="1"/>
          <p:nvPr/>
        </p:nvSpPr>
        <p:spPr>
          <a:xfrm>
            <a:off x="1221458" y="2520000"/>
            <a:ext cx="900000" cy="180000"/>
          </a:xfrm>
          <a:prstGeom prst="rect">
            <a:avLst/>
          </a:prstGeom>
          <a:noFill/>
          <a:ln w="9525">
            <a:solidFill>
              <a:schemeClr val="tx1">
                <a:lumMod val="50000"/>
                <a:lumOff val="50000"/>
              </a:schemeClr>
            </a:solidFill>
          </a:ln>
        </p:spPr>
        <p:txBody>
          <a:bodyPr wrap="square" rtlCol="0" anchor="ctr">
            <a:spAutoFit/>
          </a:bodyPr>
          <a:lstStyle/>
          <a:p>
            <a:pPr algn="ctr"/>
            <a:r>
              <a:rPr lang="fr-FR" sz="1000" dirty="0">
                <a:solidFill>
                  <a:schemeClr val="tx1">
                    <a:lumMod val="50000"/>
                    <a:lumOff val="50000"/>
                  </a:schemeClr>
                </a:solidFill>
              </a:rPr>
              <a:t>International</a:t>
            </a:r>
          </a:p>
        </p:txBody>
      </p:sp>
      <p:sp>
        <p:nvSpPr>
          <p:cNvPr id="116" name="ZoneTexte 115">
            <a:extLst>
              <a:ext uri="{FF2B5EF4-FFF2-40B4-BE49-F238E27FC236}">
                <a16:creationId xmlns:a16="http://schemas.microsoft.com/office/drawing/2014/main" id="{C3E9F862-00BB-92E3-5F6C-CABF54FFBF58}"/>
              </a:ext>
            </a:extLst>
          </p:cNvPr>
          <p:cNvSpPr txBox="1"/>
          <p:nvPr/>
        </p:nvSpPr>
        <p:spPr>
          <a:xfrm>
            <a:off x="1221458" y="2776642"/>
            <a:ext cx="900000" cy="180000"/>
          </a:xfrm>
          <a:prstGeom prst="rect">
            <a:avLst/>
          </a:prstGeom>
          <a:noFill/>
          <a:ln w="9525">
            <a:solidFill>
              <a:schemeClr val="tx1">
                <a:lumMod val="50000"/>
                <a:lumOff val="50000"/>
              </a:schemeClr>
            </a:solidFill>
          </a:ln>
        </p:spPr>
        <p:txBody>
          <a:bodyPr wrap="square" rtlCol="0" anchor="ctr">
            <a:spAutoFit/>
          </a:bodyPr>
          <a:lstStyle/>
          <a:p>
            <a:pPr algn="ctr"/>
            <a:r>
              <a:rPr lang="fr-FR" sz="1000" dirty="0">
                <a:solidFill>
                  <a:schemeClr val="tx1">
                    <a:lumMod val="50000"/>
                    <a:lumOff val="50000"/>
                  </a:schemeClr>
                </a:solidFill>
              </a:rPr>
              <a:t>National</a:t>
            </a:r>
          </a:p>
        </p:txBody>
      </p:sp>
      <p:sp>
        <p:nvSpPr>
          <p:cNvPr id="117" name="Ellipse 116">
            <a:extLst>
              <a:ext uri="{FF2B5EF4-FFF2-40B4-BE49-F238E27FC236}">
                <a16:creationId xmlns:a16="http://schemas.microsoft.com/office/drawing/2014/main" id="{71FD2F05-7E0F-F37B-A7C9-B95C10FDDED4}"/>
              </a:ext>
            </a:extLst>
          </p:cNvPr>
          <p:cNvSpPr/>
          <p:nvPr/>
        </p:nvSpPr>
        <p:spPr>
          <a:xfrm rot="20730458">
            <a:off x="4688580" y="3871094"/>
            <a:ext cx="871218" cy="1694489"/>
          </a:xfrm>
          <a:prstGeom prst="ellipse">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8" name="Ellipse 117">
            <a:extLst>
              <a:ext uri="{FF2B5EF4-FFF2-40B4-BE49-F238E27FC236}">
                <a16:creationId xmlns:a16="http://schemas.microsoft.com/office/drawing/2014/main" id="{D33D585C-C3DA-332D-14A3-9831E44FAB45}"/>
              </a:ext>
            </a:extLst>
          </p:cNvPr>
          <p:cNvSpPr/>
          <p:nvPr/>
        </p:nvSpPr>
        <p:spPr>
          <a:xfrm rot="292430">
            <a:off x="1179054" y="3700482"/>
            <a:ext cx="1364159" cy="1379079"/>
          </a:xfrm>
          <a:prstGeom prst="ellipse">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ZoneTexte 118">
            <a:extLst>
              <a:ext uri="{FF2B5EF4-FFF2-40B4-BE49-F238E27FC236}">
                <a16:creationId xmlns:a16="http://schemas.microsoft.com/office/drawing/2014/main" id="{2EE2F4D4-0A0D-14FC-EEE6-C1A9196C9D6F}"/>
              </a:ext>
            </a:extLst>
          </p:cNvPr>
          <p:cNvSpPr txBox="1"/>
          <p:nvPr/>
        </p:nvSpPr>
        <p:spPr>
          <a:xfrm>
            <a:off x="4608370" y="4148205"/>
            <a:ext cx="900000" cy="261610"/>
          </a:xfrm>
          <a:prstGeom prst="rect">
            <a:avLst/>
          </a:prstGeom>
          <a:noFill/>
        </p:spPr>
        <p:txBody>
          <a:bodyPr wrap="square" rtlCol="0">
            <a:spAutoFit/>
          </a:bodyPr>
          <a:lstStyle/>
          <a:p>
            <a:pPr algn="ctr"/>
            <a:r>
              <a:rPr lang="fr-FR" sz="1100" dirty="0"/>
              <a:t>Périurbain</a:t>
            </a:r>
            <a:endParaRPr lang="fr-FR" sz="1200" dirty="0"/>
          </a:p>
        </p:txBody>
      </p:sp>
      <p:sp>
        <p:nvSpPr>
          <p:cNvPr id="120" name="ZoneTexte 119">
            <a:extLst>
              <a:ext uri="{FF2B5EF4-FFF2-40B4-BE49-F238E27FC236}">
                <a16:creationId xmlns:a16="http://schemas.microsoft.com/office/drawing/2014/main" id="{EF4A96C4-0C55-5919-6F94-F26CA6A5824A}"/>
              </a:ext>
            </a:extLst>
          </p:cNvPr>
          <p:cNvSpPr txBox="1"/>
          <p:nvPr/>
        </p:nvSpPr>
        <p:spPr>
          <a:xfrm>
            <a:off x="4788290" y="5110731"/>
            <a:ext cx="900000" cy="261610"/>
          </a:xfrm>
          <a:prstGeom prst="rect">
            <a:avLst/>
          </a:prstGeom>
          <a:noFill/>
        </p:spPr>
        <p:txBody>
          <a:bodyPr wrap="square" rtlCol="0">
            <a:spAutoFit/>
          </a:bodyPr>
          <a:lstStyle/>
          <a:p>
            <a:pPr algn="ctr"/>
            <a:r>
              <a:rPr lang="fr-FR" sz="1100" dirty="0"/>
              <a:t>Centre</a:t>
            </a:r>
            <a:endParaRPr lang="fr-FR" sz="1200" dirty="0"/>
          </a:p>
        </p:txBody>
      </p:sp>
      <p:sp>
        <p:nvSpPr>
          <p:cNvPr id="95" name="ZoneTexte 94">
            <a:extLst>
              <a:ext uri="{FF2B5EF4-FFF2-40B4-BE49-F238E27FC236}">
                <a16:creationId xmlns:a16="http://schemas.microsoft.com/office/drawing/2014/main" id="{7259A197-6724-D07D-7AF5-F3EDAEEEC145}"/>
              </a:ext>
            </a:extLst>
          </p:cNvPr>
          <p:cNvSpPr txBox="1"/>
          <p:nvPr/>
        </p:nvSpPr>
        <p:spPr>
          <a:xfrm>
            <a:off x="1221458" y="3609047"/>
            <a:ext cx="1296000" cy="261610"/>
          </a:xfrm>
          <a:prstGeom prst="rect">
            <a:avLst/>
          </a:prstGeom>
          <a:solidFill>
            <a:schemeClr val="bg1"/>
          </a:solidFill>
          <a:ln w="19050">
            <a:solidFill>
              <a:schemeClr val="tx1">
                <a:lumMod val="50000"/>
                <a:lumOff val="50000"/>
              </a:schemeClr>
            </a:solidFill>
          </a:ln>
        </p:spPr>
        <p:txBody>
          <a:bodyPr wrap="square" rtlCol="0" anchor="ctr">
            <a:spAutoFit/>
          </a:bodyPr>
          <a:lstStyle/>
          <a:p>
            <a:pPr algn="ctr"/>
            <a:r>
              <a:rPr lang="fr-FR" sz="1100" b="1" dirty="0">
                <a:solidFill>
                  <a:schemeClr val="tx1">
                    <a:lumMod val="50000"/>
                    <a:lumOff val="50000"/>
                  </a:schemeClr>
                </a:solidFill>
              </a:rPr>
              <a:t>Courte distance</a:t>
            </a:r>
          </a:p>
        </p:txBody>
      </p:sp>
      <p:sp>
        <p:nvSpPr>
          <p:cNvPr id="17" name="Titre 8">
            <a:extLst>
              <a:ext uri="{FF2B5EF4-FFF2-40B4-BE49-F238E27FC236}">
                <a16:creationId xmlns:a16="http://schemas.microsoft.com/office/drawing/2014/main" id="{4A430A55-1873-E60C-8338-450E68CA1F37}"/>
              </a:ext>
            </a:extLst>
          </p:cNvPr>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Quelle sobriété des mobilités viser à l’avenir ?</a:t>
            </a:r>
            <a:endParaRPr lang="fr-FR" dirty="0"/>
          </a:p>
        </p:txBody>
      </p:sp>
      <p:pic>
        <p:nvPicPr>
          <p:cNvPr id="24" name="Picture 2">
            <a:extLst>
              <a:ext uri="{FF2B5EF4-FFF2-40B4-BE49-F238E27FC236}">
                <a16:creationId xmlns:a16="http://schemas.microsoft.com/office/drawing/2014/main" id="{978F0EA6-9F31-ACEB-7E57-6461B88D6D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3604" y="1772816"/>
            <a:ext cx="814910" cy="72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Connecteur droit 28">
            <a:extLst>
              <a:ext uri="{FF2B5EF4-FFF2-40B4-BE49-F238E27FC236}">
                <a16:creationId xmlns:a16="http://schemas.microsoft.com/office/drawing/2014/main" id="{98BE96A9-84F0-7D6A-58F9-125F5744C0CC}"/>
              </a:ext>
            </a:extLst>
          </p:cNvPr>
          <p:cNvCxnSpPr>
            <a:cxnSpLocks/>
          </p:cNvCxnSpPr>
          <p:nvPr/>
        </p:nvCxnSpPr>
        <p:spPr>
          <a:xfrm>
            <a:off x="9833932" y="2667771"/>
            <a:ext cx="807864" cy="21941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2CF22E7F-52B5-30E4-8E97-DBC9BE66F772}"/>
              </a:ext>
            </a:extLst>
          </p:cNvPr>
          <p:cNvCxnSpPr>
            <a:cxnSpLocks/>
          </p:cNvCxnSpPr>
          <p:nvPr/>
        </p:nvCxnSpPr>
        <p:spPr>
          <a:xfrm>
            <a:off x="6888375" y="2418571"/>
            <a:ext cx="4320000" cy="3611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6B693EEB-C9D7-C63B-B6C0-24E2F2A627D1}"/>
              </a:ext>
            </a:extLst>
          </p:cNvPr>
          <p:cNvCxnSpPr>
            <a:cxnSpLocks/>
          </p:cNvCxnSpPr>
          <p:nvPr/>
        </p:nvCxnSpPr>
        <p:spPr>
          <a:xfrm>
            <a:off x="10527472" y="2730212"/>
            <a:ext cx="437270" cy="20960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DD719106-E3BE-677B-5328-5B5D71768F10}"/>
              </a:ext>
            </a:extLst>
          </p:cNvPr>
          <p:cNvSpPr txBox="1"/>
          <p:nvPr/>
        </p:nvSpPr>
        <p:spPr>
          <a:xfrm>
            <a:off x="6681356" y="5877272"/>
            <a:ext cx="1224136" cy="369332"/>
          </a:xfrm>
          <a:prstGeom prst="rect">
            <a:avLst/>
          </a:prstGeom>
          <a:noFill/>
        </p:spPr>
        <p:txBody>
          <a:bodyPr wrap="square" rtlCol="0">
            <a:spAutoFit/>
          </a:bodyPr>
          <a:lstStyle/>
          <a:p>
            <a:pPr algn="ctr"/>
            <a:r>
              <a:rPr lang="fr-FR" sz="900" dirty="0"/>
              <a:t>Très faibles</a:t>
            </a:r>
          </a:p>
          <a:p>
            <a:pPr algn="ctr"/>
            <a:r>
              <a:rPr lang="fr-FR" sz="900" dirty="0"/>
              <a:t>(rural, ruelle…)</a:t>
            </a:r>
          </a:p>
        </p:txBody>
      </p:sp>
      <p:sp>
        <p:nvSpPr>
          <p:cNvPr id="40" name="ZoneTexte 39">
            <a:extLst>
              <a:ext uri="{FF2B5EF4-FFF2-40B4-BE49-F238E27FC236}">
                <a16:creationId xmlns:a16="http://schemas.microsoft.com/office/drawing/2014/main" id="{A92ABEBD-4CBC-85B2-BC7A-EDA474DB8E1E}"/>
              </a:ext>
            </a:extLst>
          </p:cNvPr>
          <p:cNvSpPr txBox="1"/>
          <p:nvPr/>
        </p:nvSpPr>
        <p:spPr>
          <a:xfrm>
            <a:off x="10304902" y="5877272"/>
            <a:ext cx="1418854" cy="369332"/>
          </a:xfrm>
          <a:prstGeom prst="rect">
            <a:avLst/>
          </a:prstGeom>
          <a:noFill/>
        </p:spPr>
        <p:txBody>
          <a:bodyPr wrap="square" rtlCol="0">
            <a:spAutoFit/>
          </a:bodyPr>
          <a:lstStyle/>
          <a:p>
            <a:pPr algn="ctr"/>
            <a:r>
              <a:rPr lang="fr-FR" sz="900" dirty="0"/>
              <a:t>Très forts</a:t>
            </a:r>
          </a:p>
          <a:p>
            <a:pPr algn="ctr"/>
            <a:r>
              <a:rPr lang="fr-FR" sz="900" dirty="0"/>
              <a:t>(métropole, autoroute…)</a:t>
            </a:r>
          </a:p>
        </p:txBody>
      </p:sp>
      <p:pic>
        <p:nvPicPr>
          <p:cNvPr id="42" name="Picture 6" descr="Car Icon 1566243">
            <a:extLst>
              <a:ext uri="{FF2B5EF4-FFF2-40B4-BE49-F238E27FC236}">
                <a16:creationId xmlns:a16="http://schemas.microsoft.com/office/drawing/2014/main" id="{FE66E1E8-97A7-763C-CBD0-109D0A25162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653" t="25264" r="18502" b="26534"/>
          <a:stretch/>
        </p:blipFill>
        <p:spPr bwMode="auto">
          <a:xfrm>
            <a:off x="7777340" y="3257067"/>
            <a:ext cx="1784336" cy="134714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4" descr="Afficher l'image d'origine">
            <a:extLst>
              <a:ext uri="{FF2B5EF4-FFF2-40B4-BE49-F238E27FC236}">
                <a16:creationId xmlns:a16="http://schemas.microsoft.com/office/drawing/2014/main" id="{B3C053F7-AEB4-758F-5B6E-471D11271D4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251" t="8966" r="24840" b="12933"/>
          <a:stretch/>
        </p:blipFill>
        <p:spPr bwMode="auto">
          <a:xfrm flipH="1">
            <a:off x="9840416" y="5344594"/>
            <a:ext cx="272850" cy="432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Afficher l'image d'origine">
            <a:extLst>
              <a:ext uri="{FF2B5EF4-FFF2-40B4-BE49-F238E27FC236}">
                <a16:creationId xmlns:a16="http://schemas.microsoft.com/office/drawing/2014/main" id="{1640A9BF-5993-B74C-6BC6-298B6879586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0493494" y="4931953"/>
            <a:ext cx="216024" cy="1376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a:extLst>
              <a:ext uri="{FF2B5EF4-FFF2-40B4-BE49-F238E27FC236}">
                <a16:creationId xmlns:a16="http://schemas.microsoft.com/office/drawing/2014/main" id="{829F8C56-2B38-6AD1-E4AB-6623F51C82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7694" y="3510287"/>
            <a:ext cx="354102" cy="33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12" descr="Afficher l'image d'origine">
            <a:extLst>
              <a:ext uri="{FF2B5EF4-FFF2-40B4-BE49-F238E27FC236}">
                <a16:creationId xmlns:a16="http://schemas.microsoft.com/office/drawing/2014/main" id="{BF6134B9-8F7A-C21F-54E7-0C2C42FF76C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6836" y="3221230"/>
            <a:ext cx="577089" cy="577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8" name="ZoneTexte 57">
            <a:extLst>
              <a:ext uri="{FF2B5EF4-FFF2-40B4-BE49-F238E27FC236}">
                <a16:creationId xmlns:a16="http://schemas.microsoft.com/office/drawing/2014/main" id="{809879B6-4E4A-4E09-7676-3582CF55AFFF}"/>
              </a:ext>
            </a:extLst>
          </p:cNvPr>
          <p:cNvSpPr txBox="1"/>
          <p:nvPr/>
        </p:nvSpPr>
        <p:spPr>
          <a:xfrm>
            <a:off x="6384032" y="1620851"/>
            <a:ext cx="532618" cy="230832"/>
          </a:xfrm>
          <a:prstGeom prst="rect">
            <a:avLst/>
          </a:prstGeom>
          <a:noFill/>
        </p:spPr>
        <p:txBody>
          <a:bodyPr wrap="square" rtlCol="0">
            <a:spAutoFit/>
          </a:bodyPr>
          <a:lstStyle/>
          <a:p>
            <a:pPr algn="r"/>
            <a:r>
              <a:rPr lang="fr-FR" sz="900" dirty="0"/>
              <a:t>10 000</a:t>
            </a:r>
          </a:p>
        </p:txBody>
      </p:sp>
      <p:sp>
        <p:nvSpPr>
          <p:cNvPr id="59" name="ZoneTexte 58">
            <a:extLst>
              <a:ext uri="{FF2B5EF4-FFF2-40B4-BE49-F238E27FC236}">
                <a16:creationId xmlns:a16="http://schemas.microsoft.com/office/drawing/2014/main" id="{DBB9BF2E-2F38-A85A-6D45-200C6402A73B}"/>
              </a:ext>
            </a:extLst>
          </p:cNvPr>
          <p:cNvSpPr txBox="1"/>
          <p:nvPr/>
        </p:nvSpPr>
        <p:spPr>
          <a:xfrm>
            <a:off x="6384032" y="2484947"/>
            <a:ext cx="532618" cy="230832"/>
          </a:xfrm>
          <a:prstGeom prst="rect">
            <a:avLst/>
          </a:prstGeom>
          <a:noFill/>
        </p:spPr>
        <p:txBody>
          <a:bodyPr wrap="square" rtlCol="0">
            <a:spAutoFit/>
          </a:bodyPr>
          <a:lstStyle/>
          <a:p>
            <a:pPr algn="r"/>
            <a:r>
              <a:rPr lang="fr-FR" sz="900" dirty="0"/>
              <a:t>1 000</a:t>
            </a:r>
          </a:p>
        </p:txBody>
      </p:sp>
      <p:sp>
        <p:nvSpPr>
          <p:cNvPr id="60" name="ZoneTexte 59">
            <a:extLst>
              <a:ext uri="{FF2B5EF4-FFF2-40B4-BE49-F238E27FC236}">
                <a16:creationId xmlns:a16="http://schemas.microsoft.com/office/drawing/2014/main" id="{11A60DCB-6655-3E96-4F3C-40E83610E2DF}"/>
              </a:ext>
            </a:extLst>
          </p:cNvPr>
          <p:cNvSpPr txBox="1"/>
          <p:nvPr/>
        </p:nvSpPr>
        <p:spPr>
          <a:xfrm>
            <a:off x="6384032" y="3349043"/>
            <a:ext cx="532618" cy="230832"/>
          </a:xfrm>
          <a:prstGeom prst="rect">
            <a:avLst/>
          </a:prstGeom>
          <a:noFill/>
        </p:spPr>
        <p:txBody>
          <a:bodyPr wrap="square" rtlCol="0">
            <a:spAutoFit/>
          </a:bodyPr>
          <a:lstStyle/>
          <a:p>
            <a:pPr algn="r"/>
            <a:r>
              <a:rPr lang="fr-FR" sz="900" dirty="0"/>
              <a:t>100</a:t>
            </a:r>
          </a:p>
        </p:txBody>
      </p:sp>
      <p:sp>
        <p:nvSpPr>
          <p:cNvPr id="61" name="ZoneTexte 60">
            <a:extLst>
              <a:ext uri="{FF2B5EF4-FFF2-40B4-BE49-F238E27FC236}">
                <a16:creationId xmlns:a16="http://schemas.microsoft.com/office/drawing/2014/main" id="{45F46277-AE7D-E164-43D8-46E409ED7F61}"/>
              </a:ext>
            </a:extLst>
          </p:cNvPr>
          <p:cNvSpPr txBox="1"/>
          <p:nvPr/>
        </p:nvSpPr>
        <p:spPr>
          <a:xfrm>
            <a:off x="6384032" y="4213139"/>
            <a:ext cx="532618" cy="230832"/>
          </a:xfrm>
          <a:prstGeom prst="rect">
            <a:avLst/>
          </a:prstGeom>
          <a:noFill/>
        </p:spPr>
        <p:txBody>
          <a:bodyPr wrap="square" rtlCol="0">
            <a:spAutoFit/>
          </a:bodyPr>
          <a:lstStyle/>
          <a:p>
            <a:pPr algn="r"/>
            <a:r>
              <a:rPr lang="fr-FR" sz="900" dirty="0"/>
              <a:t>10</a:t>
            </a:r>
          </a:p>
        </p:txBody>
      </p:sp>
      <p:sp>
        <p:nvSpPr>
          <p:cNvPr id="63" name="ZoneTexte 62">
            <a:extLst>
              <a:ext uri="{FF2B5EF4-FFF2-40B4-BE49-F238E27FC236}">
                <a16:creationId xmlns:a16="http://schemas.microsoft.com/office/drawing/2014/main" id="{75267635-88B7-093C-FBF2-90A666BBCBE4}"/>
              </a:ext>
            </a:extLst>
          </p:cNvPr>
          <p:cNvSpPr txBox="1"/>
          <p:nvPr/>
        </p:nvSpPr>
        <p:spPr>
          <a:xfrm>
            <a:off x="6384032" y="5077235"/>
            <a:ext cx="532618" cy="230832"/>
          </a:xfrm>
          <a:prstGeom prst="rect">
            <a:avLst/>
          </a:prstGeom>
          <a:noFill/>
        </p:spPr>
        <p:txBody>
          <a:bodyPr wrap="square" rtlCol="0">
            <a:spAutoFit/>
          </a:bodyPr>
          <a:lstStyle/>
          <a:p>
            <a:pPr algn="r"/>
            <a:r>
              <a:rPr lang="fr-FR" sz="900" dirty="0"/>
              <a:t>1</a:t>
            </a:r>
          </a:p>
        </p:txBody>
      </p:sp>
      <p:cxnSp>
        <p:nvCxnSpPr>
          <p:cNvPr id="64" name="Connecteur droit avec flèche 63">
            <a:extLst>
              <a:ext uri="{FF2B5EF4-FFF2-40B4-BE49-F238E27FC236}">
                <a16:creationId xmlns:a16="http://schemas.microsoft.com/office/drawing/2014/main" id="{E0D5A31A-8109-1D1D-190E-34C01C0E64BB}"/>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1F0E8511-E96A-3212-648C-573F9CBAC46C}"/>
              </a:ext>
            </a:extLst>
          </p:cNvPr>
          <p:cNvSpPr txBox="1"/>
          <p:nvPr/>
        </p:nvSpPr>
        <p:spPr>
          <a:xfrm rot="16200000">
            <a:off x="5673182" y="3321408"/>
            <a:ext cx="1512000" cy="369332"/>
          </a:xfrm>
          <a:prstGeom prst="rect">
            <a:avLst/>
          </a:prstGeom>
          <a:noFill/>
        </p:spPr>
        <p:txBody>
          <a:bodyPr wrap="square" rtlCol="0">
            <a:spAutoFit/>
          </a:bodyPr>
          <a:lstStyle/>
          <a:p>
            <a:pPr algn="ctr"/>
            <a:r>
              <a:rPr lang="fr-FR" dirty="0"/>
              <a:t>Distance (km)</a:t>
            </a:r>
          </a:p>
        </p:txBody>
      </p:sp>
      <p:cxnSp>
        <p:nvCxnSpPr>
          <p:cNvPr id="75" name="Connecteur droit 74">
            <a:extLst>
              <a:ext uri="{FF2B5EF4-FFF2-40B4-BE49-F238E27FC236}">
                <a16:creationId xmlns:a16="http://schemas.microsoft.com/office/drawing/2014/main" id="{A4C43FAE-0B93-30C3-7AF8-0DC11CAE0972}"/>
              </a:ext>
            </a:extLst>
          </p:cNvPr>
          <p:cNvCxnSpPr>
            <a:cxnSpLocks/>
          </p:cNvCxnSpPr>
          <p:nvPr/>
        </p:nvCxnSpPr>
        <p:spPr>
          <a:xfrm>
            <a:off x="6866669" y="1736267"/>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B9C0B0F5-E263-0660-B9C8-44DEF303D0FD}"/>
              </a:ext>
            </a:extLst>
          </p:cNvPr>
          <p:cNvCxnSpPr>
            <a:cxnSpLocks/>
          </p:cNvCxnSpPr>
          <p:nvPr/>
        </p:nvCxnSpPr>
        <p:spPr>
          <a:xfrm>
            <a:off x="6866669" y="3464459"/>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C1062A6D-7BB6-8CEF-6CC2-D2E3D58361BC}"/>
              </a:ext>
            </a:extLst>
          </p:cNvPr>
          <p:cNvCxnSpPr>
            <a:cxnSpLocks/>
          </p:cNvCxnSpPr>
          <p:nvPr/>
        </p:nvCxnSpPr>
        <p:spPr>
          <a:xfrm>
            <a:off x="6866669" y="2600363"/>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54320C5A-0471-0D98-B733-FF7C7FE75502}"/>
              </a:ext>
            </a:extLst>
          </p:cNvPr>
          <p:cNvCxnSpPr>
            <a:cxnSpLocks/>
          </p:cNvCxnSpPr>
          <p:nvPr/>
        </p:nvCxnSpPr>
        <p:spPr>
          <a:xfrm>
            <a:off x="6866669" y="432855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698F8559-F1BD-401C-63E0-00A1D99A5A73}"/>
              </a:ext>
            </a:extLst>
          </p:cNvPr>
          <p:cNvCxnSpPr>
            <a:cxnSpLocks/>
          </p:cNvCxnSpPr>
          <p:nvPr/>
        </p:nvCxnSpPr>
        <p:spPr>
          <a:xfrm>
            <a:off x="6866669" y="5192651"/>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FAD3E76A-5917-E964-12C2-F285DB6567A9}"/>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a16="http://schemas.microsoft.com/office/drawing/2014/main" id="{0F859FAF-07BE-CFF9-157C-79B5B42856D9}"/>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ZoneTexte 83">
            <a:extLst>
              <a:ext uri="{FF2B5EF4-FFF2-40B4-BE49-F238E27FC236}">
                <a16:creationId xmlns:a16="http://schemas.microsoft.com/office/drawing/2014/main" id="{8A0BFD58-2236-52FA-FB41-38DFFDC1C758}"/>
              </a:ext>
            </a:extLst>
          </p:cNvPr>
          <p:cNvSpPr txBox="1"/>
          <p:nvPr/>
        </p:nvSpPr>
        <p:spPr>
          <a:xfrm>
            <a:off x="7704779" y="5939988"/>
            <a:ext cx="2725493" cy="369332"/>
          </a:xfrm>
          <a:prstGeom prst="rect">
            <a:avLst/>
          </a:prstGeom>
          <a:noFill/>
        </p:spPr>
        <p:txBody>
          <a:bodyPr wrap="square" rtlCol="0">
            <a:spAutoFit/>
          </a:bodyPr>
          <a:lstStyle/>
          <a:p>
            <a:pPr algn="ctr"/>
            <a:r>
              <a:rPr lang="fr-FR" dirty="0"/>
              <a:t>Flux de déplacements</a:t>
            </a:r>
          </a:p>
        </p:txBody>
      </p:sp>
      <p:cxnSp>
        <p:nvCxnSpPr>
          <p:cNvPr id="91" name="Connecteur droit 90">
            <a:extLst>
              <a:ext uri="{FF2B5EF4-FFF2-40B4-BE49-F238E27FC236}">
                <a16:creationId xmlns:a16="http://schemas.microsoft.com/office/drawing/2014/main" id="{B7E6395D-8A9B-6792-A428-98C174F1B476}"/>
              </a:ext>
            </a:extLst>
          </p:cNvPr>
          <p:cNvCxnSpPr>
            <a:cxnSpLocks/>
          </p:cNvCxnSpPr>
          <p:nvPr/>
        </p:nvCxnSpPr>
        <p:spPr>
          <a:xfrm flipV="1">
            <a:off x="6888375" y="5048431"/>
            <a:ext cx="4428000" cy="39565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F4A2702C-F871-1355-7C24-B9AF06C85F59}"/>
              </a:ext>
            </a:extLst>
          </p:cNvPr>
          <p:cNvCxnSpPr>
            <a:cxnSpLocks/>
          </p:cNvCxnSpPr>
          <p:nvPr/>
        </p:nvCxnSpPr>
        <p:spPr>
          <a:xfrm flipV="1">
            <a:off x="6888374" y="4789926"/>
            <a:ext cx="4428000" cy="5770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041C52E2-6AA2-9DFB-D7AE-DC4285159B90}"/>
              </a:ext>
            </a:extLst>
          </p:cNvPr>
          <p:cNvSpPr txBox="1"/>
          <p:nvPr/>
        </p:nvSpPr>
        <p:spPr>
          <a:xfrm>
            <a:off x="1521605" y="1196752"/>
            <a:ext cx="4004622" cy="338554"/>
          </a:xfrm>
          <a:prstGeom prst="rect">
            <a:avLst/>
          </a:prstGeom>
          <a:noFill/>
        </p:spPr>
        <p:txBody>
          <a:bodyPr wrap="none" rtlCol="0">
            <a:spAutoFit/>
          </a:bodyPr>
          <a:lstStyle/>
          <a:p>
            <a:pPr algn="ctr"/>
            <a:r>
              <a:rPr lang="fr-FR" sz="1600" b="1" dirty="0"/>
              <a:t>Types de déplacements et de territoires</a:t>
            </a:r>
          </a:p>
        </p:txBody>
      </p:sp>
      <p:sp>
        <p:nvSpPr>
          <p:cNvPr id="6" name="ZoneTexte 5">
            <a:extLst>
              <a:ext uri="{FF2B5EF4-FFF2-40B4-BE49-F238E27FC236}">
                <a16:creationId xmlns:a16="http://schemas.microsoft.com/office/drawing/2014/main" id="{90DE051D-9077-62DB-5A8C-3619E37B7742}"/>
              </a:ext>
            </a:extLst>
          </p:cNvPr>
          <p:cNvSpPr txBox="1"/>
          <p:nvPr/>
        </p:nvSpPr>
        <p:spPr>
          <a:xfrm>
            <a:off x="7708981" y="1196752"/>
            <a:ext cx="3211135" cy="338554"/>
          </a:xfrm>
          <a:prstGeom prst="rect">
            <a:avLst/>
          </a:prstGeom>
          <a:noFill/>
        </p:spPr>
        <p:txBody>
          <a:bodyPr wrap="none" rtlCol="0">
            <a:spAutoFit/>
          </a:bodyPr>
          <a:lstStyle/>
          <a:p>
            <a:pPr algn="ctr"/>
            <a:r>
              <a:rPr lang="fr-FR" sz="1600" b="1" dirty="0"/>
              <a:t>Modes dominants actuellement</a:t>
            </a:r>
          </a:p>
        </p:txBody>
      </p:sp>
      <p:sp>
        <p:nvSpPr>
          <p:cNvPr id="9" name="Espace réservé du pied de page 3">
            <a:extLst>
              <a:ext uri="{FF2B5EF4-FFF2-40B4-BE49-F238E27FC236}">
                <a16:creationId xmlns:a16="http://schemas.microsoft.com/office/drawing/2014/main" id="{3F004298-D77E-4156-3083-C464B0D2AC77}"/>
              </a:ext>
            </a:extLst>
          </p:cNvPr>
          <p:cNvSpPr txBox="1">
            <a:spLocks/>
          </p:cNvSpPr>
          <p:nvPr/>
        </p:nvSpPr>
        <p:spPr>
          <a:xfrm>
            <a:off x="2783632" y="6375602"/>
            <a:ext cx="6336704" cy="293758"/>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endParaRPr>
          </a:p>
        </p:txBody>
      </p:sp>
      <p:sp>
        <p:nvSpPr>
          <p:cNvPr id="7" name="Espace réservé du pied de page 3">
            <a:extLst>
              <a:ext uri="{FF2B5EF4-FFF2-40B4-BE49-F238E27FC236}">
                <a16:creationId xmlns:a16="http://schemas.microsoft.com/office/drawing/2014/main" id="{86401285-2962-4410-C218-D2C2BF2C2684}"/>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9" action="ppaction://hlinksldjump"/>
              </a:rPr>
              <a:t>Table des matières</a:t>
            </a:r>
            <a:endParaRPr lang="fr-FR" dirty="0"/>
          </a:p>
        </p:txBody>
      </p:sp>
    </p:spTree>
    <p:extLst>
      <p:ext uri="{BB962C8B-B14F-4D97-AF65-F5344CB8AC3E}">
        <p14:creationId xmlns:p14="http://schemas.microsoft.com/office/powerpoint/2010/main" val="332620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50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500"/>
                                        <p:tgtEl>
                                          <p:spTgt spid="1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fade">
                                      <p:cBhvr>
                                        <p:cTn id="24" dur="500"/>
                                        <p:tgtEl>
                                          <p:spTgt spid="10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500"/>
                                        <p:tgtEl>
                                          <p:spTgt spid="1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fade">
                                      <p:cBhvr>
                                        <p:cTn id="30" dur="500"/>
                                        <p:tgtEl>
                                          <p:spTgt spid="1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animEffect transition="in" filter="fade">
                                      <p:cBhvr>
                                        <p:cTn id="33" dur="500"/>
                                        <p:tgtEl>
                                          <p:spTgt spid="1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fade">
                                      <p:cBhvr>
                                        <p:cTn id="36" dur="500"/>
                                        <p:tgtEl>
                                          <p:spTgt spid="1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500"/>
                                        <p:tgtEl>
                                          <p:spTgt spid="1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2"/>
                                        </p:tgtEl>
                                        <p:attrNameLst>
                                          <p:attrName>style.visibility</p:attrName>
                                        </p:attrNameLst>
                                      </p:cBhvr>
                                      <p:to>
                                        <p:strVal val="visible"/>
                                      </p:to>
                                    </p:set>
                                    <p:animEffect transition="in" filter="fade">
                                      <p:cBhvr>
                                        <p:cTn id="44" dur="500"/>
                                        <p:tgtEl>
                                          <p:spTgt spid="10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500"/>
                                        <p:tgtEl>
                                          <p:spTgt spid="1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fade">
                                      <p:cBhvr>
                                        <p:cTn id="50" dur="500"/>
                                        <p:tgtEl>
                                          <p:spTgt spid="11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fade">
                                      <p:cBhvr>
                                        <p:cTn id="53" dur="500"/>
                                        <p:tgtEl>
                                          <p:spTgt spid="99"/>
                                        </p:tgtEl>
                                      </p:cBhvr>
                                    </p:animEffect>
                                  </p:childTnLst>
                                </p:cTn>
                              </p:par>
                              <p:par>
                                <p:cTn id="54" presetID="10" presetClass="entr" presetSubtype="0" fill="hold"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5"/>
                                        </p:tgtEl>
                                        <p:attrNameLst>
                                          <p:attrName>style.visibility</p:attrName>
                                        </p:attrNameLst>
                                      </p:cBhvr>
                                      <p:to>
                                        <p:strVal val="visible"/>
                                      </p:to>
                                    </p:set>
                                    <p:animEffect transition="in" filter="fade">
                                      <p:cBhvr>
                                        <p:cTn id="59" dur="500"/>
                                        <p:tgtEl>
                                          <p:spTgt spid="10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fade">
                                      <p:cBhvr>
                                        <p:cTn id="76" dur="500"/>
                                        <p:tgtEl>
                                          <p:spTgt spid="97"/>
                                        </p:tgtEl>
                                      </p:cBhvr>
                                    </p:animEffect>
                                  </p:childTnLst>
                                </p:cTn>
                              </p:par>
                              <p:par>
                                <p:cTn id="77" presetID="10" presetClass="entr" presetSubtype="0" fill="hold" nodeType="withEffect">
                                  <p:stCondLst>
                                    <p:cond delay="0"/>
                                  </p:stCondLst>
                                  <p:childTnLst>
                                    <p:set>
                                      <p:cBhvr>
                                        <p:cTn id="78" dur="1" fill="hold">
                                          <p:stCondLst>
                                            <p:cond delay="0"/>
                                          </p:stCondLst>
                                        </p:cTn>
                                        <p:tgtEl>
                                          <p:spTgt spid="91"/>
                                        </p:tgtEl>
                                        <p:attrNameLst>
                                          <p:attrName>style.visibility</p:attrName>
                                        </p:attrNameLst>
                                      </p:cBhvr>
                                      <p:to>
                                        <p:strVal val="visible"/>
                                      </p:to>
                                    </p:set>
                                    <p:animEffect transition="in" filter="fade">
                                      <p:cBhvr>
                                        <p:cTn id="79" dur="500"/>
                                        <p:tgtEl>
                                          <p:spTgt spid="91"/>
                                        </p:tgtEl>
                                      </p:cBhvr>
                                    </p:animEffect>
                                  </p:childTnLst>
                                </p:cTn>
                              </p:par>
                              <p:par>
                                <p:cTn id="80" presetID="10" presetClass="entr" presetSubtype="0" fill="hold"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10" presetClass="entr" presetSubtype="0"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par>
                                <p:cTn id="97" presetID="10" presetClass="entr" presetSubtype="0" fill="hold" nodeType="with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fade">
                                      <p:cBhvr>
                                        <p:cTn id="10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9" grpId="0"/>
      <p:bldP spid="100" grpId="0"/>
      <p:bldP spid="101" grpId="0"/>
      <p:bldP spid="102" grpId="0"/>
      <p:bldP spid="103" grpId="0"/>
      <p:bldP spid="104" grpId="0"/>
      <p:bldP spid="105" grpId="0"/>
      <p:bldP spid="115" grpId="0" animBg="1"/>
      <p:bldP spid="116" grpId="0" animBg="1"/>
      <p:bldP spid="117" grpId="0" animBg="1"/>
      <p:bldP spid="118" grpId="0" animBg="1"/>
      <p:bldP spid="119" grpId="0"/>
      <p:bldP spid="120" grpId="0"/>
      <p:bldP spid="9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ar Icon 1566243">
            <a:extLst>
              <a:ext uri="{FF2B5EF4-FFF2-40B4-BE49-F238E27FC236}">
                <a16:creationId xmlns:a16="http://schemas.microsoft.com/office/drawing/2014/main" id="{48133FA7-E875-DFB7-BC4D-CA325B856D64}"/>
              </a:ext>
            </a:extLst>
          </p:cNvPr>
          <p:cNvPicPr>
            <a:picLocks noChangeAspect="1" noChangeArrowheads="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17653" t="25264" r="18502" b="26534"/>
          <a:stretch/>
        </p:blipFill>
        <p:spPr bwMode="auto">
          <a:xfrm>
            <a:off x="7781840" y="3257067"/>
            <a:ext cx="1784336" cy="1347142"/>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a:extLst>
              <a:ext uri="{FF2B5EF4-FFF2-40B4-BE49-F238E27FC236}">
                <a16:creationId xmlns:a16="http://schemas.microsoft.com/office/drawing/2014/main" id="{55678E21-4A64-F790-E5F6-600D27173260}"/>
              </a:ext>
            </a:extLst>
          </p:cNvPr>
          <p:cNvSpPr txBox="1"/>
          <p:nvPr/>
        </p:nvSpPr>
        <p:spPr>
          <a:xfrm>
            <a:off x="6384032" y="1620851"/>
            <a:ext cx="532618" cy="230832"/>
          </a:xfrm>
          <a:prstGeom prst="rect">
            <a:avLst/>
          </a:prstGeom>
          <a:noFill/>
        </p:spPr>
        <p:txBody>
          <a:bodyPr wrap="square" rtlCol="0">
            <a:spAutoFit/>
          </a:bodyPr>
          <a:lstStyle/>
          <a:p>
            <a:pPr algn="r"/>
            <a:r>
              <a:rPr lang="fr-FR" sz="900" dirty="0"/>
              <a:t>10 000</a:t>
            </a:r>
          </a:p>
        </p:txBody>
      </p:sp>
      <p:sp>
        <p:nvSpPr>
          <p:cNvPr id="53" name="ZoneTexte 52">
            <a:extLst>
              <a:ext uri="{FF2B5EF4-FFF2-40B4-BE49-F238E27FC236}">
                <a16:creationId xmlns:a16="http://schemas.microsoft.com/office/drawing/2014/main" id="{F68AD253-FA3D-506B-34D4-CBD5E951F517}"/>
              </a:ext>
            </a:extLst>
          </p:cNvPr>
          <p:cNvSpPr txBox="1"/>
          <p:nvPr/>
        </p:nvSpPr>
        <p:spPr>
          <a:xfrm>
            <a:off x="6384032" y="2484947"/>
            <a:ext cx="532618" cy="230832"/>
          </a:xfrm>
          <a:prstGeom prst="rect">
            <a:avLst/>
          </a:prstGeom>
          <a:noFill/>
        </p:spPr>
        <p:txBody>
          <a:bodyPr wrap="square" rtlCol="0">
            <a:spAutoFit/>
          </a:bodyPr>
          <a:lstStyle/>
          <a:p>
            <a:pPr algn="r"/>
            <a:r>
              <a:rPr lang="fr-FR" sz="900" dirty="0"/>
              <a:t>1 000</a:t>
            </a:r>
          </a:p>
        </p:txBody>
      </p:sp>
      <p:sp>
        <p:nvSpPr>
          <p:cNvPr id="54" name="ZoneTexte 53">
            <a:extLst>
              <a:ext uri="{FF2B5EF4-FFF2-40B4-BE49-F238E27FC236}">
                <a16:creationId xmlns:a16="http://schemas.microsoft.com/office/drawing/2014/main" id="{0DD76EA3-8A4F-5FD1-10FB-0EAC3C12A503}"/>
              </a:ext>
            </a:extLst>
          </p:cNvPr>
          <p:cNvSpPr txBox="1"/>
          <p:nvPr/>
        </p:nvSpPr>
        <p:spPr>
          <a:xfrm>
            <a:off x="6384032" y="3349043"/>
            <a:ext cx="532618" cy="230832"/>
          </a:xfrm>
          <a:prstGeom prst="rect">
            <a:avLst/>
          </a:prstGeom>
          <a:noFill/>
        </p:spPr>
        <p:txBody>
          <a:bodyPr wrap="square" rtlCol="0">
            <a:spAutoFit/>
          </a:bodyPr>
          <a:lstStyle/>
          <a:p>
            <a:pPr algn="r"/>
            <a:r>
              <a:rPr lang="fr-FR" sz="900" dirty="0"/>
              <a:t>100</a:t>
            </a:r>
          </a:p>
        </p:txBody>
      </p:sp>
      <p:sp>
        <p:nvSpPr>
          <p:cNvPr id="55" name="ZoneTexte 54">
            <a:extLst>
              <a:ext uri="{FF2B5EF4-FFF2-40B4-BE49-F238E27FC236}">
                <a16:creationId xmlns:a16="http://schemas.microsoft.com/office/drawing/2014/main" id="{BBEACE36-E2AE-EEA6-C0F6-7FB86EEADF6E}"/>
              </a:ext>
            </a:extLst>
          </p:cNvPr>
          <p:cNvSpPr txBox="1"/>
          <p:nvPr/>
        </p:nvSpPr>
        <p:spPr>
          <a:xfrm>
            <a:off x="6384032" y="4213139"/>
            <a:ext cx="532618" cy="230832"/>
          </a:xfrm>
          <a:prstGeom prst="rect">
            <a:avLst/>
          </a:prstGeom>
          <a:noFill/>
        </p:spPr>
        <p:txBody>
          <a:bodyPr wrap="square" rtlCol="0">
            <a:spAutoFit/>
          </a:bodyPr>
          <a:lstStyle/>
          <a:p>
            <a:pPr algn="r"/>
            <a:r>
              <a:rPr lang="fr-FR" sz="900" dirty="0"/>
              <a:t>10</a:t>
            </a:r>
          </a:p>
        </p:txBody>
      </p:sp>
      <p:sp>
        <p:nvSpPr>
          <p:cNvPr id="56" name="ZoneTexte 55">
            <a:extLst>
              <a:ext uri="{FF2B5EF4-FFF2-40B4-BE49-F238E27FC236}">
                <a16:creationId xmlns:a16="http://schemas.microsoft.com/office/drawing/2014/main" id="{C7C97058-447A-3740-0454-9149C36C74CA}"/>
              </a:ext>
            </a:extLst>
          </p:cNvPr>
          <p:cNvSpPr txBox="1"/>
          <p:nvPr/>
        </p:nvSpPr>
        <p:spPr>
          <a:xfrm>
            <a:off x="6384032" y="5077235"/>
            <a:ext cx="532618" cy="230832"/>
          </a:xfrm>
          <a:prstGeom prst="rect">
            <a:avLst/>
          </a:prstGeom>
          <a:noFill/>
        </p:spPr>
        <p:txBody>
          <a:bodyPr wrap="square" rtlCol="0">
            <a:spAutoFit/>
          </a:bodyPr>
          <a:lstStyle/>
          <a:p>
            <a:pPr algn="r"/>
            <a:r>
              <a:rPr lang="fr-FR" sz="900" dirty="0"/>
              <a:t>1</a:t>
            </a:r>
          </a:p>
        </p:txBody>
      </p:sp>
      <p:sp>
        <p:nvSpPr>
          <p:cNvPr id="9" name="Titre 8"/>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Quelle sobriété des mobilités viser à l’avenir ? (animation en PowerPoint)</a:t>
            </a:r>
            <a:endParaRPr lang="fr-FR" dirty="0"/>
          </a:p>
        </p:txBody>
      </p:sp>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13</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44" name="Espace réservé du pied de page 3"/>
          <p:cNvSpPr txBox="1">
            <a:spLocks/>
          </p:cNvSpPr>
          <p:nvPr/>
        </p:nvSpPr>
        <p:spPr>
          <a:xfrm>
            <a:off x="2783632" y="6356350"/>
            <a:ext cx="63367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i="1" dirty="0"/>
              <a:t> </a:t>
            </a:r>
            <a:endParaRPr lang="fr-FR" i="1" dirty="0"/>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A398FC5-2886-0BAB-8190-04BF6ED88923}"/>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4027F78-DC19-E99D-FF24-C7BA2BE73480}"/>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18104" y="1772816"/>
            <a:ext cx="814910" cy="72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descr="Afficher l'image d'origine">
            <a:extLst>
              <a:ext uri="{FF2B5EF4-FFF2-40B4-BE49-F238E27FC236}">
                <a16:creationId xmlns:a16="http://schemas.microsoft.com/office/drawing/2014/main" id="{C858F089-68B6-0FEB-FD43-23CA9619227E}"/>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10497994" y="4931953"/>
            <a:ext cx="216024" cy="1376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a:extLst>
              <a:ext uri="{FF2B5EF4-FFF2-40B4-BE49-F238E27FC236}">
                <a16:creationId xmlns:a16="http://schemas.microsoft.com/office/drawing/2014/main" id="{36AEA89B-A73D-91BE-AF71-49AE94CFAC16}"/>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92194" y="3510287"/>
            <a:ext cx="354102" cy="33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2" descr="Afficher l'image d'origine">
            <a:extLst>
              <a:ext uri="{FF2B5EF4-FFF2-40B4-BE49-F238E27FC236}">
                <a16:creationId xmlns:a16="http://schemas.microsoft.com/office/drawing/2014/main" id="{F35424D1-5C1B-4183-13D8-C66455133A7B}"/>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01336" y="3221230"/>
            <a:ext cx="577089" cy="577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ZoneTexte 33">
            <a:extLst>
              <a:ext uri="{FF2B5EF4-FFF2-40B4-BE49-F238E27FC236}">
                <a16:creationId xmlns:a16="http://schemas.microsoft.com/office/drawing/2014/main" id="{626C6BBD-0345-5D4D-2232-BC02D48D4E44}"/>
              </a:ext>
            </a:extLst>
          </p:cNvPr>
          <p:cNvSpPr txBox="1"/>
          <p:nvPr/>
        </p:nvSpPr>
        <p:spPr>
          <a:xfrm rot="16200000">
            <a:off x="5673182" y="3321408"/>
            <a:ext cx="1512000" cy="369332"/>
          </a:xfrm>
          <a:prstGeom prst="rect">
            <a:avLst/>
          </a:prstGeom>
          <a:noFill/>
        </p:spPr>
        <p:txBody>
          <a:bodyPr wrap="square" rtlCol="0">
            <a:spAutoFit/>
          </a:bodyPr>
          <a:lstStyle/>
          <a:p>
            <a:pPr algn="ctr"/>
            <a:r>
              <a:rPr lang="fr-FR" dirty="0"/>
              <a:t>Distance (km)</a:t>
            </a:r>
          </a:p>
        </p:txBody>
      </p:sp>
      <p:sp>
        <p:nvSpPr>
          <p:cNvPr id="8" name="ZoneTexte 7">
            <a:extLst>
              <a:ext uri="{FF2B5EF4-FFF2-40B4-BE49-F238E27FC236}">
                <a16:creationId xmlns:a16="http://schemas.microsoft.com/office/drawing/2014/main" id="{594A8FE9-102B-C13C-9763-016F08593952}"/>
              </a:ext>
            </a:extLst>
          </p:cNvPr>
          <p:cNvSpPr txBox="1"/>
          <p:nvPr/>
        </p:nvSpPr>
        <p:spPr>
          <a:xfrm>
            <a:off x="7704779" y="5939988"/>
            <a:ext cx="2725493" cy="369332"/>
          </a:xfrm>
          <a:prstGeom prst="rect">
            <a:avLst/>
          </a:prstGeom>
          <a:noFill/>
        </p:spPr>
        <p:txBody>
          <a:bodyPr wrap="square" rtlCol="0">
            <a:spAutoFit/>
          </a:bodyPr>
          <a:lstStyle/>
          <a:p>
            <a:pPr algn="ctr"/>
            <a:r>
              <a:rPr lang="fr-FR" dirty="0"/>
              <a:t>Flux de déplacements</a:t>
            </a:r>
          </a:p>
        </p:txBody>
      </p:sp>
      <p:cxnSp>
        <p:nvCxnSpPr>
          <p:cNvPr id="41" name="Connecteur droit 40">
            <a:extLst>
              <a:ext uri="{FF2B5EF4-FFF2-40B4-BE49-F238E27FC236}">
                <a16:creationId xmlns:a16="http://schemas.microsoft.com/office/drawing/2014/main" id="{AC121F15-5454-3B4F-E06A-DC0E7AB3FFB8}"/>
              </a:ext>
            </a:extLst>
          </p:cNvPr>
          <p:cNvCxnSpPr>
            <a:cxnSpLocks/>
          </p:cNvCxnSpPr>
          <p:nvPr/>
        </p:nvCxnSpPr>
        <p:spPr>
          <a:xfrm>
            <a:off x="6892875" y="2418571"/>
            <a:ext cx="4428000" cy="3611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6EA22CD6-0295-690D-BB69-B7C54F681880}"/>
              </a:ext>
            </a:extLst>
          </p:cNvPr>
          <p:cNvCxnSpPr>
            <a:cxnSpLocks/>
          </p:cNvCxnSpPr>
          <p:nvPr/>
        </p:nvCxnSpPr>
        <p:spPr>
          <a:xfrm>
            <a:off x="6866669" y="1736267"/>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DBAEE4AD-D70A-1DC4-63B9-57C933FAC120}"/>
              </a:ext>
            </a:extLst>
          </p:cNvPr>
          <p:cNvCxnSpPr>
            <a:cxnSpLocks/>
          </p:cNvCxnSpPr>
          <p:nvPr/>
        </p:nvCxnSpPr>
        <p:spPr>
          <a:xfrm>
            <a:off x="6866669" y="3464459"/>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1F0DB0A-A1CF-F11A-4CDA-C5CE2702CFBF}"/>
              </a:ext>
            </a:extLst>
          </p:cNvPr>
          <p:cNvCxnSpPr>
            <a:cxnSpLocks/>
          </p:cNvCxnSpPr>
          <p:nvPr/>
        </p:nvCxnSpPr>
        <p:spPr>
          <a:xfrm>
            <a:off x="6866669" y="2600363"/>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4684B98F-FCFF-E665-211A-34C577F08487}"/>
              </a:ext>
            </a:extLst>
          </p:cNvPr>
          <p:cNvCxnSpPr>
            <a:cxnSpLocks/>
          </p:cNvCxnSpPr>
          <p:nvPr/>
        </p:nvCxnSpPr>
        <p:spPr>
          <a:xfrm>
            <a:off x="6866669" y="432855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72BFCC62-2B43-90FE-5E82-F29EE46711F2}"/>
              </a:ext>
            </a:extLst>
          </p:cNvPr>
          <p:cNvCxnSpPr>
            <a:cxnSpLocks/>
          </p:cNvCxnSpPr>
          <p:nvPr/>
        </p:nvCxnSpPr>
        <p:spPr>
          <a:xfrm>
            <a:off x="6866669" y="5192651"/>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123681AA-D3BC-8A34-E2B5-2DDBE25BBF70}"/>
              </a:ext>
            </a:extLst>
          </p:cNvPr>
          <p:cNvSpPr txBox="1"/>
          <p:nvPr/>
        </p:nvSpPr>
        <p:spPr>
          <a:xfrm>
            <a:off x="6866668" y="5880919"/>
            <a:ext cx="838109" cy="230832"/>
          </a:xfrm>
          <a:prstGeom prst="rect">
            <a:avLst/>
          </a:prstGeom>
          <a:noFill/>
        </p:spPr>
        <p:txBody>
          <a:bodyPr wrap="square" rtlCol="0">
            <a:spAutoFit/>
          </a:bodyPr>
          <a:lstStyle/>
          <a:p>
            <a:pPr algn="ctr"/>
            <a:r>
              <a:rPr lang="fr-FR" sz="900" dirty="0"/>
              <a:t>Très faibles</a:t>
            </a:r>
          </a:p>
        </p:txBody>
      </p:sp>
      <p:sp>
        <p:nvSpPr>
          <p:cNvPr id="66" name="ZoneTexte 65">
            <a:extLst>
              <a:ext uri="{FF2B5EF4-FFF2-40B4-BE49-F238E27FC236}">
                <a16:creationId xmlns:a16="http://schemas.microsoft.com/office/drawing/2014/main" id="{6B31012B-A5D7-CF1F-30A4-DC149031CB2A}"/>
              </a:ext>
            </a:extLst>
          </p:cNvPr>
          <p:cNvSpPr txBox="1"/>
          <p:nvPr/>
        </p:nvSpPr>
        <p:spPr>
          <a:xfrm>
            <a:off x="10504120" y="5880919"/>
            <a:ext cx="838109" cy="230832"/>
          </a:xfrm>
          <a:prstGeom prst="rect">
            <a:avLst/>
          </a:prstGeom>
          <a:noFill/>
        </p:spPr>
        <p:txBody>
          <a:bodyPr wrap="square" rtlCol="0">
            <a:spAutoFit/>
          </a:bodyPr>
          <a:lstStyle/>
          <a:p>
            <a:pPr algn="ctr"/>
            <a:r>
              <a:rPr lang="fr-FR" sz="900" dirty="0"/>
              <a:t>Très forts</a:t>
            </a:r>
          </a:p>
        </p:txBody>
      </p:sp>
      <p:pic>
        <p:nvPicPr>
          <p:cNvPr id="1028" name="Picture 4" descr="snowboard Icon 4577445">
            <a:extLst>
              <a:ext uri="{FF2B5EF4-FFF2-40B4-BE49-F238E27FC236}">
                <a16:creationId xmlns:a16="http://schemas.microsoft.com/office/drawing/2014/main" id="{780B1B9A-7C9A-2085-06D7-7DE7F27E9944}"/>
              </a:ext>
            </a:extLst>
          </p:cNvPr>
          <p:cNvPicPr>
            <a:picLocks noChangeAspect="1" noChangeArrowheads="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4185" t="20551" r="2322" b="22374"/>
          <a:stretch/>
        </p:blipFill>
        <p:spPr bwMode="auto">
          <a:xfrm>
            <a:off x="7221942" y="4005064"/>
            <a:ext cx="688050" cy="420036"/>
          </a:xfrm>
          <a:prstGeom prst="rect">
            <a:avLst/>
          </a:prstGeom>
          <a:noFill/>
          <a:extLst>
            <a:ext uri="{909E8E84-426E-40DD-AFC4-6F175D3DCCD1}">
              <a14:hiddenFill xmlns:a14="http://schemas.microsoft.com/office/drawing/2010/main">
                <a:solidFill>
                  <a:srgbClr val="FFFFFF"/>
                </a:solidFill>
              </a14:hiddenFill>
            </a:ext>
          </a:extLst>
        </p:spPr>
      </p:pic>
      <p:sp>
        <p:nvSpPr>
          <p:cNvPr id="67" name="Flèche : droite 66">
            <a:extLst>
              <a:ext uri="{FF2B5EF4-FFF2-40B4-BE49-F238E27FC236}">
                <a16:creationId xmlns:a16="http://schemas.microsoft.com/office/drawing/2014/main" id="{74E5295F-329B-76E7-68C3-DF69710F954B}"/>
              </a:ext>
            </a:extLst>
          </p:cNvPr>
          <p:cNvSpPr/>
          <p:nvPr/>
        </p:nvSpPr>
        <p:spPr>
          <a:xfrm rot="15487187">
            <a:off x="10142240" y="2603569"/>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Flèche : droite 67">
            <a:extLst>
              <a:ext uri="{FF2B5EF4-FFF2-40B4-BE49-F238E27FC236}">
                <a16:creationId xmlns:a16="http://schemas.microsoft.com/office/drawing/2014/main" id="{675C8D20-7059-3051-6205-F521B696C900}"/>
              </a:ext>
            </a:extLst>
          </p:cNvPr>
          <p:cNvSpPr/>
          <p:nvPr/>
        </p:nvSpPr>
        <p:spPr>
          <a:xfrm rot="15487187">
            <a:off x="10841421" y="2654969"/>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Flèche : droite 68">
            <a:extLst>
              <a:ext uri="{FF2B5EF4-FFF2-40B4-BE49-F238E27FC236}">
                <a16:creationId xmlns:a16="http://schemas.microsoft.com/office/drawing/2014/main" id="{F923EBC3-1865-8C36-DC34-1724BFE837E9}"/>
              </a:ext>
            </a:extLst>
          </p:cNvPr>
          <p:cNvSpPr/>
          <p:nvPr/>
        </p:nvSpPr>
        <p:spPr>
          <a:xfrm rot="15758000">
            <a:off x="9518285" y="5107856"/>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Flèche : droite 69">
            <a:extLst>
              <a:ext uri="{FF2B5EF4-FFF2-40B4-BE49-F238E27FC236}">
                <a16:creationId xmlns:a16="http://schemas.microsoft.com/office/drawing/2014/main" id="{208B5675-87C6-02CD-AC38-75459AFD0DBE}"/>
              </a:ext>
            </a:extLst>
          </p:cNvPr>
          <p:cNvSpPr/>
          <p:nvPr/>
        </p:nvSpPr>
        <p:spPr>
          <a:xfrm rot="15758000">
            <a:off x="9725458" y="4882456"/>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Flèche : droite 70">
            <a:extLst>
              <a:ext uri="{FF2B5EF4-FFF2-40B4-BE49-F238E27FC236}">
                <a16:creationId xmlns:a16="http://schemas.microsoft.com/office/drawing/2014/main" id="{F0721E2E-91EB-449F-1425-B14F22699D2A}"/>
              </a:ext>
            </a:extLst>
          </p:cNvPr>
          <p:cNvSpPr/>
          <p:nvPr/>
        </p:nvSpPr>
        <p:spPr>
          <a:xfrm rot="9912322">
            <a:off x="10221478" y="4000407"/>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Flèche : droite 71">
            <a:extLst>
              <a:ext uri="{FF2B5EF4-FFF2-40B4-BE49-F238E27FC236}">
                <a16:creationId xmlns:a16="http://schemas.microsoft.com/office/drawing/2014/main" id="{5EB59886-9E98-7D9F-C15D-DE20FC8BF29E}"/>
              </a:ext>
            </a:extLst>
          </p:cNvPr>
          <p:cNvSpPr/>
          <p:nvPr/>
        </p:nvSpPr>
        <p:spPr>
          <a:xfrm rot="9912322">
            <a:off x="10653526" y="3856391"/>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3" name="Image 72" descr="Afficher l'image d'origine">
            <a:extLst>
              <a:ext uri="{FF2B5EF4-FFF2-40B4-BE49-F238E27FC236}">
                <a16:creationId xmlns:a16="http://schemas.microsoft.com/office/drawing/2014/main" id="{CA8FF182-AD5D-E7AC-1513-6C7FE6254260}"/>
              </a:ext>
            </a:extLst>
          </p:cNvPr>
          <p:cNvPicPr/>
          <p:nvPr/>
        </p:nvPicPr>
        <p:blipFill rotWithShape="1">
          <a:blip r:embed="rId9">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l="2496" t="2015" r="2513" b="2405"/>
          <a:stretch/>
        </p:blipFill>
        <p:spPr bwMode="auto">
          <a:xfrm>
            <a:off x="8403337" y="3421670"/>
            <a:ext cx="946815" cy="943434"/>
          </a:xfrm>
          <a:prstGeom prst="rect">
            <a:avLst/>
          </a:prstGeom>
          <a:noFill/>
          <a:ln>
            <a:noFill/>
          </a:ln>
          <a:extLst>
            <a:ext uri="{53640926-AAD7-44D8-BBD7-CCE9431645EC}">
              <a14:shadowObscured xmlns:a14="http://schemas.microsoft.com/office/drawing/2010/main"/>
            </a:ext>
          </a:extLst>
        </p:spPr>
      </p:pic>
      <p:pic>
        <p:nvPicPr>
          <p:cNvPr id="76" name="Image 75">
            <a:extLst>
              <a:ext uri="{FF2B5EF4-FFF2-40B4-BE49-F238E27FC236}">
                <a16:creationId xmlns:a16="http://schemas.microsoft.com/office/drawing/2014/main" id="{B5BB7BB2-9805-D7BE-C4C6-EF86EEF011B0}"/>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3505" t="34612" r="4426" b="22804"/>
          <a:stretch/>
        </p:blipFill>
        <p:spPr>
          <a:xfrm>
            <a:off x="7737451" y="4560920"/>
            <a:ext cx="666443" cy="308240"/>
          </a:xfrm>
          <a:prstGeom prst="rect">
            <a:avLst/>
          </a:prstGeom>
        </p:spPr>
      </p:pic>
      <p:pic>
        <p:nvPicPr>
          <p:cNvPr id="78" name="Image 77">
            <a:extLst>
              <a:ext uri="{FF2B5EF4-FFF2-40B4-BE49-F238E27FC236}">
                <a16:creationId xmlns:a16="http://schemas.microsoft.com/office/drawing/2014/main" id="{0DA5E5A0-EE6B-46B0-9180-70149C1B5BF0}"/>
              </a:ext>
            </a:extLst>
          </p:cNvPr>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18435" t="31758" r="17893" b="30535"/>
          <a:stretch/>
        </p:blipFill>
        <p:spPr>
          <a:xfrm flipH="1">
            <a:off x="7117046" y="3429000"/>
            <a:ext cx="720938" cy="426944"/>
          </a:xfrm>
          <a:prstGeom prst="rect">
            <a:avLst/>
          </a:prstGeom>
        </p:spPr>
      </p:pic>
      <p:pic>
        <p:nvPicPr>
          <p:cNvPr id="84" name="Image 83" descr="Afficher l'image d'origine">
            <a:extLst>
              <a:ext uri="{FF2B5EF4-FFF2-40B4-BE49-F238E27FC236}">
                <a16:creationId xmlns:a16="http://schemas.microsoft.com/office/drawing/2014/main" id="{17786C5F-D384-88BF-E864-91EFFDCF8BF7}"/>
              </a:ext>
            </a:extLst>
          </p:cNvPr>
          <p:cNvPicPr/>
          <p:nvPr/>
        </p:nvPicPr>
        <p:blipFill rotWithShape="1">
          <a:blip r:embed="rId13" cstate="print">
            <a:extLst>
              <a:ext uri="{BEBA8EAE-BF5A-486C-A8C5-ECC9F3942E4B}">
                <a14:imgProps xmlns:a14="http://schemas.microsoft.com/office/drawing/2010/main">
                  <a14:imgLayer r:embed="rId14">
                    <a14:imgEffect>
                      <a14:saturation sat="33000"/>
                    </a14:imgEffect>
                  </a14:imgLayer>
                </a14:imgProps>
              </a:ext>
              <a:ext uri="{28A0092B-C50C-407E-A947-70E740481C1C}">
                <a14:useLocalDpi xmlns:a14="http://schemas.microsoft.com/office/drawing/2010/main" val="0"/>
              </a:ext>
            </a:extLst>
          </a:blip>
          <a:srcRect l="-1" r="-597" b="412"/>
          <a:stretch/>
        </p:blipFill>
        <p:spPr bwMode="auto">
          <a:xfrm>
            <a:off x="7520662" y="2613687"/>
            <a:ext cx="605354" cy="599289"/>
          </a:xfrm>
          <a:prstGeom prst="rect">
            <a:avLst/>
          </a:prstGeom>
          <a:noFill/>
          <a:ln>
            <a:noFill/>
          </a:ln>
        </p:spPr>
      </p:pic>
      <p:pic>
        <p:nvPicPr>
          <p:cNvPr id="85" name="Picture 14" descr="Afficher l'image d'origine">
            <a:extLst>
              <a:ext uri="{FF2B5EF4-FFF2-40B4-BE49-F238E27FC236}">
                <a16:creationId xmlns:a16="http://schemas.microsoft.com/office/drawing/2014/main" id="{67F6477A-F112-10ED-61A0-64E3A81ECD73}"/>
              </a:ext>
            </a:extLst>
          </p:cNvPr>
          <p:cNvPicPr>
            <a:picLocks noChangeAspect="1" noChangeArrowheads="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25251" t="8966" r="24840" b="12933"/>
          <a:stretch/>
        </p:blipFill>
        <p:spPr bwMode="auto">
          <a:xfrm flipH="1">
            <a:off x="9840416" y="5348241"/>
            <a:ext cx="272850" cy="432000"/>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Connecteur droit 92">
            <a:extLst>
              <a:ext uri="{FF2B5EF4-FFF2-40B4-BE49-F238E27FC236}">
                <a16:creationId xmlns:a16="http://schemas.microsoft.com/office/drawing/2014/main" id="{CC4EC69E-ABE3-3C32-147B-5CB5F9A9C922}"/>
              </a:ext>
            </a:extLst>
          </p:cNvPr>
          <p:cNvCxnSpPr>
            <a:cxnSpLocks/>
          </p:cNvCxnSpPr>
          <p:nvPr/>
        </p:nvCxnSpPr>
        <p:spPr>
          <a:xfrm flipV="1">
            <a:off x="6892875" y="5055829"/>
            <a:ext cx="4459709" cy="38939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90" name="Image 89">
            <a:extLst>
              <a:ext uri="{FF2B5EF4-FFF2-40B4-BE49-F238E27FC236}">
                <a16:creationId xmlns:a16="http://schemas.microsoft.com/office/drawing/2014/main" id="{726CE300-3CEC-0A83-B6B5-BFBBF5B24D76}"/>
              </a:ext>
            </a:extLst>
          </p:cNvPr>
          <p:cNvPicPr>
            <a:picLocks noChangeAspect="1"/>
          </p:cNvPicPr>
          <p:nvPr/>
        </p:nvPicPr>
        <p:blipFill rotWithShape="1">
          <a:blip r:embed="rId16" cstate="print">
            <a:duotone>
              <a:schemeClr val="accent1">
                <a:shade val="45000"/>
                <a:satMod val="135000"/>
              </a:schemeClr>
              <a:prstClr val="white"/>
            </a:duotone>
            <a:extLst>
              <a:ext uri="{28A0092B-C50C-407E-A947-70E740481C1C}">
                <a14:useLocalDpi xmlns:a14="http://schemas.microsoft.com/office/drawing/2010/main" val="0"/>
              </a:ext>
            </a:extLst>
          </a:blip>
          <a:srcRect l="7072" t="16842" r="6484" b="17507"/>
          <a:stretch/>
        </p:blipFill>
        <p:spPr>
          <a:xfrm flipH="1">
            <a:off x="8636814" y="2685695"/>
            <a:ext cx="497314" cy="373426"/>
          </a:xfrm>
          <a:prstGeom prst="rect">
            <a:avLst/>
          </a:prstGeom>
        </p:spPr>
      </p:pic>
      <p:sp>
        <p:nvSpPr>
          <p:cNvPr id="92" name="ZoneTexte 91">
            <a:extLst>
              <a:ext uri="{FF2B5EF4-FFF2-40B4-BE49-F238E27FC236}">
                <a16:creationId xmlns:a16="http://schemas.microsoft.com/office/drawing/2014/main" id="{8F1E60F1-FF4C-4D17-E114-68B2F9773578}"/>
              </a:ext>
            </a:extLst>
          </p:cNvPr>
          <p:cNvSpPr txBox="1"/>
          <p:nvPr/>
        </p:nvSpPr>
        <p:spPr>
          <a:xfrm>
            <a:off x="9062120" y="2745995"/>
            <a:ext cx="323113" cy="369332"/>
          </a:xfrm>
          <a:prstGeom prst="rect">
            <a:avLst/>
          </a:prstGeom>
          <a:noFill/>
          <a:ln>
            <a:noFill/>
          </a:ln>
        </p:spPr>
        <p:txBody>
          <a:bodyPr wrap="square" rtlCol="0">
            <a:spAutoFit/>
          </a:bodyPr>
          <a:lstStyle/>
          <a:p>
            <a:r>
              <a:rPr lang="fr-FR" dirty="0">
                <a:solidFill>
                  <a:schemeClr val="accent1">
                    <a:lumMod val="75000"/>
                  </a:schemeClr>
                </a:solidFill>
              </a:rPr>
              <a:t>+</a:t>
            </a:r>
          </a:p>
        </p:txBody>
      </p:sp>
      <p:pic>
        <p:nvPicPr>
          <p:cNvPr id="95" name="Picture 7" descr="Afficher l'image d'origine">
            <a:extLst>
              <a:ext uri="{FF2B5EF4-FFF2-40B4-BE49-F238E27FC236}">
                <a16:creationId xmlns:a16="http://schemas.microsoft.com/office/drawing/2014/main" id="{0F7A33EF-EC07-7B9C-8B4E-0620ECE3ADED}"/>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932016" y="4716311"/>
            <a:ext cx="490144" cy="312227"/>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e 106">
            <a:extLst>
              <a:ext uri="{FF2B5EF4-FFF2-40B4-BE49-F238E27FC236}">
                <a16:creationId xmlns:a16="http://schemas.microsoft.com/office/drawing/2014/main" id="{F1FE16D9-63EF-E46D-EE01-068753142AA7}"/>
              </a:ext>
            </a:extLst>
          </p:cNvPr>
          <p:cNvGrpSpPr/>
          <p:nvPr/>
        </p:nvGrpSpPr>
        <p:grpSpPr>
          <a:xfrm>
            <a:off x="9848458" y="4507964"/>
            <a:ext cx="500033" cy="361196"/>
            <a:chOff x="5888736" y="4747023"/>
            <a:chExt cx="687133" cy="496347"/>
          </a:xfrm>
        </p:grpSpPr>
        <p:pic>
          <p:nvPicPr>
            <p:cNvPr id="108" name="Picture 7" descr="Afficher l'image d'origine">
              <a:extLst>
                <a:ext uri="{FF2B5EF4-FFF2-40B4-BE49-F238E27FC236}">
                  <a16:creationId xmlns:a16="http://schemas.microsoft.com/office/drawing/2014/main" id="{CF12A1A5-E67F-EFE0-C134-F0DDAB296746}"/>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888736" y="4805659"/>
              <a:ext cx="687133" cy="437711"/>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 coins arrondis 108">
              <a:extLst>
                <a:ext uri="{FF2B5EF4-FFF2-40B4-BE49-F238E27FC236}">
                  <a16:creationId xmlns:a16="http://schemas.microsoft.com/office/drawing/2014/main" id="{35574E1A-6746-CBCC-E49C-AB3E69228518}"/>
                </a:ext>
              </a:extLst>
            </p:cNvPr>
            <p:cNvSpPr/>
            <p:nvPr/>
          </p:nvSpPr>
          <p:spPr>
            <a:xfrm rot="18586430">
              <a:off x="6218497" y="4994167"/>
              <a:ext cx="97200" cy="36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0" name="Picture 2" descr="Electricity Icon 4712679">
              <a:extLst>
                <a:ext uri="{FF2B5EF4-FFF2-40B4-BE49-F238E27FC236}">
                  <a16:creationId xmlns:a16="http://schemas.microsoft.com/office/drawing/2014/main" id="{EE18237C-8D45-C504-841A-F51F5031679D}"/>
                </a:ext>
              </a:extLst>
            </p:cNvPr>
            <p:cNvPicPr>
              <a:picLocks noChangeAspect="1" noChangeArrowheads="1"/>
            </p:cNvPicPr>
            <p:nvPr/>
          </p:nvPicPr>
          <p:blipFill rotWithShape="1">
            <a:blip r:embed="rId17" cstate="print">
              <a:duotone>
                <a:schemeClr val="accent1">
                  <a:shade val="45000"/>
                  <a:satMod val="135000"/>
                </a:schemeClr>
                <a:prstClr val="white"/>
              </a:duotone>
              <a:extLst>
                <a:ext uri="{28A0092B-C50C-407E-A947-70E740481C1C}">
                  <a14:useLocalDpi xmlns:a14="http://schemas.microsoft.com/office/drawing/2010/main" val="0"/>
                </a:ext>
              </a:extLst>
            </a:blip>
            <a:srcRect l="31144" t="9956" r="28311" b="17984"/>
            <a:stretch/>
          </p:blipFill>
          <p:spPr bwMode="auto">
            <a:xfrm>
              <a:off x="6385319" y="4747023"/>
              <a:ext cx="102035" cy="188130"/>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10">
            <a:extLst>
              <a:ext uri="{FF2B5EF4-FFF2-40B4-BE49-F238E27FC236}">
                <a16:creationId xmlns:a16="http://schemas.microsoft.com/office/drawing/2014/main" id="{83350DBA-61FF-93A8-D659-76004E8A5B58}"/>
              </a:ext>
            </a:extLst>
          </p:cNvPr>
          <p:cNvPicPr>
            <a:picLocks noChangeAspect="1" noChangeArrowheads="1"/>
          </p:cNvPicPr>
          <p:nvPr/>
        </p:nvPicPr>
        <p:blipFill>
          <a:blip r:embed="rId6" cstate="print">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9828000" y="3240000"/>
            <a:ext cx="541662" cy="51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12" descr="Afficher l'image d'origine">
            <a:extLst>
              <a:ext uri="{FF2B5EF4-FFF2-40B4-BE49-F238E27FC236}">
                <a16:creationId xmlns:a16="http://schemas.microsoft.com/office/drawing/2014/main" id="{BAF63105-729E-A2AC-33B9-D6FBEC30D637}"/>
              </a:ext>
            </a:extLst>
          </p:cNvPr>
          <p:cNvPicPr>
            <a:picLocks noChangeAspect="1" noChangeArrowheads="1"/>
          </p:cNvPicPr>
          <p:nvPr/>
        </p:nvPicPr>
        <p:blipFill>
          <a:blip r:embed="rId7" cstate="print">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10447200" y="2916000"/>
            <a:ext cx="877914" cy="877914"/>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3" name="Connecteur droit avec flèche 12">
            <a:extLst>
              <a:ext uri="{FF2B5EF4-FFF2-40B4-BE49-F238E27FC236}">
                <a16:creationId xmlns:a16="http://schemas.microsoft.com/office/drawing/2014/main" id="{7BA6B6B2-564B-0572-FC19-A0DF2E730BDB}"/>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71BD59EC-E90B-DF40-76D0-4D63D2A17FDE}"/>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79" name="ZoneTexte 78">
            <a:extLst>
              <a:ext uri="{FF2B5EF4-FFF2-40B4-BE49-F238E27FC236}">
                <a16:creationId xmlns:a16="http://schemas.microsoft.com/office/drawing/2014/main" id="{C760DF39-88F7-737E-F9A3-933EC23E1ACD}"/>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80" name="ZoneTexte 79">
            <a:extLst>
              <a:ext uri="{FF2B5EF4-FFF2-40B4-BE49-F238E27FC236}">
                <a16:creationId xmlns:a16="http://schemas.microsoft.com/office/drawing/2014/main" id="{EB3D0FAB-A3FF-5372-411D-4FA5A0283ED3}"/>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81" name="ZoneTexte 80">
            <a:extLst>
              <a:ext uri="{FF2B5EF4-FFF2-40B4-BE49-F238E27FC236}">
                <a16:creationId xmlns:a16="http://schemas.microsoft.com/office/drawing/2014/main" id="{06CE4A66-7608-DB6C-D182-97A682FB50B4}"/>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82" name="ZoneTexte 81">
            <a:extLst>
              <a:ext uri="{FF2B5EF4-FFF2-40B4-BE49-F238E27FC236}">
                <a16:creationId xmlns:a16="http://schemas.microsoft.com/office/drawing/2014/main" id="{6ECE6129-EA2D-6A68-9E1E-B7C68B30FC7D}"/>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83" name="Connecteur droit avec flèche 82">
            <a:extLst>
              <a:ext uri="{FF2B5EF4-FFF2-40B4-BE49-F238E27FC236}">
                <a16:creationId xmlns:a16="http://schemas.microsoft.com/office/drawing/2014/main" id="{896A86EB-D7D2-0FE6-A01B-167A49220DF2}"/>
              </a:ext>
            </a:extLst>
          </p:cNvPr>
          <p:cNvCxnSpPr>
            <a:cxnSpLocks/>
          </p:cNvCxnSpPr>
          <p:nvPr/>
        </p:nvCxnSpPr>
        <p:spPr>
          <a:xfrm flipV="1">
            <a:off x="1118444"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DA6C5B2A-9410-1BFC-3AB9-BAE5D83E0415}"/>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7" name="Picture 2">
            <a:extLst>
              <a:ext uri="{FF2B5EF4-FFF2-40B4-BE49-F238E27FC236}">
                <a16:creationId xmlns:a16="http://schemas.microsoft.com/office/drawing/2014/main" id="{2EAB751A-4611-A9E4-36DF-6D8D15921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672" y="1772816"/>
            <a:ext cx="814910" cy="72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 name="ZoneTexte 87">
            <a:extLst>
              <a:ext uri="{FF2B5EF4-FFF2-40B4-BE49-F238E27FC236}">
                <a16:creationId xmlns:a16="http://schemas.microsoft.com/office/drawing/2014/main" id="{941E9CB3-09D7-7E0E-8D33-639AC2B3D0EC}"/>
              </a:ext>
            </a:extLst>
          </p:cNvPr>
          <p:cNvSpPr txBox="1"/>
          <p:nvPr/>
        </p:nvSpPr>
        <p:spPr>
          <a:xfrm rot="16200000">
            <a:off x="-101250" y="3317761"/>
            <a:ext cx="1512000" cy="369332"/>
          </a:xfrm>
          <a:prstGeom prst="rect">
            <a:avLst/>
          </a:prstGeom>
          <a:noFill/>
        </p:spPr>
        <p:txBody>
          <a:bodyPr wrap="square" rtlCol="0">
            <a:spAutoFit/>
          </a:bodyPr>
          <a:lstStyle/>
          <a:p>
            <a:pPr algn="ctr"/>
            <a:r>
              <a:rPr lang="fr-FR" dirty="0"/>
              <a:t>Distance (km)</a:t>
            </a:r>
          </a:p>
        </p:txBody>
      </p:sp>
      <p:sp>
        <p:nvSpPr>
          <p:cNvPr id="89" name="ZoneTexte 88">
            <a:extLst>
              <a:ext uri="{FF2B5EF4-FFF2-40B4-BE49-F238E27FC236}">
                <a16:creationId xmlns:a16="http://schemas.microsoft.com/office/drawing/2014/main" id="{DF9D780F-EA44-6E2B-3ADC-7314D3BC612F}"/>
              </a:ext>
            </a:extLst>
          </p:cNvPr>
          <p:cNvSpPr txBox="1"/>
          <p:nvPr/>
        </p:nvSpPr>
        <p:spPr>
          <a:xfrm>
            <a:off x="1930347" y="5936341"/>
            <a:ext cx="2725493" cy="369332"/>
          </a:xfrm>
          <a:prstGeom prst="rect">
            <a:avLst/>
          </a:prstGeom>
          <a:noFill/>
        </p:spPr>
        <p:txBody>
          <a:bodyPr wrap="square" rtlCol="0">
            <a:spAutoFit/>
          </a:bodyPr>
          <a:lstStyle/>
          <a:p>
            <a:pPr algn="ctr"/>
            <a:r>
              <a:rPr lang="fr-FR" dirty="0"/>
              <a:t>Flux de déplacements</a:t>
            </a:r>
          </a:p>
        </p:txBody>
      </p:sp>
      <p:cxnSp>
        <p:nvCxnSpPr>
          <p:cNvPr id="97" name="Connecteur droit 96">
            <a:extLst>
              <a:ext uri="{FF2B5EF4-FFF2-40B4-BE49-F238E27FC236}">
                <a16:creationId xmlns:a16="http://schemas.microsoft.com/office/drawing/2014/main" id="{ED3C90E9-2F9D-00DE-3F29-96AFDBB06586}"/>
              </a:ext>
            </a:extLst>
          </p:cNvPr>
          <p:cNvCxnSpPr>
            <a:cxnSpLocks/>
          </p:cNvCxnSpPr>
          <p:nvPr/>
        </p:nvCxnSpPr>
        <p:spPr>
          <a:xfrm>
            <a:off x="4064000" y="2667771"/>
            <a:ext cx="807864" cy="21941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9" name="Connecteur droit 98">
            <a:extLst>
              <a:ext uri="{FF2B5EF4-FFF2-40B4-BE49-F238E27FC236}">
                <a16:creationId xmlns:a16="http://schemas.microsoft.com/office/drawing/2014/main" id="{E30B482A-F406-17C4-D796-8823D1AECDF3}"/>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Connecteur droit 99">
            <a:extLst>
              <a:ext uri="{FF2B5EF4-FFF2-40B4-BE49-F238E27FC236}">
                <a16:creationId xmlns:a16="http://schemas.microsoft.com/office/drawing/2014/main" id="{15226709-DF5D-1698-A213-14987C934EFD}"/>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a:extLst>
              <a:ext uri="{FF2B5EF4-FFF2-40B4-BE49-F238E27FC236}">
                <a16:creationId xmlns:a16="http://schemas.microsoft.com/office/drawing/2014/main" id="{FD145EA7-E326-C8E6-E8B0-A4DBB4B1982F}"/>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necteur droit 101">
            <a:extLst>
              <a:ext uri="{FF2B5EF4-FFF2-40B4-BE49-F238E27FC236}">
                <a16:creationId xmlns:a16="http://schemas.microsoft.com/office/drawing/2014/main" id="{D57CE2CB-F874-44CA-923E-B834ABA8D5C7}"/>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CC97A497-FBB8-7A86-DF4F-EB09A3E374F0}"/>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A1E079C9-09B4-C60B-BE73-52B5D12541AD}"/>
              </a:ext>
            </a:extLst>
          </p:cNvPr>
          <p:cNvCxnSpPr>
            <a:cxnSpLocks/>
          </p:cNvCxnSpPr>
          <p:nvPr/>
        </p:nvCxnSpPr>
        <p:spPr>
          <a:xfrm>
            <a:off x="4757540" y="2730212"/>
            <a:ext cx="437270" cy="20960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105" name="ZoneTexte 104">
            <a:extLst>
              <a:ext uri="{FF2B5EF4-FFF2-40B4-BE49-F238E27FC236}">
                <a16:creationId xmlns:a16="http://schemas.microsoft.com/office/drawing/2014/main" id="{7160EBF3-2B99-A991-E3FC-F5A284BFC1F2}"/>
              </a:ext>
            </a:extLst>
          </p:cNvPr>
          <p:cNvSpPr txBox="1"/>
          <p:nvPr/>
        </p:nvSpPr>
        <p:spPr>
          <a:xfrm>
            <a:off x="911424" y="5877272"/>
            <a:ext cx="1224136" cy="369332"/>
          </a:xfrm>
          <a:prstGeom prst="rect">
            <a:avLst/>
          </a:prstGeom>
          <a:noFill/>
        </p:spPr>
        <p:txBody>
          <a:bodyPr wrap="square" rtlCol="0">
            <a:spAutoFit/>
          </a:bodyPr>
          <a:lstStyle/>
          <a:p>
            <a:pPr algn="ctr"/>
            <a:r>
              <a:rPr lang="fr-FR" sz="900" dirty="0"/>
              <a:t>Très faibles</a:t>
            </a:r>
          </a:p>
          <a:p>
            <a:pPr algn="ctr"/>
            <a:r>
              <a:rPr lang="fr-FR" sz="900" dirty="0"/>
              <a:t>(rural, ruelle…)</a:t>
            </a:r>
          </a:p>
        </p:txBody>
      </p:sp>
      <p:sp>
        <p:nvSpPr>
          <p:cNvPr id="106" name="ZoneTexte 105">
            <a:extLst>
              <a:ext uri="{FF2B5EF4-FFF2-40B4-BE49-F238E27FC236}">
                <a16:creationId xmlns:a16="http://schemas.microsoft.com/office/drawing/2014/main" id="{71B49D33-9CA9-79EA-11D7-8A82A72E998F}"/>
              </a:ext>
            </a:extLst>
          </p:cNvPr>
          <p:cNvSpPr txBox="1"/>
          <p:nvPr/>
        </p:nvSpPr>
        <p:spPr>
          <a:xfrm>
            <a:off x="4534970" y="5877272"/>
            <a:ext cx="1418854" cy="369332"/>
          </a:xfrm>
          <a:prstGeom prst="rect">
            <a:avLst/>
          </a:prstGeom>
          <a:noFill/>
        </p:spPr>
        <p:txBody>
          <a:bodyPr wrap="square" rtlCol="0">
            <a:spAutoFit/>
          </a:bodyPr>
          <a:lstStyle/>
          <a:p>
            <a:pPr algn="ctr"/>
            <a:r>
              <a:rPr lang="fr-FR" sz="900" dirty="0"/>
              <a:t>Très forts</a:t>
            </a:r>
          </a:p>
          <a:p>
            <a:pPr algn="ctr"/>
            <a:r>
              <a:rPr lang="fr-FR" sz="900" dirty="0"/>
              <a:t>(métropole, autoroute…)</a:t>
            </a:r>
          </a:p>
        </p:txBody>
      </p:sp>
      <p:pic>
        <p:nvPicPr>
          <p:cNvPr id="111" name="Picture 6" descr="Car Icon 1566243">
            <a:extLst>
              <a:ext uri="{FF2B5EF4-FFF2-40B4-BE49-F238E27FC236}">
                <a16:creationId xmlns:a16="http://schemas.microsoft.com/office/drawing/2014/main" id="{B1BFE515-D6A2-22AB-F26B-060C58DE5FC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653" t="25264" r="18502" b="26534"/>
          <a:stretch/>
        </p:blipFill>
        <p:spPr bwMode="auto">
          <a:xfrm>
            <a:off x="2007408" y="3257067"/>
            <a:ext cx="1784336" cy="1347142"/>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4" descr="Afficher l'image d'origine">
            <a:extLst>
              <a:ext uri="{FF2B5EF4-FFF2-40B4-BE49-F238E27FC236}">
                <a16:creationId xmlns:a16="http://schemas.microsoft.com/office/drawing/2014/main" id="{51032123-0104-0CCF-D2A6-2F3493312CE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5251" t="8966" r="24840" b="12933"/>
          <a:stretch/>
        </p:blipFill>
        <p:spPr bwMode="auto">
          <a:xfrm flipH="1">
            <a:off x="4079776" y="5344594"/>
            <a:ext cx="272850" cy="43200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7" descr="Afficher l'image d'origine">
            <a:extLst>
              <a:ext uri="{FF2B5EF4-FFF2-40B4-BE49-F238E27FC236}">
                <a16:creationId xmlns:a16="http://schemas.microsoft.com/office/drawing/2014/main" id="{9CE3F440-A2BA-EF0B-A2F6-BEA419184A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23562" y="4931953"/>
            <a:ext cx="216024" cy="13761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a:extLst>
              <a:ext uri="{FF2B5EF4-FFF2-40B4-BE49-F238E27FC236}">
                <a16:creationId xmlns:a16="http://schemas.microsoft.com/office/drawing/2014/main" id="{82F6ACD1-2DD1-2CB0-DFE9-42101F4151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7762" y="3510287"/>
            <a:ext cx="354102" cy="33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12" descr="Afficher l'image d'origine">
            <a:extLst>
              <a:ext uri="{FF2B5EF4-FFF2-40B4-BE49-F238E27FC236}">
                <a16:creationId xmlns:a16="http://schemas.microsoft.com/office/drawing/2014/main" id="{A756760F-14B7-12A9-C6C4-F348615FD4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2000" y="3285271"/>
            <a:ext cx="577089" cy="577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9" name="ZoneTexte 118">
            <a:extLst>
              <a:ext uri="{FF2B5EF4-FFF2-40B4-BE49-F238E27FC236}">
                <a16:creationId xmlns:a16="http://schemas.microsoft.com/office/drawing/2014/main" id="{FE660D48-E90E-D992-EBD4-63B7FA79842A}"/>
              </a:ext>
            </a:extLst>
          </p:cNvPr>
          <p:cNvSpPr txBox="1"/>
          <p:nvPr/>
        </p:nvSpPr>
        <p:spPr>
          <a:xfrm>
            <a:off x="4979976" y="2832018"/>
            <a:ext cx="900000" cy="246221"/>
          </a:xfrm>
          <a:prstGeom prst="rect">
            <a:avLst/>
          </a:prstGeom>
          <a:noFill/>
        </p:spPr>
        <p:txBody>
          <a:bodyPr wrap="square" rtlCol="0">
            <a:spAutoFit/>
          </a:bodyPr>
          <a:lstStyle/>
          <a:p>
            <a:pPr algn="ctr"/>
            <a:r>
              <a:rPr lang="fr-FR" sz="1000" b="1" dirty="0"/>
              <a:t>TGV</a:t>
            </a:r>
          </a:p>
        </p:txBody>
      </p:sp>
      <p:sp>
        <p:nvSpPr>
          <p:cNvPr id="120" name="ZoneTexte 119">
            <a:extLst>
              <a:ext uri="{FF2B5EF4-FFF2-40B4-BE49-F238E27FC236}">
                <a16:creationId xmlns:a16="http://schemas.microsoft.com/office/drawing/2014/main" id="{45E81187-4F81-105D-DDD4-6D9BF65372A8}"/>
              </a:ext>
            </a:extLst>
          </p:cNvPr>
          <p:cNvSpPr txBox="1"/>
          <p:nvPr/>
        </p:nvSpPr>
        <p:spPr>
          <a:xfrm>
            <a:off x="4824008" y="3069271"/>
            <a:ext cx="900000" cy="246221"/>
          </a:xfrm>
          <a:prstGeom prst="rect">
            <a:avLst/>
          </a:prstGeom>
          <a:noFill/>
        </p:spPr>
        <p:txBody>
          <a:bodyPr wrap="square" rtlCol="0">
            <a:spAutoFit/>
          </a:bodyPr>
          <a:lstStyle/>
          <a:p>
            <a:pPr algn="ctr"/>
            <a:r>
              <a:rPr lang="fr-FR" sz="1000" b="1" dirty="0"/>
              <a:t>Intercités</a:t>
            </a:r>
          </a:p>
        </p:txBody>
      </p:sp>
      <p:sp>
        <p:nvSpPr>
          <p:cNvPr id="121" name="ZoneTexte 120">
            <a:extLst>
              <a:ext uri="{FF2B5EF4-FFF2-40B4-BE49-F238E27FC236}">
                <a16:creationId xmlns:a16="http://schemas.microsoft.com/office/drawing/2014/main" id="{1B6F0081-92A2-E1A2-59D4-5DE21103DE8B}"/>
              </a:ext>
            </a:extLst>
          </p:cNvPr>
          <p:cNvSpPr txBox="1"/>
          <p:nvPr/>
        </p:nvSpPr>
        <p:spPr>
          <a:xfrm>
            <a:off x="4935341" y="4163585"/>
            <a:ext cx="900000" cy="246221"/>
          </a:xfrm>
          <a:prstGeom prst="rect">
            <a:avLst/>
          </a:prstGeom>
          <a:noFill/>
        </p:spPr>
        <p:txBody>
          <a:bodyPr wrap="square" rtlCol="0">
            <a:spAutoFit/>
          </a:bodyPr>
          <a:lstStyle/>
          <a:p>
            <a:pPr algn="ctr"/>
            <a:r>
              <a:rPr lang="fr-FR" sz="1000" b="1" dirty="0"/>
              <a:t>RER</a:t>
            </a:r>
          </a:p>
        </p:txBody>
      </p:sp>
      <p:sp>
        <p:nvSpPr>
          <p:cNvPr id="122" name="ZoneTexte 121">
            <a:extLst>
              <a:ext uri="{FF2B5EF4-FFF2-40B4-BE49-F238E27FC236}">
                <a16:creationId xmlns:a16="http://schemas.microsoft.com/office/drawing/2014/main" id="{9E9E88DE-7E09-C95F-090B-A050E69938A4}"/>
              </a:ext>
            </a:extLst>
          </p:cNvPr>
          <p:cNvSpPr txBox="1"/>
          <p:nvPr/>
        </p:nvSpPr>
        <p:spPr>
          <a:xfrm>
            <a:off x="4782731" y="3826621"/>
            <a:ext cx="900000" cy="246221"/>
          </a:xfrm>
          <a:prstGeom prst="rect">
            <a:avLst/>
          </a:prstGeom>
          <a:noFill/>
        </p:spPr>
        <p:txBody>
          <a:bodyPr wrap="square" rtlCol="0">
            <a:spAutoFit/>
          </a:bodyPr>
          <a:lstStyle/>
          <a:p>
            <a:pPr algn="ctr"/>
            <a:r>
              <a:rPr lang="fr-FR" sz="1000" b="1" dirty="0"/>
              <a:t>TER</a:t>
            </a:r>
          </a:p>
        </p:txBody>
      </p:sp>
      <p:sp>
        <p:nvSpPr>
          <p:cNvPr id="123" name="ZoneTexte 122">
            <a:extLst>
              <a:ext uri="{FF2B5EF4-FFF2-40B4-BE49-F238E27FC236}">
                <a16:creationId xmlns:a16="http://schemas.microsoft.com/office/drawing/2014/main" id="{673F7EBB-5DE3-B103-7F23-A53BE62396BC}"/>
              </a:ext>
            </a:extLst>
          </p:cNvPr>
          <p:cNvSpPr txBox="1"/>
          <p:nvPr/>
        </p:nvSpPr>
        <p:spPr>
          <a:xfrm>
            <a:off x="4835960" y="4488202"/>
            <a:ext cx="900000" cy="246221"/>
          </a:xfrm>
          <a:prstGeom prst="rect">
            <a:avLst/>
          </a:prstGeom>
          <a:noFill/>
        </p:spPr>
        <p:txBody>
          <a:bodyPr wrap="square" rtlCol="0">
            <a:spAutoFit/>
          </a:bodyPr>
          <a:lstStyle/>
          <a:p>
            <a:pPr algn="ctr"/>
            <a:r>
              <a:rPr lang="fr-FR" sz="1000" b="1" dirty="0"/>
              <a:t>Tramway</a:t>
            </a:r>
          </a:p>
        </p:txBody>
      </p:sp>
      <p:sp>
        <p:nvSpPr>
          <p:cNvPr id="124" name="ZoneTexte 123">
            <a:extLst>
              <a:ext uri="{FF2B5EF4-FFF2-40B4-BE49-F238E27FC236}">
                <a16:creationId xmlns:a16="http://schemas.microsoft.com/office/drawing/2014/main" id="{845C49BE-B997-31AF-A3F6-C888850F7AEF}"/>
              </a:ext>
            </a:extLst>
          </p:cNvPr>
          <p:cNvSpPr txBox="1"/>
          <p:nvPr/>
        </p:nvSpPr>
        <p:spPr>
          <a:xfrm>
            <a:off x="4979976" y="4374383"/>
            <a:ext cx="900000" cy="246221"/>
          </a:xfrm>
          <a:prstGeom prst="rect">
            <a:avLst/>
          </a:prstGeom>
          <a:noFill/>
        </p:spPr>
        <p:txBody>
          <a:bodyPr wrap="square" rtlCol="0">
            <a:spAutoFit/>
          </a:bodyPr>
          <a:lstStyle/>
          <a:p>
            <a:pPr algn="ctr"/>
            <a:r>
              <a:rPr lang="fr-FR" sz="1000" b="1" dirty="0"/>
              <a:t>Métro</a:t>
            </a:r>
          </a:p>
        </p:txBody>
      </p:sp>
      <p:sp>
        <p:nvSpPr>
          <p:cNvPr id="125" name="ZoneTexte 124">
            <a:extLst>
              <a:ext uri="{FF2B5EF4-FFF2-40B4-BE49-F238E27FC236}">
                <a16:creationId xmlns:a16="http://schemas.microsoft.com/office/drawing/2014/main" id="{A93181CC-0EAA-2F2C-6D94-4490832F6052}"/>
              </a:ext>
            </a:extLst>
          </p:cNvPr>
          <p:cNvSpPr txBox="1"/>
          <p:nvPr/>
        </p:nvSpPr>
        <p:spPr>
          <a:xfrm>
            <a:off x="4511824" y="4344186"/>
            <a:ext cx="900000" cy="246221"/>
          </a:xfrm>
          <a:prstGeom prst="rect">
            <a:avLst/>
          </a:prstGeom>
          <a:noFill/>
        </p:spPr>
        <p:txBody>
          <a:bodyPr wrap="square" rtlCol="0">
            <a:spAutoFit/>
          </a:bodyPr>
          <a:lstStyle/>
          <a:p>
            <a:pPr algn="ctr"/>
            <a:r>
              <a:rPr lang="fr-FR" sz="1000" b="1" dirty="0"/>
              <a:t>Bus</a:t>
            </a:r>
          </a:p>
        </p:txBody>
      </p:sp>
      <p:sp>
        <p:nvSpPr>
          <p:cNvPr id="126" name="ZoneTexte 125">
            <a:extLst>
              <a:ext uri="{FF2B5EF4-FFF2-40B4-BE49-F238E27FC236}">
                <a16:creationId xmlns:a16="http://schemas.microsoft.com/office/drawing/2014/main" id="{78959E7D-B885-0E5B-5D5F-2103B748C15B}"/>
              </a:ext>
            </a:extLst>
          </p:cNvPr>
          <p:cNvSpPr txBox="1"/>
          <p:nvPr/>
        </p:nvSpPr>
        <p:spPr>
          <a:xfrm>
            <a:off x="4115880" y="3006231"/>
            <a:ext cx="900000" cy="246221"/>
          </a:xfrm>
          <a:prstGeom prst="rect">
            <a:avLst/>
          </a:prstGeom>
          <a:noFill/>
        </p:spPr>
        <p:txBody>
          <a:bodyPr wrap="square" rtlCol="0">
            <a:spAutoFit/>
          </a:bodyPr>
          <a:lstStyle/>
          <a:p>
            <a:pPr algn="ctr"/>
            <a:r>
              <a:rPr lang="fr-FR" sz="1000" b="1" dirty="0"/>
              <a:t>Car</a:t>
            </a:r>
          </a:p>
        </p:txBody>
      </p:sp>
      <p:cxnSp>
        <p:nvCxnSpPr>
          <p:cNvPr id="127" name="Connecteur droit 126">
            <a:extLst>
              <a:ext uri="{FF2B5EF4-FFF2-40B4-BE49-F238E27FC236}">
                <a16:creationId xmlns:a16="http://schemas.microsoft.com/office/drawing/2014/main" id="{C9EAD7EB-B261-9C8F-31AB-8F075599BB5F}"/>
              </a:ext>
            </a:extLst>
          </p:cNvPr>
          <p:cNvCxnSpPr>
            <a:cxnSpLocks/>
          </p:cNvCxnSpPr>
          <p:nvPr/>
        </p:nvCxnSpPr>
        <p:spPr>
          <a:xfrm>
            <a:off x="1127448" y="2418571"/>
            <a:ext cx="4428000" cy="3611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24" name="Connecteur droit 1023">
            <a:extLst>
              <a:ext uri="{FF2B5EF4-FFF2-40B4-BE49-F238E27FC236}">
                <a16:creationId xmlns:a16="http://schemas.microsoft.com/office/drawing/2014/main" id="{480C5862-82E1-DA37-21BC-CC75F751B5E9}"/>
              </a:ext>
            </a:extLst>
          </p:cNvPr>
          <p:cNvCxnSpPr>
            <a:cxnSpLocks/>
          </p:cNvCxnSpPr>
          <p:nvPr/>
        </p:nvCxnSpPr>
        <p:spPr>
          <a:xfrm flipV="1">
            <a:off x="1127449" y="5048431"/>
            <a:ext cx="4428000" cy="395653"/>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025" name="Connecteur droit 1024">
            <a:extLst>
              <a:ext uri="{FF2B5EF4-FFF2-40B4-BE49-F238E27FC236}">
                <a16:creationId xmlns:a16="http://schemas.microsoft.com/office/drawing/2014/main" id="{47C83A29-4B95-AB8F-03D9-E4F0DDA9A2B1}"/>
              </a:ext>
            </a:extLst>
          </p:cNvPr>
          <p:cNvCxnSpPr>
            <a:cxnSpLocks/>
          </p:cNvCxnSpPr>
          <p:nvPr/>
        </p:nvCxnSpPr>
        <p:spPr>
          <a:xfrm flipV="1">
            <a:off x="1127448" y="4789926"/>
            <a:ext cx="4428000" cy="5770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12B3B27-3F79-81DC-5ADE-EB2C907F7645}"/>
              </a:ext>
            </a:extLst>
          </p:cNvPr>
          <p:cNvCxnSpPr>
            <a:cxnSpLocks/>
          </p:cNvCxnSpPr>
          <p:nvPr/>
        </p:nvCxnSpPr>
        <p:spPr>
          <a:xfrm>
            <a:off x="9838432" y="2667771"/>
            <a:ext cx="807864" cy="21941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7DD7ECF1-E1A1-060C-7E6E-4B1C93499DEE}"/>
              </a:ext>
            </a:extLst>
          </p:cNvPr>
          <p:cNvCxnSpPr>
            <a:cxnSpLocks/>
          </p:cNvCxnSpPr>
          <p:nvPr/>
        </p:nvCxnSpPr>
        <p:spPr>
          <a:xfrm>
            <a:off x="10531972" y="2730212"/>
            <a:ext cx="437270" cy="20960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66216A2-15D0-5AE0-CDB5-F5165437A3E7}"/>
              </a:ext>
            </a:extLst>
          </p:cNvPr>
          <p:cNvSpPr/>
          <p:nvPr/>
        </p:nvSpPr>
        <p:spPr>
          <a:xfrm rot="21155035">
            <a:off x="10529064" y="4458543"/>
            <a:ext cx="441359" cy="3949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4" name="Connecteur droit 93">
            <a:extLst>
              <a:ext uri="{FF2B5EF4-FFF2-40B4-BE49-F238E27FC236}">
                <a16:creationId xmlns:a16="http://schemas.microsoft.com/office/drawing/2014/main" id="{2B224B18-E451-9C0B-6C8E-6BB273508C74}"/>
              </a:ext>
            </a:extLst>
          </p:cNvPr>
          <p:cNvCxnSpPr>
            <a:cxnSpLocks/>
          </p:cNvCxnSpPr>
          <p:nvPr/>
        </p:nvCxnSpPr>
        <p:spPr>
          <a:xfrm flipV="1">
            <a:off x="6892874" y="4789925"/>
            <a:ext cx="4428000" cy="5770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BE079200-1F85-EE92-1F35-B8F2BC4C6777}"/>
              </a:ext>
            </a:extLst>
          </p:cNvPr>
          <p:cNvSpPr txBox="1"/>
          <p:nvPr/>
        </p:nvSpPr>
        <p:spPr>
          <a:xfrm>
            <a:off x="1876333" y="1196752"/>
            <a:ext cx="3211135" cy="338554"/>
          </a:xfrm>
          <a:prstGeom prst="rect">
            <a:avLst/>
          </a:prstGeom>
          <a:noFill/>
        </p:spPr>
        <p:txBody>
          <a:bodyPr wrap="none" rtlCol="0">
            <a:spAutoFit/>
          </a:bodyPr>
          <a:lstStyle/>
          <a:p>
            <a:pPr algn="ctr"/>
            <a:r>
              <a:rPr lang="fr-FR" sz="1600" b="1" dirty="0"/>
              <a:t>Modes dominants actuellement</a:t>
            </a:r>
          </a:p>
        </p:txBody>
      </p:sp>
      <p:sp>
        <p:nvSpPr>
          <p:cNvPr id="12" name="ZoneTexte 11">
            <a:extLst>
              <a:ext uri="{FF2B5EF4-FFF2-40B4-BE49-F238E27FC236}">
                <a16:creationId xmlns:a16="http://schemas.microsoft.com/office/drawing/2014/main" id="{DAE0E67F-A877-0D11-2234-FD37F35DBFCF}"/>
              </a:ext>
            </a:extLst>
          </p:cNvPr>
          <p:cNvSpPr txBox="1"/>
          <p:nvPr/>
        </p:nvSpPr>
        <p:spPr>
          <a:xfrm>
            <a:off x="7417547" y="1196752"/>
            <a:ext cx="3807261" cy="338554"/>
          </a:xfrm>
          <a:prstGeom prst="rect">
            <a:avLst/>
          </a:prstGeom>
          <a:noFill/>
        </p:spPr>
        <p:txBody>
          <a:bodyPr wrap="none" rtlCol="0">
            <a:spAutoFit/>
          </a:bodyPr>
          <a:lstStyle/>
          <a:p>
            <a:pPr algn="ctr"/>
            <a:r>
              <a:rPr lang="fr-FR" sz="1600" b="1" dirty="0"/>
              <a:t>Solutions les plus sobres à développer</a:t>
            </a:r>
          </a:p>
        </p:txBody>
      </p:sp>
      <p:sp>
        <p:nvSpPr>
          <p:cNvPr id="17" name="Espace réservé du pied de page 3">
            <a:extLst>
              <a:ext uri="{FF2B5EF4-FFF2-40B4-BE49-F238E27FC236}">
                <a16:creationId xmlns:a16="http://schemas.microsoft.com/office/drawing/2014/main" id="{4C5944BE-0794-7E62-AC7D-88909C15F2C9}"/>
              </a:ext>
            </a:extLst>
          </p:cNvPr>
          <p:cNvSpPr txBox="1">
            <a:spLocks/>
          </p:cNvSpPr>
          <p:nvPr/>
        </p:nvSpPr>
        <p:spPr>
          <a:xfrm>
            <a:off x="2783632" y="6375602"/>
            <a:ext cx="6336704" cy="293758"/>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endParaRPr>
          </a:p>
        </p:txBody>
      </p:sp>
      <p:sp>
        <p:nvSpPr>
          <p:cNvPr id="6" name="Espace réservé du pied de page 3">
            <a:extLst>
              <a:ext uri="{FF2B5EF4-FFF2-40B4-BE49-F238E27FC236}">
                <a16:creationId xmlns:a16="http://schemas.microsoft.com/office/drawing/2014/main" id="{0F90E81F-1C7C-0143-DF9D-FADD1076426F}"/>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18" action="ppaction://hlinksldjump"/>
              </a:rPr>
              <a:t>Table des matières</a:t>
            </a:r>
            <a:endParaRPr lang="fr-FR" dirty="0"/>
          </a:p>
        </p:txBody>
      </p:sp>
    </p:spTree>
    <p:extLst>
      <p:ext uri="{BB962C8B-B14F-4D97-AF65-F5344CB8AC3E}">
        <p14:creationId xmlns:p14="http://schemas.microsoft.com/office/powerpoint/2010/main" val="292598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30"/>
                                        </p:tgtEl>
                                      </p:cBhvr>
                                      <p:by x="30000" y="30000"/>
                                    </p:animScale>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69"/>
                                        </p:tgtEl>
                                      </p:cBhvr>
                                    </p:animEffect>
                                    <p:set>
                                      <p:cBhvr>
                                        <p:cTn id="11" dur="1" fill="hold">
                                          <p:stCondLst>
                                            <p:cond delay="499"/>
                                          </p:stCondLst>
                                        </p:cTn>
                                        <p:tgtEl>
                                          <p:spTgt spid="69"/>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0"/>
                                        </p:tgtEl>
                                      </p:cBhvr>
                                    </p:animEffect>
                                    <p:set>
                                      <p:cBhvr>
                                        <p:cTn id="14" dur="1" fill="hold">
                                          <p:stCondLst>
                                            <p:cond delay="499"/>
                                          </p:stCondLst>
                                        </p:cTn>
                                        <p:tgtEl>
                                          <p:spTgt spid="70"/>
                                        </p:tgtEl>
                                        <p:attrNameLst>
                                          <p:attrName>style.visibility</p:attrName>
                                        </p:attrNameLst>
                                      </p:cBhvr>
                                      <p:to>
                                        <p:strVal val="hidden"/>
                                      </p:to>
                                    </p:set>
                                  </p:childTnLst>
                                </p:cTn>
                              </p:par>
                              <p:par>
                                <p:cTn id="15" presetID="64" presetClass="path" presetSubtype="0" accel="50000" decel="50000" fill="hold" nodeType="withEffect">
                                  <p:stCondLst>
                                    <p:cond delay="0"/>
                                  </p:stCondLst>
                                  <p:childTnLst>
                                    <p:animMotion origin="layout" path="M 0.00078 0.00023 L 0.00429 -0.01829 " pathEditMode="relative" rAng="0" ptsTypes="AA">
                                      <p:cBhvr>
                                        <p:cTn id="16" dur="1000" fill="hold"/>
                                        <p:tgtEl>
                                          <p:spTgt spid="93"/>
                                        </p:tgtEl>
                                        <p:attrNameLst>
                                          <p:attrName>ppt_x</p:attrName>
                                          <p:attrName>ppt_y</p:attrName>
                                        </p:attrNameLst>
                                      </p:cBhvr>
                                      <p:rCtr x="169" y="-926"/>
                                    </p:animMotion>
                                  </p:childTnLst>
                                </p:cTn>
                              </p:par>
                              <p:par>
                                <p:cTn id="17" presetID="64" presetClass="path" presetSubtype="0" accel="50000" decel="50000" fill="hold" nodeType="withEffect">
                                  <p:stCondLst>
                                    <p:cond delay="0"/>
                                  </p:stCondLst>
                                  <p:childTnLst>
                                    <p:animMotion origin="layout" path="M 5E-6 7.40741E-7 L 0.00378 -0.08866 " pathEditMode="relative" rAng="0" ptsTypes="AA">
                                      <p:cBhvr>
                                        <p:cTn id="18" dur="1000" fill="hold"/>
                                        <p:tgtEl>
                                          <p:spTgt spid="94"/>
                                        </p:tgtEl>
                                        <p:attrNameLst>
                                          <p:attrName>ppt_x</p:attrName>
                                          <p:attrName>ppt_y</p:attrName>
                                        </p:attrNameLst>
                                      </p:cBhvr>
                                      <p:rCtr x="182" y="-4444"/>
                                    </p:animMotion>
                                  </p:childTnLst>
                                </p:cTn>
                              </p:par>
                              <p:par>
                                <p:cTn id="19" presetID="8" presetClass="emph" presetSubtype="0" fill="hold" nodeType="withEffect">
                                  <p:stCondLst>
                                    <p:cond delay="0"/>
                                  </p:stCondLst>
                                  <p:childTnLst>
                                    <p:animRot by="300000">
                                      <p:cBhvr>
                                        <p:cTn id="20" dur="1000" fill="hold"/>
                                        <p:tgtEl>
                                          <p:spTgt spid="93"/>
                                        </p:tgtEl>
                                        <p:attrNameLst>
                                          <p:attrName>r</p:attrName>
                                        </p:attrNameLst>
                                      </p:cBhvr>
                                    </p:animRot>
                                  </p:childTnLst>
                                </p:cTn>
                              </p:par>
                              <p:par>
                                <p:cTn id="21" presetID="8" presetClass="emph" presetSubtype="0" fill="hold" nodeType="withEffect">
                                  <p:stCondLst>
                                    <p:cond delay="0"/>
                                  </p:stCondLst>
                                  <p:childTnLst>
                                    <p:animRot by="420000">
                                      <p:cBhvr>
                                        <p:cTn id="22" dur="1000" fill="hold"/>
                                        <p:tgtEl>
                                          <p:spTgt spid="94"/>
                                        </p:tgtEl>
                                        <p:attrNameLst>
                                          <p:attrName>r</p:attrName>
                                        </p:attrNameLst>
                                      </p:cBhvr>
                                    </p:animRo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35" presetClass="path" presetSubtype="0" accel="50000" decel="50000" fill="hold" nodeType="withEffect">
                                  <p:stCondLst>
                                    <p:cond delay="0"/>
                                  </p:stCondLst>
                                  <p:childTnLst>
                                    <p:animMotion origin="layout" path="M 6.25E-7 -2.59259E-6 L -0.06445 -0.00787 " pathEditMode="relative" rAng="0" ptsTypes="AA">
                                      <p:cBhvr>
                                        <p:cTn id="26" dur="2000" fill="hold"/>
                                        <p:tgtEl>
                                          <p:spTgt spid="85"/>
                                        </p:tgtEl>
                                        <p:attrNameLst>
                                          <p:attrName>ppt_x</p:attrName>
                                          <p:attrName>ppt_y</p:attrName>
                                        </p:attrNameLst>
                                      </p:cBhvr>
                                      <p:rCtr x="-3229" y="-394"/>
                                    </p:animMotion>
                                  </p:childTnLst>
                                </p:cTn>
                              </p:par>
                              <p:par>
                                <p:cTn id="27" presetID="42" presetClass="path" presetSubtype="0" accel="50000" decel="50000" fill="hold" nodeType="withEffect">
                                  <p:stCondLst>
                                    <p:cond delay="0"/>
                                  </p:stCondLst>
                                  <p:childTnLst>
                                    <p:animMotion origin="layout" path="M -1.875E-6 1.11111E-6 L -0.11614 -0.01852 " pathEditMode="relative" rAng="0" ptsTypes="AA">
                                      <p:cBhvr>
                                        <p:cTn id="28" dur="2000" fill="hold"/>
                                        <p:tgtEl>
                                          <p:spTgt spid="19"/>
                                        </p:tgtEl>
                                        <p:attrNameLst>
                                          <p:attrName>ppt_x</p:attrName>
                                          <p:attrName>ppt_y</p:attrName>
                                        </p:attrNameLst>
                                      </p:cBhvr>
                                      <p:rCtr x="-5807" y="-926"/>
                                    </p:animMotion>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p:cTn id="32" dur="500" fill="hold"/>
                                        <p:tgtEl>
                                          <p:spTgt spid="95"/>
                                        </p:tgtEl>
                                        <p:attrNameLst>
                                          <p:attrName>ppt_w</p:attrName>
                                        </p:attrNameLst>
                                      </p:cBhvr>
                                      <p:tavLst>
                                        <p:tav tm="0">
                                          <p:val>
                                            <p:fltVal val="0"/>
                                          </p:val>
                                        </p:tav>
                                        <p:tav tm="100000">
                                          <p:val>
                                            <p:strVal val="#ppt_w"/>
                                          </p:val>
                                        </p:tav>
                                      </p:tavLst>
                                    </p:anim>
                                    <p:anim calcmode="lin" valueType="num">
                                      <p:cBhvr>
                                        <p:cTn id="33" dur="500" fill="hold"/>
                                        <p:tgtEl>
                                          <p:spTgt spid="95"/>
                                        </p:tgtEl>
                                        <p:attrNameLst>
                                          <p:attrName>ppt_h</p:attrName>
                                        </p:attrNameLst>
                                      </p:cBhvr>
                                      <p:tavLst>
                                        <p:tav tm="0">
                                          <p:val>
                                            <p:fltVal val="0"/>
                                          </p:val>
                                        </p:tav>
                                        <p:tav tm="100000">
                                          <p:val>
                                            <p:strVal val="#ppt_h"/>
                                          </p:val>
                                        </p:tav>
                                      </p:tavLst>
                                    </p:anim>
                                    <p:animEffect transition="in" filter="fade">
                                      <p:cBhvr>
                                        <p:cTn id="34" dur="500"/>
                                        <p:tgtEl>
                                          <p:spTgt spid="9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anim calcmode="lin" valueType="num">
                                      <p:cBhvr>
                                        <p:cTn id="39" dur="500" fill="hold"/>
                                        <p:tgtEl>
                                          <p:spTgt spid="107"/>
                                        </p:tgtEl>
                                        <p:attrNameLst>
                                          <p:attrName>ppt_w</p:attrName>
                                        </p:attrNameLst>
                                      </p:cBhvr>
                                      <p:tavLst>
                                        <p:tav tm="0">
                                          <p:val>
                                            <p:fltVal val="0"/>
                                          </p:val>
                                        </p:tav>
                                        <p:tav tm="100000">
                                          <p:val>
                                            <p:strVal val="#ppt_w"/>
                                          </p:val>
                                        </p:tav>
                                      </p:tavLst>
                                    </p:anim>
                                    <p:anim calcmode="lin" valueType="num">
                                      <p:cBhvr>
                                        <p:cTn id="40" dur="500" fill="hold"/>
                                        <p:tgtEl>
                                          <p:spTgt spid="107"/>
                                        </p:tgtEl>
                                        <p:attrNameLst>
                                          <p:attrName>ppt_h</p:attrName>
                                        </p:attrNameLst>
                                      </p:cBhvr>
                                      <p:tavLst>
                                        <p:tav tm="0">
                                          <p:val>
                                            <p:fltVal val="0"/>
                                          </p:val>
                                        </p:tav>
                                        <p:tav tm="100000">
                                          <p:val>
                                            <p:strVal val="#ppt_h"/>
                                          </p:val>
                                        </p:tav>
                                      </p:tavLst>
                                    </p:anim>
                                    <p:animEffect transition="in" filter="fade">
                                      <p:cBhvr>
                                        <p:cTn id="41" dur="500"/>
                                        <p:tgtEl>
                                          <p:spTgt spid="107"/>
                                        </p:tgtEl>
                                      </p:cBhvr>
                                    </p:animEffect>
                                  </p:childTnLst>
                                </p:cTn>
                              </p:par>
                            </p:childTnLst>
                          </p:cTn>
                        </p:par>
                        <p:par>
                          <p:cTn id="42" fill="hold">
                            <p:stCondLst>
                              <p:cond delay="500"/>
                            </p:stCondLst>
                            <p:childTnLst>
                              <p:par>
                                <p:cTn id="43" presetID="53" presetClass="entr" presetSubtype="16" fill="hold" nodeType="after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1000" fill="hold"/>
                                        <p:tgtEl>
                                          <p:spTgt spid="76"/>
                                        </p:tgtEl>
                                        <p:attrNameLst>
                                          <p:attrName>ppt_w</p:attrName>
                                        </p:attrNameLst>
                                      </p:cBhvr>
                                      <p:tavLst>
                                        <p:tav tm="0">
                                          <p:val>
                                            <p:fltVal val="0"/>
                                          </p:val>
                                        </p:tav>
                                        <p:tav tm="100000">
                                          <p:val>
                                            <p:strVal val="#ppt_w"/>
                                          </p:val>
                                        </p:tav>
                                      </p:tavLst>
                                    </p:anim>
                                    <p:anim calcmode="lin" valueType="num">
                                      <p:cBhvr>
                                        <p:cTn id="46" dur="1000" fill="hold"/>
                                        <p:tgtEl>
                                          <p:spTgt spid="76"/>
                                        </p:tgtEl>
                                        <p:attrNameLst>
                                          <p:attrName>ppt_h</p:attrName>
                                        </p:attrNameLst>
                                      </p:cBhvr>
                                      <p:tavLst>
                                        <p:tav tm="0">
                                          <p:val>
                                            <p:fltVal val="0"/>
                                          </p:val>
                                        </p:tav>
                                        <p:tav tm="100000">
                                          <p:val>
                                            <p:strVal val="#ppt_h"/>
                                          </p:val>
                                        </p:tav>
                                      </p:tavLst>
                                    </p:anim>
                                    <p:animEffect transition="in" filter="fade">
                                      <p:cBhvr>
                                        <p:cTn id="47" dur="10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5E-6 2.59259E-6 L 0.00222 -0.03542 " pathEditMode="relative" rAng="0" ptsTypes="AA">
                                      <p:cBhvr>
                                        <p:cTn id="51" dur="1000" fill="hold"/>
                                        <p:tgtEl>
                                          <p:spTgt spid="41"/>
                                        </p:tgtEl>
                                        <p:attrNameLst>
                                          <p:attrName>ppt_x</p:attrName>
                                          <p:attrName>ppt_y</p:attrName>
                                        </p:attrNameLst>
                                      </p:cBhvr>
                                      <p:rCtr x="104" y="-1782"/>
                                    </p:animMotion>
                                  </p:childTnLst>
                                </p:cTn>
                              </p:par>
                              <p:par>
                                <p:cTn id="52" presetID="8" presetClass="emph" presetSubtype="0" fill="hold" nodeType="withEffect">
                                  <p:stCondLst>
                                    <p:cond delay="0"/>
                                  </p:stCondLst>
                                  <p:childTnLst>
                                    <p:animRot by="-300000">
                                      <p:cBhvr>
                                        <p:cTn id="53" dur="1000" fill="hold"/>
                                        <p:tgtEl>
                                          <p:spTgt spid="41"/>
                                        </p:tgtEl>
                                        <p:attrNameLst>
                                          <p:attrName>r</p:attrName>
                                        </p:attrNameLst>
                                      </p:cBhvr>
                                    </p:animRot>
                                  </p:childTnLst>
                                </p:cTn>
                              </p:par>
                              <p:par>
                                <p:cTn id="54" presetID="10" presetClass="exit" presetSubtype="0" fill="hold" grpId="0" nodeType="withEffect">
                                  <p:stCondLst>
                                    <p:cond delay="0"/>
                                  </p:stCondLst>
                                  <p:childTnLst>
                                    <p:animEffect transition="out" filter="fade">
                                      <p:cBhvr>
                                        <p:cTn id="55" dur="500"/>
                                        <p:tgtEl>
                                          <p:spTgt spid="68"/>
                                        </p:tgtEl>
                                      </p:cBhvr>
                                    </p:animEffect>
                                    <p:set>
                                      <p:cBhvr>
                                        <p:cTn id="56" dur="1" fill="hold">
                                          <p:stCondLst>
                                            <p:cond delay="499"/>
                                          </p:stCondLst>
                                        </p:cTn>
                                        <p:tgtEl>
                                          <p:spTgt spid="68"/>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67"/>
                                        </p:tgtEl>
                                      </p:cBhvr>
                                    </p:animEffect>
                                    <p:set>
                                      <p:cBhvr>
                                        <p:cTn id="59" dur="1" fill="hold">
                                          <p:stCondLst>
                                            <p:cond delay="499"/>
                                          </p:stCondLst>
                                        </p:cTn>
                                        <p:tgtEl>
                                          <p:spTgt spid="67"/>
                                        </p:tgtEl>
                                        <p:attrNameLst>
                                          <p:attrName>style.visibility</p:attrName>
                                        </p:attrNameLst>
                                      </p:cBhvr>
                                      <p:to>
                                        <p:strVal val="hidden"/>
                                      </p:to>
                                    </p:set>
                                  </p:childTnLst>
                                </p:cTn>
                              </p:par>
                            </p:childTnLst>
                          </p:cTn>
                        </p:par>
                        <p:par>
                          <p:cTn id="60" fill="hold">
                            <p:stCondLst>
                              <p:cond delay="1000"/>
                            </p:stCondLst>
                            <p:childTnLst>
                              <p:par>
                                <p:cTn id="61" presetID="10" presetClass="exit" presetSubtype="0" fill="hold" grpId="0" nodeType="afterEffect">
                                  <p:stCondLst>
                                    <p:cond delay="0"/>
                                  </p:stCondLst>
                                  <p:childTnLst>
                                    <p:animEffect transition="out" filter="fade">
                                      <p:cBhvr>
                                        <p:cTn id="62" dur="500"/>
                                        <p:tgtEl>
                                          <p:spTgt spid="71"/>
                                        </p:tgtEl>
                                      </p:cBhvr>
                                    </p:animEffect>
                                    <p:set>
                                      <p:cBhvr>
                                        <p:cTn id="63" dur="1" fill="hold">
                                          <p:stCondLst>
                                            <p:cond delay="499"/>
                                          </p:stCondLst>
                                        </p:cTn>
                                        <p:tgtEl>
                                          <p:spTgt spid="71"/>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72"/>
                                        </p:tgtEl>
                                      </p:cBhvr>
                                    </p:animEffect>
                                    <p:set>
                                      <p:cBhvr>
                                        <p:cTn id="66" dur="1" fill="hold">
                                          <p:stCondLst>
                                            <p:cond delay="499"/>
                                          </p:stCondLst>
                                        </p:cTn>
                                        <p:tgtEl>
                                          <p:spTgt spid="72"/>
                                        </p:tgtEl>
                                        <p:attrNameLst>
                                          <p:attrName>style.visibility</p:attrName>
                                        </p:attrNameLst>
                                      </p:cBhvr>
                                      <p:to>
                                        <p:strVal val="hidden"/>
                                      </p:to>
                                    </p:set>
                                  </p:childTnLst>
                                </p:cTn>
                              </p:par>
                              <p:par>
                                <p:cTn id="67" presetID="35" presetClass="path" presetSubtype="0" accel="50000" decel="50000" fill="hold" nodeType="withEffect">
                                  <p:stCondLst>
                                    <p:cond delay="0"/>
                                  </p:stCondLst>
                                  <p:childTnLst>
                                    <p:animMotion origin="layout" path="M -3.95833E-6 -4.81481E-6 L -0.0444 -0.05138 " pathEditMode="relative" rAng="0" ptsTypes="AA">
                                      <p:cBhvr>
                                        <p:cTn id="68" dur="1000" fill="hold"/>
                                        <p:tgtEl>
                                          <p:spTgt spid="33"/>
                                        </p:tgtEl>
                                        <p:attrNameLst>
                                          <p:attrName>ppt_x</p:attrName>
                                          <p:attrName>ppt_y</p:attrName>
                                        </p:attrNameLst>
                                      </p:cBhvr>
                                      <p:rCtr x="-2227" y="-2569"/>
                                    </p:animMotion>
                                  </p:childTnLst>
                                </p:cTn>
                              </p:par>
                              <p:par>
                                <p:cTn id="69" presetID="8" presetClass="emph" presetSubtype="0" fill="hold" nodeType="withEffect">
                                  <p:stCondLst>
                                    <p:cond delay="0"/>
                                  </p:stCondLst>
                                  <p:childTnLst>
                                    <p:animRot by="-300000">
                                      <p:cBhvr>
                                        <p:cTn id="70" dur="1000" fill="hold"/>
                                        <p:tgtEl>
                                          <p:spTgt spid="33"/>
                                        </p:tgtEl>
                                        <p:attrNameLst>
                                          <p:attrName>r</p:attrName>
                                        </p:attrNameLst>
                                      </p:cBhvr>
                                    </p:animRot>
                                  </p:childTnLst>
                                </p:cTn>
                              </p:par>
                              <p:par>
                                <p:cTn id="71" presetID="35" presetClass="path" presetSubtype="0" accel="50000" decel="50000" fill="hold" nodeType="withEffect">
                                  <p:stCondLst>
                                    <p:cond delay="0"/>
                                  </p:stCondLst>
                                  <p:childTnLst>
                                    <p:animMotion origin="layout" path="M -3.75E-6 -2.59259E-6 L -0.03086 -0.02685 " pathEditMode="relative" rAng="0" ptsTypes="AA">
                                      <p:cBhvr>
                                        <p:cTn id="72" dur="1000" fill="hold"/>
                                        <p:tgtEl>
                                          <p:spTgt spid="20"/>
                                        </p:tgtEl>
                                        <p:attrNameLst>
                                          <p:attrName>ppt_x</p:attrName>
                                          <p:attrName>ppt_y</p:attrName>
                                        </p:attrNameLst>
                                      </p:cBhvr>
                                      <p:rCtr x="-1549" y="-1343"/>
                                    </p:animMotion>
                                  </p:childTnLst>
                                </p:cTn>
                              </p:par>
                              <p:par>
                                <p:cTn id="73" presetID="35" presetClass="path" presetSubtype="0" accel="50000" decel="50000" fill="hold" nodeType="withEffect">
                                  <p:stCondLst>
                                    <p:cond delay="0"/>
                                  </p:stCondLst>
                                  <p:childTnLst>
                                    <p:animMotion origin="layout" path="M -8.33333E-7 1.85185E-6 L -0.02904 -0.05324 " pathEditMode="relative" rAng="0" ptsTypes="AA">
                                      <p:cBhvr>
                                        <p:cTn id="74" dur="1000" fill="hold"/>
                                        <p:tgtEl>
                                          <p:spTgt spid="62"/>
                                        </p:tgtEl>
                                        <p:attrNameLst>
                                          <p:attrName>ppt_x</p:attrName>
                                          <p:attrName>ppt_y</p:attrName>
                                        </p:attrNameLst>
                                      </p:cBhvr>
                                      <p:rCtr x="-1458" y="-2662"/>
                                    </p:animMotion>
                                  </p:childTnLst>
                                </p:cTn>
                              </p:par>
                              <p:par>
                                <p:cTn id="75" presetID="35" presetClass="path" presetSubtype="0" accel="50000" decel="50000" fill="hold" nodeType="withEffect">
                                  <p:stCondLst>
                                    <p:cond delay="0"/>
                                  </p:stCondLst>
                                  <p:childTnLst>
                                    <p:animMotion origin="layout" path="M -2.29167E-6 4.44444E-6 L -0.00859 -0.02223 " pathEditMode="relative" rAng="0" ptsTypes="AA">
                                      <p:cBhvr>
                                        <p:cTn id="76" dur="1000" fill="hold"/>
                                        <p:tgtEl>
                                          <p:spTgt spid="21"/>
                                        </p:tgtEl>
                                        <p:attrNameLst>
                                          <p:attrName>ppt_x</p:attrName>
                                          <p:attrName>ppt_y</p:attrName>
                                        </p:attrNameLst>
                                      </p:cBhvr>
                                      <p:rCtr x="-430" y="-1111"/>
                                    </p:animMotion>
                                  </p:childTnLst>
                                </p:cTn>
                              </p:par>
                            </p:childTnLst>
                          </p:cTn>
                        </p:par>
                        <p:par>
                          <p:cTn id="77" fill="hold">
                            <p:stCondLst>
                              <p:cond delay="2000"/>
                            </p:stCondLst>
                            <p:childTnLst>
                              <p:par>
                                <p:cTn id="78" presetID="6" presetClass="emph" presetSubtype="0" fill="hold" nodeType="afterEffect">
                                  <p:stCondLst>
                                    <p:cond delay="0"/>
                                  </p:stCondLst>
                                  <p:childTnLst>
                                    <p:animScale>
                                      <p:cBhvr>
                                        <p:cTn id="79" dur="1000" fill="hold"/>
                                        <p:tgtEl>
                                          <p:spTgt spid="20"/>
                                        </p:tgtEl>
                                      </p:cBhvr>
                                      <p:by x="150000" y="150000"/>
                                    </p:animScale>
                                  </p:childTnLst>
                                </p:cTn>
                              </p:par>
                              <p:par>
                                <p:cTn id="80" presetID="6" presetClass="emph" presetSubtype="0" fill="hold" nodeType="withEffect">
                                  <p:stCondLst>
                                    <p:cond delay="0"/>
                                  </p:stCondLst>
                                  <p:childTnLst>
                                    <p:animScale>
                                      <p:cBhvr>
                                        <p:cTn id="81" dur="1000" fill="hold"/>
                                        <p:tgtEl>
                                          <p:spTgt spid="21"/>
                                        </p:tgtEl>
                                      </p:cBhvr>
                                      <p:by x="150000" y="150000"/>
                                    </p:animScale>
                                  </p:childTnLst>
                                </p:cTn>
                              </p:par>
                            </p:childTnLst>
                          </p:cTn>
                        </p:par>
                        <p:par>
                          <p:cTn id="82" fill="hold">
                            <p:stCondLst>
                              <p:cond delay="3000"/>
                            </p:stCondLst>
                            <p:childTnLst>
                              <p:par>
                                <p:cTn id="83" presetID="1" presetClass="entr" presetSubtype="0"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childTnLst>
                                </p:cTn>
                              </p:par>
                            </p:childTnLst>
                          </p:cTn>
                        </p:par>
                        <p:par>
                          <p:cTn id="85" fill="hold">
                            <p:stCondLst>
                              <p:cond delay="3000"/>
                            </p:stCondLst>
                            <p:childTnLst>
                              <p:par>
                                <p:cTn id="86" presetID="1" presetClass="entr" presetSubtype="0" fill="hold" nodeType="afterEffect">
                                  <p:stCondLst>
                                    <p:cond delay="0"/>
                                  </p:stCondLst>
                                  <p:childTnLst>
                                    <p:set>
                                      <p:cBhvr>
                                        <p:cTn id="87" dur="1" fill="hold">
                                          <p:stCondLst>
                                            <p:cond delay="0"/>
                                          </p:stCondLst>
                                        </p:cTn>
                                        <p:tgtEl>
                                          <p:spTgt spid="77"/>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1000" fill="hold"/>
                                        <p:tgtEl>
                                          <p:spTgt spid="73"/>
                                        </p:tgtEl>
                                        <p:attrNameLst>
                                          <p:attrName>ppt_w</p:attrName>
                                        </p:attrNameLst>
                                      </p:cBhvr>
                                      <p:tavLst>
                                        <p:tav tm="0">
                                          <p:val>
                                            <p:fltVal val="0"/>
                                          </p:val>
                                        </p:tav>
                                        <p:tav tm="100000">
                                          <p:val>
                                            <p:strVal val="#ppt_w"/>
                                          </p:val>
                                        </p:tav>
                                      </p:tavLst>
                                    </p:anim>
                                    <p:anim calcmode="lin" valueType="num">
                                      <p:cBhvr>
                                        <p:cTn id="93" dur="1000" fill="hold"/>
                                        <p:tgtEl>
                                          <p:spTgt spid="73"/>
                                        </p:tgtEl>
                                        <p:attrNameLst>
                                          <p:attrName>ppt_h</p:attrName>
                                        </p:attrNameLst>
                                      </p:cBhvr>
                                      <p:tavLst>
                                        <p:tav tm="0">
                                          <p:val>
                                            <p:fltVal val="0"/>
                                          </p:val>
                                        </p:tav>
                                        <p:tav tm="100000">
                                          <p:val>
                                            <p:strVal val="#ppt_h"/>
                                          </p:val>
                                        </p:tav>
                                      </p:tavLst>
                                    </p:anim>
                                    <p:animEffect transition="in" filter="fade">
                                      <p:cBhvr>
                                        <p:cTn id="94" dur="1000"/>
                                        <p:tgtEl>
                                          <p:spTgt spid="73"/>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1028"/>
                                        </p:tgtEl>
                                        <p:attrNameLst>
                                          <p:attrName>style.visibility</p:attrName>
                                        </p:attrNameLst>
                                      </p:cBhvr>
                                      <p:to>
                                        <p:strVal val="visible"/>
                                      </p:to>
                                    </p:set>
                                    <p:anim calcmode="lin" valueType="num">
                                      <p:cBhvr>
                                        <p:cTn id="99" dur="1000" fill="hold"/>
                                        <p:tgtEl>
                                          <p:spTgt spid="1028"/>
                                        </p:tgtEl>
                                        <p:attrNameLst>
                                          <p:attrName>ppt_w</p:attrName>
                                        </p:attrNameLst>
                                      </p:cBhvr>
                                      <p:tavLst>
                                        <p:tav tm="0">
                                          <p:val>
                                            <p:fltVal val="0"/>
                                          </p:val>
                                        </p:tav>
                                        <p:tav tm="100000">
                                          <p:val>
                                            <p:strVal val="#ppt_w"/>
                                          </p:val>
                                        </p:tav>
                                      </p:tavLst>
                                    </p:anim>
                                    <p:anim calcmode="lin" valueType="num">
                                      <p:cBhvr>
                                        <p:cTn id="100" dur="1000" fill="hold"/>
                                        <p:tgtEl>
                                          <p:spTgt spid="1028"/>
                                        </p:tgtEl>
                                        <p:attrNameLst>
                                          <p:attrName>ppt_h</p:attrName>
                                        </p:attrNameLst>
                                      </p:cBhvr>
                                      <p:tavLst>
                                        <p:tav tm="0">
                                          <p:val>
                                            <p:fltVal val="0"/>
                                          </p:val>
                                        </p:tav>
                                        <p:tav tm="100000">
                                          <p:val>
                                            <p:strVal val="#ppt_h"/>
                                          </p:val>
                                        </p:tav>
                                      </p:tavLst>
                                    </p:anim>
                                    <p:animEffect transition="in" filter="fade">
                                      <p:cBhvr>
                                        <p:cTn id="101" dur="1000"/>
                                        <p:tgtEl>
                                          <p:spTgt spid="1028"/>
                                        </p:tgtEl>
                                      </p:cBhvr>
                                    </p:animEffect>
                                  </p:childTnLst>
                                </p:cTn>
                              </p:par>
                            </p:childTnLst>
                          </p:cTn>
                        </p:par>
                        <p:par>
                          <p:cTn id="102" fill="hold">
                            <p:stCondLst>
                              <p:cond delay="1000"/>
                            </p:stCondLst>
                            <p:childTnLst>
                              <p:par>
                                <p:cTn id="103" presetID="53" presetClass="entr" presetSubtype="16" fill="hold" nodeType="afterEffect">
                                  <p:stCondLst>
                                    <p:cond delay="0"/>
                                  </p:stCondLst>
                                  <p:childTnLst>
                                    <p:set>
                                      <p:cBhvr>
                                        <p:cTn id="104" dur="1" fill="hold">
                                          <p:stCondLst>
                                            <p:cond delay="0"/>
                                          </p:stCondLst>
                                        </p:cTn>
                                        <p:tgtEl>
                                          <p:spTgt spid="78"/>
                                        </p:tgtEl>
                                        <p:attrNameLst>
                                          <p:attrName>style.visibility</p:attrName>
                                        </p:attrNameLst>
                                      </p:cBhvr>
                                      <p:to>
                                        <p:strVal val="visible"/>
                                      </p:to>
                                    </p:set>
                                    <p:anim calcmode="lin" valueType="num">
                                      <p:cBhvr>
                                        <p:cTn id="105" dur="1000" fill="hold"/>
                                        <p:tgtEl>
                                          <p:spTgt spid="78"/>
                                        </p:tgtEl>
                                        <p:attrNameLst>
                                          <p:attrName>ppt_w</p:attrName>
                                        </p:attrNameLst>
                                      </p:cBhvr>
                                      <p:tavLst>
                                        <p:tav tm="0">
                                          <p:val>
                                            <p:fltVal val="0"/>
                                          </p:val>
                                        </p:tav>
                                        <p:tav tm="100000">
                                          <p:val>
                                            <p:strVal val="#ppt_w"/>
                                          </p:val>
                                        </p:tav>
                                      </p:tavLst>
                                    </p:anim>
                                    <p:anim calcmode="lin" valueType="num">
                                      <p:cBhvr>
                                        <p:cTn id="106" dur="1000" fill="hold"/>
                                        <p:tgtEl>
                                          <p:spTgt spid="78"/>
                                        </p:tgtEl>
                                        <p:attrNameLst>
                                          <p:attrName>ppt_h</p:attrName>
                                        </p:attrNameLst>
                                      </p:cBhvr>
                                      <p:tavLst>
                                        <p:tav tm="0">
                                          <p:val>
                                            <p:fltVal val="0"/>
                                          </p:val>
                                        </p:tav>
                                        <p:tav tm="100000">
                                          <p:val>
                                            <p:strVal val="#ppt_h"/>
                                          </p:val>
                                        </p:tav>
                                      </p:tavLst>
                                    </p:anim>
                                    <p:animEffect transition="in" filter="fade">
                                      <p:cBhvr>
                                        <p:cTn id="107" dur="1000"/>
                                        <p:tgtEl>
                                          <p:spTgt spid="7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fade">
                                      <p:cBhvr>
                                        <p:cTn id="112" dur="1000"/>
                                        <p:tgtEl>
                                          <p:spTgt spid="84"/>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nodeType="clickEffect">
                                  <p:stCondLst>
                                    <p:cond delay="0"/>
                                  </p:stCondLst>
                                  <p:childTnLst>
                                    <p:set>
                                      <p:cBhvr>
                                        <p:cTn id="116" dur="1" fill="hold">
                                          <p:stCondLst>
                                            <p:cond delay="0"/>
                                          </p:stCondLst>
                                        </p:cTn>
                                        <p:tgtEl>
                                          <p:spTgt spid="90"/>
                                        </p:tgtEl>
                                        <p:attrNameLst>
                                          <p:attrName>style.visibility</p:attrName>
                                        </p:attrNameLst>
                                      </p:cBhvr>
                                      <p:to>
                                        <p:strVal val="visible"/>
                                      </p:to>
                                    </p:set>
                                    <p:anim calcmode="lin" valueType="num">
                                      <p:cBhvr>
                                        <p:cTn id="117" dur="500" fill="hold"/>
                                        <p:tgtEl>
                                          <p:spTgt spid="90"/>
                                        </p:tgtEl>
                                        <p:attrNameLst>
                                          <p:attrName>ppt_w</p:attrName>
                                        </p:attrNameLst>
                                      </p:cBhvr>
                                      <p:tavLst>
                                        <p:tav tm="0">
                                          <p:val>
                                            <p:fltVal val="0"/>
                                          </p:val>
                                        </p:tav>
                                        <p:tav tm="100000">
                                          <p:val>
                                            <p:strVal val="#ppt_w"/>
                                          </p:val>
                                        </p:tav>
                                      </p:tavLst>
                                    </p:anim>
                                    <p:anim calcmode="lin" valueType="num">
                                      <p:cBhvr>
                                        <p:cTn id="118" dur="500" fill="hold"/>
                                        <p:tgtEl>
                                          <p:spTgt spid="90"/>
                                        </p:tgtEl>
                                        <p:attrNameLst>
                                          <p:attrName>ppt_h</p:attrName>
                                        </p:attrNameLst>
                                      </p:cBhvr>
                                      <p:tavLst>
                                        <p:tav tm="0">
                                          <p:val>
                                            <p:fltVal val="0"/>
                                          </p:val>
                                        </p:tav>
                                        <p:tav tm="100000">
                                          <p:val>
                                            <p:strVal val="#ppt_h"/>
                                          </p:val>
                                        </p:tav>
                                      </p:tavLst>
                                    </p:anim>
                                    <p:animEffect transition="in" filter="fade">
                                      <p:cBhvr>
                                        <p:cTn id="119" dur="500"/>
                                        <p:tgtEl>
                                          <p:spTgt spid="9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2"/>
                                        </p:tgtEl>
                                        <p:attrNameLst>
                                          <p:attrName>style.visibility</p:attrName>
                                        </p:attrNameLst>
                                      </p:cBhvr>
                                      <p:to>
                                        <p:strVal val="visible"/>
                                      </p:to>
                                    </p:set>
                                    <p:anim calcmode="lin" valueType="num">
                                      <p:cBhvr>
                                        <p:cTn id="122" dur="500" fill="hold"/>
                                        <p:tgtEl>
                                          <p:spTgt spid="92"/>
                                        </p:tgtEl>
                                        <p:attrNameLst>
                                          <p:attrName>ppt_w</p:attrName>
                                        </p:attrNameLst>
                                      </p:cBhvr>
                                      <p:tavLst>
                                        <p:tav tm="0">
                                          <p:val>
                                            <p:fltVal val="0"/>
                                          </p:val>
                                        </p:tav>
                                        <p:tav tm="100000">
                                          <p:val>
                                            <p:strVal val="#ppt_w"/>
                                          </p:val>
                                        </p:tav>
                                      </p:tavLst>
                                    </p:anim>
                                    <p:anim calcmode="lin" valueType="num">
                                      <p:cBhvr>
                                        <p:cTn id="123" dur="500" fill="hold"/>
                                        <p:tgtEl>
                                          <p:spTgt spid="92"/>
                                        </p:tgtEl>
                                        <p:attrNameLst>
                                          <p:attrName>ppt_h</p:attrName>
                                        </p:attrNameLst>
                                      </p:cBhvr>
                                      <p:tavLst>
                                        <p:tav tm="0">
                                          <p:val>
                                            <p:fltVal val="0"/>
                                          </p:val>
                                        </p:tav>
                                        <p:tav tm="100000">
                                          <p:val>
                                            <p:strVal val="#ppt_h"/>
                                          </p:val>
                                        </p:tav>
                                      </p:tavLst>
                                    </p:anim>
                                    <p:animEffect transition="in" filter="fade">
                                      <p:cBhvr>
                                        <p:cTn id="124" dur="500"/>
                                        <p:tgtEl>
                                          <p:spTgt spid="9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mph" presetSubtype="0" fill="hold" nodeType="clickEffect">
                                  <p:stCondLst>
                                    <p:cond delay="0"/>
                                  </p:stCondLst>
                                  <p:childTnLst>
                                    <p:animScale>
                                      <p:cBhvr>
                                        <p:cTn id="128" dur="1000" fill="hold"/>
                                        <p:tgtEl>
                                          <p:spTgt spid="16"/>
                                        </p:tgtEl>
                                      </p:cBhvr>
                                      <p:by x="30000" y="30000"/>
                                    </p:animScale>
                                  </p:childTnLst>
                                </p:cTn>
                              </p:par>
                              <p:par>
                                <p:cTn id="129" presetID="42" presetClass="path" presetSubtype="0" accel="50000" decel="50000" fill="hold" nodeType="withEffect">
                                  <p:stCondLst>
                                    <p:cond delay="0"/>
                                  </p:stCondLst>
                                  <p:childTnLst>
                                    <p:animMotion origin="layout" path="M -3.75E-6 3.7037E-6 L 0.00196 -0.03241 " pathEditMode="relative" rAng="0" ptsTypes="AA">
                                      <p:cBhvr>
                                        <p:cTn id="130" dur="1000" fill="hold"/>
                                        <p:tgtEl>
                                          <p:spTgt spid="16"/>
                                        </p:tgtEl>
                                        <p:attrNameLst>
                                          <p:attrName>ppt_x</p:attrName>
                                          <p:attrName>ppt_y</p:attrName>
                                        </p:attrNameLst>
                                      </p:cBhvr>
                                      <p:rCtr x="91" y="-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animBg="1"/>
      <p:bldP spid="72" grpId="0" animBg="1"/>
      <p:bldP spid="92"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Connecteur droit avec flèche 16">
            <a:extLst>
              <a:ext uri="{FF2B5EF4-FFF2-40B4-BE49-F238E27FC236}">
                <a16:creationId xmlns:a16="http://schemas.microsoft.com/office/drawing/2014/main" id="{D487A6AD-EC6E-D6CD-5D8F-2C152CE397B6}"/>
              </a:ext>
            </a:extLst>
          </p:cNvPr>
          <p:cNvCxnSpPr>
            <a:cxnSpLocks/>
          </p:cNvCxnSpPr>
          <p:nvPr/>
        </p:nvCxnSpPr>
        <p:spPr>
          <a:xfrm flipV="1">
            <a:off x="1110446" y="1573962"/>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0">
            <a:extLst>
              <a:ext uri="{FF2B5EF4-FFF2-40B4-BE49-F238E27FC236}">
                <a16:creationId xmlns:a16="http://schemas.microsoft.com/office/drawing/2014/main" id="{B4AC89BD-4C78-C06A-6630-DB1A03F76415}"/>
              </a:ext>
            </a:extLst>
          </p:cNvPr>
          <p:cNvPicPr>
            <a:picLocks noChangeAspect="1" noChangeArrowheads="1"/>
          </p:cNvPicPr>
          <p:nvPr/>
        </p:nvPicPr>
        <p:blipFill>
          <a:blip r:embed="rId3" cstate="print">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9828000" y="3240000"/>
            <a:ext cx="541662" cy="513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ZoneTexte 51">
            <a:extLst>
              <a:ext uri="{FF2B5EF4-FFF2-40B4-BE49-F238E27FC236}">
                <a16:creationId xmlns:a16="http://schemas.microsoft.com/office/drawing/2014/main" id="{55678E21-4A64-F790-E5F6-600D27173260}"/>
              </a:ext>
            </a:extLst>
          </p:cNvPr>
          <p:cNvSpPr txBox="1"/>
          <p:nvPr/>
        </p:nvSpPr>
        <p:spPr>
          <a:xfrm>
            <a:off x="6384032" y="1620851"/>
            <a:ext cx="532618" cy="230832"/>
          </a:xfrm>
          <a:prstGeom prst="rect">
            <a:avLst/>
          </a:prstGeom>
          <a:noFill/>
        </p:spPr>
        <p:txBody>
          <a:bodyPr wrap="square" rtlCol="0">
            <a:spAutoFit/>
          </a:bodyPr>
          <a:lstStyle/>
          <a:p>
            <a:pPr algn="r"/>
            <a:r>
              <a:rPr lang="fr-FR" sz="900" dirty="0"/>
              <a:t>10 000</a:t>
            </a:r>
          </a:p>
        </p:txBody>
      </p:sp>
      <p:sp>
        <p:nvSpPr>
          <p:cNvPr id="53" name="ZoneTexte 52">
            <a:extLst>
              <a:ext uri="{FF2B5EF4-FFF2-40B4-BE49-F238E27FC236}">
                <a16:creationId xmlns:a16="http://schemas.microsoft.com/office/drawing/2014/main" id="{F68AD253-FA3D-506B-34D4-CBD5E951F517}"/>
              </a:ext>
            </a:extLst>
          </p:cNvPr>
          <p:cNvSpPr txBox="1"/>
          <p:nvPr/>
        </p:nvSpPr>
        <p:spPr>
          <a:xfrm>
            <a:off x="6384032" y="2484947"/>
            <a:ext cx="532618" cy="230832"/>
          </a:xfrm>
          <a:prstGeom prst="rect">
            <a:avLst/>
          </a:prstGeom>
          <a:noFill/>
        </p:spPr>
        <p:txBody>
          <a:bodyPr wrap="square" rtlCol="0">
            <a:spAutoFit/>
          </a:bodyPr>
          <a:lstStyle/>
          <a:p>
            <a:pPr algn="r"/>
            <a:r>
              <a:rPr lang="fr-FR" sz="900" dirty="0"/>
              <a:t>1 000</a:t>
            </a:r>
          </a:p>
        </p:txBody>
      </p:sp>
      <p:sp>
        <p:nvSpPr>
          <p:cNvPr id="54" name="ZoneTexte 53">
            <a:extLst>
              <a:ext uri="{FF2B5EF4-FFF2-40B4-BE49-F238E27FC236}">
                <a16:creationId xmlns:a16="http://schemas.microsoft.com/office/drawing/2014/main" id="{0DD76EA3-8A4F-5FD1-10FB-0EAC3C12A503}"/>
              </a:ext>
            </a:extLst>
          </p:cNvPr>
          <p:cNvSpPr txBox="1"/>
          <p:nvPr/>
        </p:nvSpPr>
        <p:spPr>
          <a:xfrm>
            <a:off x="6384032" y="3349043"/>
            <a:ext cx="532618" cy="230832"/>
          </a:xfrm>
          <a:prstGeom prst="rect">
            <a:avLst/>
          </a:prstGeom>
          <a:noFill/>
        </p:spPr>
        <p:txBody>
          <a:bodyPr wrap="square" rtlCol="0">
            <a:spAutoFit/>
          </a:bodyPr>
          <a:lstStyle/>
          <a:p>
            <a:pPr algn="r"/>
            <a:r>
              <a:rPr lang="fr-FR" sz="900" dirty="0"/>
              <a:t>100</a:t>
            </a:r>
          </a:p>
        </p:txBody>
      </p:sp>
      <p:sp>
        <p:nvSpPr>
          <p:cNvPr id="55" name="ZoneTexte 54">
            <a:extLst>
              <a:ext uri="{FF2B5EF4-FFF2-40B4-BE49-F238E27FC236}">
                <a16:creationId xmlns:a16="http://schemas.microsoft.com/office/drawing/2014/main" id="{BBEACE36-E2AE-EEA6-C0F6-7FB86EEADF6E}"/>
              </a:ext>
            </a:extLst>
          </p:cNvPr>
          <p:cNvSpPr txBox="1"/>
          <p:nvPr/>
        </p:nvSpPr>
        <p:spPr>
          <a:xfrm>
            <a:off x="6384032" y="4213139"/>
            <a:ext cx="532618" cy="230832"/>
          </a:xfrm>
          <a:prstGeom prst="rect">
            <a:avLst/>
          </a:prstGeom>
          <a:noFill/>
        </p:spPr>
        <p:txBody>
          <a:bodyPr wrap="square" rtlCol="0">
            <a:spAutoFit/>
          </a:bodyPr>
          <a:lstStyle/>
          <a:p>
            <a:pPr algn="r"/>
            <a:r>
              <a:rPr lang="fr-FR" sz="900" dirty="0"/>
              <a:t>10</a:t>
            </a:r>
          </a:p>
        </p:txBody>
      </p:sp>
      <p:sp>
        <p:nvSpPr>
          <p:cNvPr id="56" name="ZoneTexte 55">
            <a:extLst>
              <a:ext uri="{FF2B5EF4-FFF2-40B4-BE49-F238E27FC236}">
                <a16:creationId xmlns:a16="http://schemas.microsoft.com/office/drawing/2014/main" id="{C7C97058-447A-3740-0454-9149C36C74CA}"/>
              </a:ext>
            </a:extLst>
          </p:cNvPr>
          <p:cNvSpPr txBox="1"/>
          <p:nvPr/>
        </p:nvSpPr>
        <p:spPr>
          <a:xfrm>
            <a:off x="6384032" y="5077235"/>
            <a:ext cx="532618" cy="230832"/>
          </a:xfrm>
          <a:prstGeom prst="rect">
            <a:avLst/>
          </a:prstGeom>
          <a:noFill/>
        </p:spPr>
        <p:txBody>
          <a:bodyPr wrap="square" rtlCol="0">
            <a:spAutoFit/>
          </a:bodyPr>
          <a:lstStyle/>
          <a:p>
            <a:pPr algn="r"/>
            <a:r>
              <a:rPr lang="fr-FR" sz="900" dirty="0"/>
              <a:t>1</a:t>
            </a:r>
          </a:p>
        </p:txBody>
      </p:sp>
      <p:sp>
        <p:nvSpPr>
          <p:cNvPr id="9" name="Titre 8"/>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Quelle sobriété des mobilités viser à l’avenir ?</a:t>
            </a:r>
            <a:endParaRPr lang="fr-FR" dirty="0"/>
          </a:p>
        </p:txBody>
      </p:sp>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14</a:t>
            </a:fld>
            <a:endParaRPr lang="fr-FR">
              <a:solidFill>
                <a:srgbClr val="464653"/>
              </a:solidFill>
              <a:latin typeface="Gill Sans MT"/>
            </a:endParaRPr>
          </a:p>
        </p:txBody>
      </p:sp>
      <p:sp>
        <p:nvSpPr>
          <p:cNvPr id="10" name="Espace réservé du pied de page 3"/>
          <p:cNvSpPr txBox="1">
            <a:spLocks/>
          </p:cNvSpPr>
          <p:nvPr/>
        </p:nvSpPr>
        <p:spPr>
          <a:xfrm>
            <a:off x="2783632" y="6356352"/>
            <a:ext cx="6336704" cy="354474"/>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44" name="Espace réservé du pied de page 3"/>
          <p:cNvSpPr txBox="1">
            <a:spLocks/>
          </p:cNvSpPr>
          <p:nvPr/>
        </p:nvSpPr>
        <p:spPr>
          <a:xfrm>
            <a:off x="2783632" y="6356350"/>
            <a:ext cx="63367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i="1" dirty="0"/>
              <a:t> </a:t>
            </a:r>
            <a:endParaRPr lang="fr-FR" i="1" dirty="0"/>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BA398FC5-2886-0BAB-8190-04BF6ED88923}"/>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2">
            <a:extLst>
              <a:ext uri="{FF2B5EF4-FFF2-40B4-BE49-F238E27FC236}">
                <a16:creationId xmlns:a16="http://schemas.microsoft.com/office/drawing/2014/main" id="{A4027F78-DC19-E99D-FF24-C7BA2BE73480}"/>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22468" y="1804990"/>
            <a:ext cx="257907" cy="23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ZoneTexte 33">
            <a:extLst>
              <a:ext uri="{FF2B5EF4-FFF2-40B4-BE49-F238E27FC236}">
                <a16:creationId xmlns:a16="http://schemas.microsoft.com/office/drawing/2014/main" id="{626C6BBD-0345-5D4D-2232-BC02D48D4E44}"/>
              </a:ext>
            </a:extLst>
          </p:cNvPr>
          <p:cNvSpPr txBox="1"/>
          <p:nvPr/>
        </p:nvSpPr>
        <p:spPr>
          <a:xfrm rot="16200000">
            <a:off x="5673182" y="3321408"/>
            <a:ext cx="1512000" cy="369332"/>
          </a:xfrm>
          <a:prstGeom prst="rect">
            <a:avLst/>
          </a:prstGeom>
          <a:noFill/>
        </p:spPr>
        <p:txBody>
          <a:bodyPr wrap="square" rtlCol="0">
            <a:spAutoFit/>
          </a:bodyPr>
          <a:lstStyle/>
          <a:p>
            <a:pPr algn="ctr"/>
            <a:r>
              <a:rPr lang="fr-FR" dirty="0"/>
              <a:t>Distance (km)</a:t>
            </a:r>
          </a:p>
        </p:txBody>
      </p:sp>
      <p:sp>
        <p:nvSpPr>
          <p:cNvPr id="8" name="ZoneTexte 7">
            <a:extLst>
              <a:ext uri="{FF2B5EF4-FFF2-40B4-BE49-F238E27FC236}">
                <a16:creationId xmlns:a16="http://schemas.microsoft.com/office/drawing/2014/main" id="{594A8FE9-102B-C13C-9763-016F08593952}"/>
              </a:ext>
            </a:extLst>
          </p:cNvPr>
          <p:cNvSpPr txBox="1"/>
          <p:nvPr/>
        </p:nvSpPr>
        <p:spPr>
          <a:xfrm>
            <a:off x="7704779" y="5939988"/>
            <a:ext cx="2725493" cy="369332"/>
          </a:xfrm>
          <a:prstGeom prst="rect">
            <a:avLst/>
          </a:prstGeom>
          <a:noFill/>
        </p:spPr>
        <p:txBody>
          <a:bodyPr wrap="square" rtlCol="0">
            <a:spAutoFit/>
          </a:bodyPr>
          <a:lstStyle/>
          <a:p>
            <a:pPr algn="ctr"/>
            <a:r>
              <a:rPr lang="fr-FR" dirty="0"/>
              <a:t>Flux de déplacements</a:t>
            </a:r>
          </a:p>
        </p:txBody>
      </p:sp>
      <p:cxnSp>
        <p:nvCxnSpPr>
          <p:cNvPr id="41" name="Connecteur droit 40">
            <a:extLst>
              <a:ext uri="{FF2B5EF4-FFF2-40B4-BE49-F238E27FC236}">
                <a16:creationId xmlns:a16="http://schemas.microsoft.com/office/drawing/2014/main" id="{AC121F15-5454-3B4F-E06A-DC0E7AB3FFB8}"/>
              </a:ext>
            </a:extLst>
          </p:cNvPr>
          <p:cNvCxnSpPr>
            <a:cxnSpLocks/>
          </p:cNvCxnSpPr>
          <p:nvPr/>
        </p:nvCxnSpPr>
        <p:spPr>
          <a:xfrm rot="-300000">
            <a:off x="6894506" y="2176473"/>
            <a:ext cx="4428000" cy="3611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6EA22CD6-0295-690D-BB69-B7C54F681880}"/>
              </a:ext>
            </a:extLst>
          </p:cNvPr>
          <p:cNvCxnSpPr>
            <a:cxnSpLocks/>
          </p:cNvCxnSpPr>
          <p:nvPr/>
        </p:nvCxnSpPr>
        <p:spPr>
          <a:xfrm>
            <a:off x="6866669" y="1736267"/>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DBAEE4AD-D70A-1DC4-63B9-57C933FAC120}"/>
              </a:ext>
            </a:extLst>
          </p:cNvPr>
          <p:cNvCxnSpPr>
            <a:cxnSpLocks/>
          </p:cNvCxnSpPr>
          <p:nvPr/>
        </p:nvCxnSpPr>
        <p:spPr>
          <a:xfrm>
            <a:off x="6866669" y="3464459"/>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1F0DB0A-A1CF-F11A-4CDA-C5CE2702CFBF}"/>
              </a:ext>
            </a:extLst>
          </p:cNvPr>
          <p:cNvCxnSpPr>
            <a:cxnSpLocks/>
          </p:cNvCxnSpPr>
          <p:nvPr/>
        </p:nvCxnSpPr>
        <p:spPr>
          <a:xfrm>
            <a:off x="6866669" y="2600363"/>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4684B98F-FCFF-E665-211A-34C577F08487}"/>
              </a:ext>
            </a:extLst>
          </p:cNvPr>
          <p:cNvCxnSpPr>
            <a:cxnSpLocks/>
          </p:cNvCxnSpPr>
          <p:nvPr/>
        </p:nvCxnSpPr>
        <p:spPr>
          <a:xfrm>
            <a:off x="6866669" y="432855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72BFCC62-2B43-90FE-5E82-F29EE46711F2}"/>
              </a:ext>
            </a:extLst>
          </p:cNvPr>
          <p:cNvCxnSpPr>
            <a:cxnSpLocks/>
          </p:cNvCxnSpPr>
          <p:nvPr/>
        </p:nvCxnSpPr>
        <p:spPr>
          <a:xfrm>
            <a:off x="6866669" y="5192651"/>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snowboard Icon 4577445">
            <a:extLst>
              <a:ext uri="{FF2B5EF4-FFF2-40B4-BE49-F238E27FC236}">
                <a16:creationId xmlns:a16="http://schemas.microsoft.com/office/drawing/2014/main" id="{780B1B9A-7C9A-2085-06D7-7DE7F27E9944}"/>
              </a:ext>
            </a:extLst>
          </p:cNvPr>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4185" t="20551" r="2322" b="22374"/>
          <a:stretch/>
        </p:blipFill>
        <p:spPr bwMode="auto">
          <a:xfrm>
            <a:off x="7221942" y="4005064"/>
            <a:ext cx="688050" cy="420036"/>
          </a:xfrm>
          <a:prstGeom prst="rect">
            <a:avLst/>
          </a:prstGeom>
          <a:noFill/>
          <a:extLst>
            <a:ext uri="{909E8E84-426E-40DD-AFC4-6F175D3DCCD1}">
              <a14:hiddenFill xmlns:a14="http://schemas.microsoft.com/office/drawing/2010/main">
                <a:solidFill>
                  <a:srgbClr val="FFFFFF"/>
                </a:solidFill>
              </a14:hiddenFill>
            </a:ext>
          </a:extLst>
        </p:spPr>
      </p:pic>
      <p:pic>
        <p:nvPicPr>
          <p:cNvPr id="73" name="Image 72" descr="Afficher l'image d'origine">
            <a:extLst>
              <a:ext uri="{FF2B5EF4-FFF2-40B4-BE49-F238E27FC236}">
                <a16:creationId xmlns:a16="http://schemas.microsoft.com/office/drawing/2014/main" id="{CA8FF182-AD5D-E7AC-1513-6C7FE6254260}"/>
              </a:ext>
            </a:extLst>
          </p:cNvPr>
          <p:cNvPicPr/>
          <p:nvPr/>
        </p:nvPicPr>
        <p:blipFill rotWithShape="1">
          <a:blip r:embed="rId6">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l="2496" t="2015" r="2513" b="2405"/>
          <a:stretch/>
        </p:blipFill>
        <p:spPr bwMode="auto">
          <a:xfrm>
            <a:off x="8403337" y="3421670"/>
            <a:ext cx="946815" cy="943434"/>
          </a:xfrm>
          <a:prstGeom prst="rect">
            <a:avLst/>
          </a:prstGeom>
          <a:noFill/>
          <a:ln>
            <a:noFill/>
          </a:ln>
          <a:extLst>
            <a:ext uri="{53640926-AAD7-44D8-BBD7-CCE9431645EC}">
              <a14:shadowObscured xmlns:a14="http://schemas.microsoft.com/office/drawing/2010/main"/>
            </a:ext>
          </a:extLst>
        </p:spPr>
      </p:pic>
      <p:pic>
        <p:nvPicPr>
          <p:cNvPr id="76" name="Image 75">
            <a:extLst>
              <a:ext uri="{FF2B5EF4-FFF2-40B4-BE49-F238E27FC236}">
                <a16:creationId xmlns:a16="http://schemas.microsoft.com/office/drawing/2014/main" id="{B5BB7BB2-9805-D7BE-C4C6-EF86EEF011B0}"/>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3505" t="34612" r="4426" b="22804"/>
          <a:stretch/>
        </p:blipFill>
        <p:spPr>
          <a:xfrm>
            <a:off x="7737451" y="4560920"/>
            <a:ext cx="666443" cy="308240"/>
          </a:xfrm>
          <a:prstGeom prst="rect">
            <a:avLst/>
          </a:prstGeom>
        </p:spPr>
      </p:pic>
      <p:pic>
        <p:nvPicPr>
          <p:cNvPr id="78" name="Image 77">
            <a:extLst>
              <a:ext uri="{FF2B5EF4-FFF2-40B4-BE49-F238E27FC236}">
                <a16:creationId xmlns:a16="http://schemas.microsoft.com/office/drawing/2014/main" id="{0DA5E5A0-EE6B-46B0-9180-70149C1B5BF0}"/>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18435" t="31758" r="17893" b="30535"/>
          <a:stretch/>
        </p:blipFill>
        <p:spPr>
          <a:xfrm flipH="1">
            <a:off x="7117046" y="3429000"/>
            <a:ext cx="720938" cy="426944"/>
          </a:xfrm>
          <a:prstGeom prst="rect">
            <a:avLst/>
          </a:prstGeom>
        </p:spPr>
      </p:pic>
      <p:pic>
        <p:nvPicPr>
          <p:cNvPr id="84" name="Image 83" descr="Afficher l'image d'origine">
            <a:extLst>
              <a:ext uri="{FF2B5EF4-FFF2-40B4-BE49-F238E27FC236}">
                <a16:creationId xmlns:a16="http://schemas.microsoft.com/office/drawing/2014/main" id="{17786C5F-D384-88BF-E864-91EFFDCF8BF7}"/>
              </a:ext>
            </a:extLst>
          </p:cNvPr>
          <p:cNvPicPr/>
          <p:nvPr/>
        </p:nvPicPr>
        <p:blipFill rotWithShape="1">
          <a:blip r:embed="rId10" cstate="print">
            <a:extLst>
              <a:ext uri="{BEBA8EAE-BF5A-486C-A8C5-ECC9F3942E4B}">
                <a14:imgProps xmlns:a14="http://schemas.microsoft.com/office/drawing/2010/main">
                  <a14:imgLayer r:embed="rId11">
                    <a14:imgEffect>
                      <a14:saturation sat="33000"/>
                    </a14:imgEffect>
                  </a14:imgLayer>
                </a14:imgProps>
              </a:ext>
              <a:ext uri="{28A0092B-C50C-407E-A947-70E740481C1C}">
                <a14:useLocalDpi xmlns:a14="http://schemas.microsoft.com/office/drawing/2010/main" val="0"/>
              </a:ext>
            </a:extLst>
          </a:blip>
          <a:srcRect l="-1" r="-597" b="412"/>
          <a:stretch/>
        </p:blipFill>
        <p:spPr bwMode="auto">
          <a:xfrm>
            <a:off x="7520662" y="2613687"/>
            <a:ext cx="605354" cy="599289"/>
          </a:xfrm>
          <a:prstGeom prst="rect">
            <a:avLst/>
          </a:prstGeom>
          <a:noFill/>
          <a:ln>
            <a:noFill/>
          </a:ln>
        </p:spPr>
      </p:pic>
      <p:pic>
        <p:nvPicPr>
          <p:cNvPr id="85" name="Picture 14" descr="Afficher l'image d'origine">
            <a:extLst>
              <a:ext uri="{FF2B5EF4-FFF2-40B4-BE49-F238E27FC236}">
                <a16:creationId xmlns:a16="http://schemas.microsoft.com/office/drawing/2014/main" id="{67F6477A-F112-10ED-61A0-64E3A81ECD73}"/>
              </a:ext>
            </a:extLst>
          </p:cNvPr>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5251" t="8966" r="24840" b="12933"/>
          <a:stretch/>
        </p:blipFill>
        <p:spPr bwMode="auto">
          <a:xfrm flipH="1">
            <a:off x="9048328" y="5301208"/>
            <a:ext cx="272850" cy="432000"/>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Connecteur droit 92">
            <a:extLst>
              <a:ext uri="{FF2B5EF4-FFF2-40B4-BE49-F238E27FC236}">
                <a16:creationId xmlns:a16="http://schemas.microsoft.com/office/drawing/2014/main" id="{CC4EC69E-ABE3-3C32-147B-5CB5F9A9C922}"/>
              </a:ext>
            </a:extLst>
          </p:cNvPr>
          <p:cNvCxnSpPr>
            <a:cxnSpLocks/>
          </p:cNvCxnSpPr>
          <p:nvPr/>
        </p:nvCxnSpPr>
        <p:spPr>
          <a:xfrm rot="300000" flipV="1">
            <a:off x="6896238" y="4932102"/>
            <a:ext cx="4459709" cy="38939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94" name="Connecteur droit 93">
            <a:extLst>
              <a:ext uri="{FF2B5EF4-FFF2-40B4-BE49-F238E27FC236}">
                <a16:creationId xmlns:a16="http://schemas.microsoft.com/office/drawing/2014/main" id="{2B224B18-E451-9C0B-6C8E-6BB273508C74}"/>
              </a:ext>
            </a:extLst>
          </p:cNvPr>
          <p:cNvCxnSpPr>
            <a:cxnSpLocks/>
          </p:cNvCxnSpPr>
          <p:nvPr/>
        </p:nvCxnSpPr>
        <p:spPr>
          <a:xfrm rot="420000" flipV="1">
            <a:off x="6906750" y="4190400"/>
            <a:ext cx="4428000" cy="5770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90" name="Image 89">
            <a:extLst>
              <a:ext uri="{FF2B5EF4-FFF2-40B4-BE49-F238E27FC236}">
                <a16:creationId xmlns:a16="http://schemas.microsoft.com/office/drawing/2014/main" id="{726CE300-3CEC-0A83-B6B5-BFBBF5B24D76}"/>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l="7072" t="16842" r="6484" b="17507"/>
          <a:stretch/>
        </p:blipFill>
        <p:spPr>
          <a:xfrm flipH="1">
            <a:off x="8636814" y="2685695"/>
            <a:ext cx="497314" cy="373426"/>
          </a:xfrm>
          <a:prstGeom prst="rect">
            <a:avLst/>
          </a:prstGeom>
        </p:spPr>
      </p:pic>
      <p:sp>
        <p:nvSpPr>
          <p:cNvPr id="92" name="ZoneTexte 91">
            <a:extLst>
              <a:ext uri="{FF2B5EF4-FFF2-40B4-BE49-F238E27FC236}">
                <a16:creationId xmlns:a16="http://schemas.microsoft.com/office/drawing/2014/main" id="{8F1E60F1-FF4C-4D17-E114-68B2F9773578}"/>
              </a:ext>
            </a:extLst>
          </p:cNvPr>
          <p:cNvSpPr txBox="1"/>
          <p:nvPr/>
        </p:nvSpPr>
        <p:spPr>
          <a:xfrm>
            <a:off x="9062120" y="2745995"/>
            <a:ext cx="323113" cy="369332"/>
          </a:xfrm>
          <a:prstGeom prst="rect">
            <a:avLst/>
          </a:prstGeom>
          <a:noFill/>
          <a:ln>
            <a:noFill/>
          </a:ln>
        </p:spPr>
        <p:txBody>
          <a:bodyPr wrap="square" rtlCol="0">
            <a:spAutoFit/>
          </a:bodyPr>
          <a:lstStyle/>
          <a:p>
            <a:r>
              <a:rPr lang="fr-FR" dirty="0">
                <a:solidFill>
                  <a:schemeClr val="accent1">
                    <a:lumMod val="75000"/>
                  </a:schemeClr>
                </a:solidFill>
              </a:rPr>
              <a:t>+</a:t>
            </a:r>
          </a:p>
        </p:txBody>
      </p:sp>
      <p:pic>
        <p:nvPicPr>
          <p:cNvPr id="95" name="Picture 7" descr="Afficher l'image d'origine">
            <a:extLst>
              <a:ext uri="{FF2B5EF4-FFF2-40B4-BE49-F238E27FC236}">
                <a16:creationId xmlns:a16="http://schemas.microsoft.com/office/drawing/2014/main" id="{0F7A33EF-EC07-7B9C-8B4E-0620ECE3ADED}"/>
              </a:ext>
            </a:extLst>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8932016" y="4716311"/>
            <a:ext cx="490144" cy="312227"/>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e 106">
            <a:extLst>
              <a:ext uri="{FF2B5EF4-FFF2-40B4-BE49-F238E27FC236}">
                <a16:creationId xmlns:a16="http://schemas.microsoft.com/office/drawing/2014/main" id="{F1FE16D9-63EF-E46D-EE01-068753142AA7}"/>
              </a:ext>
            </a:extLst>
          </p:cNvPr>
          <p:cNvGrpSpPr/>
          <p:nvPr/>
        </p:nvGrpSpPr>
        <p:grpSpPr>
          <a:xfrm>
            <a:off x="9848458" y="4507964"/>
            <a:ext cx="500033" cy="361196"/>
            <a:chOff x="5888736" y="4747023"/>
            <a:chExt cx="687133" cy="496347"/>
          </a:xfrm>
        </p:grpSpPr>
        <p:pic>
          <p:nvPicPr>
            <p:cNvPr id="108" name="Picture 7" descr="Afficher l'image d'origine">
              <a:extLst>
                <a:ext uri="{FF2B5EF4-FFF2-40B4-BE49-F238E27FC236}">
                  <a16:creationId xmlns:a16="http://schemas.microsoft.com/office/drawing/2014/main" id="{CF12A1A5-E67F-EFE0-C134-F0DDAB296746}"/>
                </a:ext>
              </a:extLst>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888736" y="4805659"/>
              <a:ext cx="687133" cy="437711"/>
            </a:xfrm>
            <a:prstGeom prst="rect">
              <a:avLst/>
            </a:prstGeom>
            <a:noFill/>
            <a:extLst>
              <a:ext uri="{909E8E84-426E-40DD-AFC4-6F175D3DCCD1}">
                <a14:hiddenFill xmlns:a14="http://schemas.microsoft.com/office/drawing/2010/main">
                  <a:solidFill>
                    <a:srgbClr val="FFFFFF"/>
                  </a:solidFill>
                </a14:hiddenFill>
              </a:ext>
            </a:extLst>
          </p:spPr>
        </p:pic>
        <p:sp>
          <p:nvSpPr>
            <p:cNvPr id="109" name="Rectangle : coins arrondis 108">
              <a:extLst>
                <a:ext uri="{FF2B5EF4-FFF2-40B4-BE49-F238E27FC236}">
                  <a16:creationId xmlns:a16="http://schemas.microsoft.com/office/drawing/2014/main" id="{35574E1A-6746-CBCC-E49C-AB3E69228518}"/>
                </a:ext>
              </a:extLst>
            </p:cNvPr>
            <p:cNvSpPr/>
            <p:nvPr/>
          </p:nvSpPr>
          <p:spPr>
            <a:xfrm rot="18586430">
              <a:off x="6218497" y="4994167"/>
              <a:ext cx="97200" cy="360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0" name="Picture 2" descr="Electricity Icon 4712679">
              <a:extLst>
                <a:ext uri="{FF2B5EF4-FFF2-40B4-BE49-F238E27FC236}">
                  <a16:creationId xmlns:a16="http://schemas.microsoft.com/office/drawing/2014/main" id="{EE18237C-8D45-C504-841A-F51F5031679D}"/>
                </a:ext>
              </a:extLst>
            </p:cNvPr>
            <p:cNvPicPr>
              <a:picLocks noChangeAspect="1" noChangeArrowheads="1"/>
            </p:cNvPicPr>
            <p:nvPr/>
          </p:nvPicPr>
          <p:blipFill rotWithShape="1">
            <a:blip r:embed="rId15" cstate="print">
              <a:duotone>
                <a:schemeClr val="accent1">
                  <a:shade val="45000"/>
                  <a:satMod val="135000"/>
                </a:schemeClr>
                <a:prstClr val="white"/>
              </a:duotone>
              <a:extLst>
                <a:ext uri="{28A0092B-C50C-407E-A947-70E740481C1C}">
                  <a14:useLocalDpi xmlns:a14="http://schemas.microsoft.com/office/drawing/2010/main" val="0"/>
                </a:ext>
              </a:extLst>
            </a:blip>
            <a:srcRect l="31144" t="9956" r="28311" b="17984"/>
            <a:stretch/>
          </p:blipFill>
          <p:spPr bwMode="auto">
            <a:xfrm>
              <a:off x="6385319" y="4747023"/>
              <a:ext cx="102035" cy="18813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 name="Connecteur droit avec flèche 12">
            <a:extLst>
              <a:ext uri="{FF2B5EF4-FFF2-40B4-BE49-F238E27FC236}">
                <a16:creationId xmlns:a16="http://schemas.microsoft.com/office/drawing/2014/main" id="{7BA6B6B2-564B-0572-FC19-A0DF2E730BDB}"/>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DA6C5B2A-9410-1BFC-3AB9-BAE5D83E0415}"/>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B12B3B27-3F79-81DC-5ADE-EB2C907F7645}"/>
              </a:ext>
            </a:extLst>
          </p:cNvPr>
          <p:cNvCxnSpPr>
            <a:cxnSpLocks/>
          </p:cNvCxnSpPr>
          <p:nvPr/>
        </p:nvCxnSpPr>
        <p:spPr>
          <a:xfrm rot="-300000">
            <a:off x="9298053" y="2311200"/>
            <a:ext cx="807864" cy="21941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7DD7ECF1-E1A1-060C-7E6E-4B1C93499DEE}"/>
              </a:ext>
            </a:extLst>
          </p:cNvPr>
          <p:cNvCxnSpPr>
            <a:cxnSpLocks/>
          </p:cNvCxnSpPr>
          <p:nvPr/>
        </p:nvCxnSpPr>
        <p:spPr>
          <a:xfrm>
            <a:off x="10174710" y="2361141"/>
            <a:ext cx="437270" cy="20960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2" name="Picture 6" descr="Car Icon 1566243">
            <a:extLst>
              <a:ext uri="{FF2B5EF4-FFF2-40B4-BE49-F238E27FC236}">
                <a16:creationId xmlns:a16="http://schemas.microsoft.com/office/drawing/2014/main" id="{82C29942-AF56-54B5-F38E-6A59A4F68A17}"/>
              </a:ext>
            </a:extLst>
          </p:cNvPr>
          <p:cNvPicPr>
            <a:picLocks noChangeAspect="1" noChangeArrowheads="1"/>
          </p:cNvPicPr>
          <p:nvPr/>
        </p:nvPicPr>
        <p:blipFill rotWithShape="1">
          <a:blip r:embed="rId16" cstate="print">
            <a:duotone>
              <a:schemeClr val="accent5">
                <a:shade val="45000"/>
                <a:satMod val="135000"/>
              </a:schemeClr>
              <a:prstClr val="white"/>
            </a:duotone>
            <a:extLst>
              <a:ext uri="{28A0092B-C50C-407E-A947-70E740481C1C}">
                <a14:useLocalDpi xmlns:a14="http://schemas.microsoft.com/office/drawing/2010/main" val="0"/>
              </a:ext>
            </a:extLst>
          </a:blip>
          <a:srcRect l="17653" t="25264" r="18502" b="26534"/>
          <a:stretch/>
        </p:blipFill>
        <p:spPr bwMode="auto">
          <a:xfrm>
            <a:off x="1999410" y="3254288"/>
            <a:ext cx="1784336" cy="134714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58B2D2C4-AC6D-9331-FEC5-F1064EA50763}"/>
              </a:ext>
            </a:extLst>
          </p:cNvPr>
          <p:cNvSpPr txBox="1"/>
          <p:nvPr/>
        </p:nvSpPr>
        <p:spPr>
          <a:xfrm>
            <a:off x="601602" y="1618072"/>
            <a:ext cx="532618" cy="230832"/>
          </a:xfrm>
          <a:prstGeom prst="rect">
            <a:avLst/>
          </a:prstGeom>
          <a:noFill/>
        </p:spPr>
        <p:txBody>
          <a:bodyPr wrap="square" rtlCol="0">
            <a:spAutoFit/>
          </a:bodyPr>
          <a:lstStyle/>
          <a:p>
            <a:pPr algn="r"/>
            <a:r>
              <a:rPr lang="fr-FR" sz="900" dirty="0"/>
              <a:t>10 000</a:t>
            </a:r>
          </a:p>
        </p:txBody>
      </p:sp>
      <p:sp>
        <p:nvSpPr>
          <p:cNvPr id="7" name="ZoneTexte 6">
            <a:extLst>
              <a:ext uri="{FF2B5EF4-FFF2-40B4-BE49-F238E27FC236}">
                <a16:creationId xmlns:a16="http://schemas.microsoft.com/office/drawing/2014/main" id="{754FC214-C6D1-18DC-53FA-04B91A584C27}"/>
              </a:ext>
            </a:extLst>
          </p:cNvPr>
          <p:cNvSpPr txBox="1"/>
          <p:nvPr/>
        </p:nvSpPr>
        <p:spPr>
          <a:xfrm>
            <a:off x="601602" y="2482168"/>
            <a:ext cx="532618" cy="230832"/>
          </a:xfrm>
          <a:prstGeom prst="rect">
            <a:avLst/>
          </a:prstGeom>
          <a:noFill/>
        </p:spPr>
        <p:txBody>
          <a:bodyPr wrap="square" rtlCol="0">
            <a:spAutoFit/>
          </a:bodyPr>
          <a:lstStyle/>
          <a:p>
            <a:pPr algn="r"/>
            <a:r>
              <a:rPr lang="fr-FR" sz="900" dirty="0"/>
              <a:t>1 000</a:t>
            </a:r>
          </a:p>
        </p:txBody>
      </p:sp>
      <p:sp>
        <p:nvSpPr>
          <p:cNvPr id="12" name="ZoneTexte 11">
            <a:extLst>
              <a:ext uri="{FF2B5EF4-FFF2-40B4-BE49-F238E27FC236}">
                <a16:creationId xmlns:a16="http://schemas.microsoft.com/office/drawing/2014/main" id="{FF5978FA-1CA0-562F-1389-08D64B219F4B}"/>
              </a:ext>
            </a:extLst>
          </p:cNvPr>
          <p:cNvSpPr txBox="1"/>
          <p:nvPr/>
        </p:nvSpPr>
        <p:spPr>
          <a:xfrm>
            <a:off x="601602" y="3346264"/>
            <a:ext cx="532618" cy="230832"/>
          </a:xfrm>
          <a:prstGeom prst="rect">
            <a:avLst/>
          </a:prstGeom>
          <a:noFill/>
        </p:spPr>
        <p:txBody>
          <a:bodyPr wrap="square" rtlCol="0">
            <a:spAutoFit/>
          </a:bodyPr>
          <a:lstStyle/>
          <a:p>
            <a:pPr algn="r"/>
            <a:r>
              <a:rPr lang="fr-FR" sz="900" dirty="0"/>
              <a:t>100</a:t>
            </a:r>
          </a:p>
        </p:txBody>
      </p:sp>
      <p:sp>
        <p:nvSpPr>
          <p:cNvPr id="14" name="ZoneTexte 13">
            <a:extLst>
              <a:ext uri="{FF2B5EF4-FFF2-40B4-BE49-F238E27FC236}">
                <a16:creationId xmlns:a16="http://schemas.microsoft.com/office/drawing/2014/main" id="{41FD680D-B265-B5AE-47EB-C7E91F2B5864}"/>
              </a:ext>
            </a:extLst>
          </p:cNvPr>
          <p:cNvSpPr txBox="1"/>
          <p:nvPr/>
        </p:nvSpPr>
        <p:spPr>
          <a:xfrm>
            <a:off x="601602" y="4210360"/>
            <a:ext cx="532618" cy="230832"/>
          </a:xfrm>
          <a:prstGeom prst="rect">
            <a:avLst/>
          </a:prstGeom>
          <a:noFill/>
        </p:spPr>
        <p:txBody>
          <a:bodyPr wrap="square" rtlCol="0">
            <a:spAutoFit/>
          </a:bodyPr>
          <a:lstStyle/>
          <a:p>
            <a:pPr algn="r"/>
            <a:r>
              <a:rPr lang="fr-FR" sz="900" dirty="0"/>
              <a:t>10</a:t>
            </a:r>
          </a:p>
        </p:txBody>
      </p:sp>
      <p:sp>
        <p:nvSpPr>
          <p:cNvPr id="15" name="ZoneTexte 14">
            <a:extLst>
              <a:ext uri="{FF2B5EF4-FFF2-40B4-BE49-F238E27FC236}">
                <a16:creationId xmlns:a16="http://schemas.microsoft.com/office/drawing/2014/main" id="{28520E94-1158-AA7C-D1D8-7893AE57A0AD}"/>
              </a:ext>
            </a:extLst>
          </p:cNvPr>
          <p:cNvSpPr txBox="1"/>
          <p:nvPr/>
        </p:nvSpPr>
        <p:spPr>
          <a:xfrm>
            <a:off x="601602" y="5074456"/>
            <a:ext cx="532618" cy="230832"/>
          </a:xfrm>
          <a:prstGeom prst="rect">
            <a:avLst/>
          </a:prstGeom>
          <a:noFill/>
        </p:spPr>
        <p:txBody>
          <a:bodyPr wrap="square" rtlCol="0">
            <a:spAutoFit/>
          </a:bodyPr>
          <a:lstStyle/>
          <a:p>
            <a:pPr algn="r"/>
            <a:r>
              <a:rPr lang="fr-FR" sz="900" dirty="0"/>
              <a:t>1</a:t>
            </a:r>
          </a:p>
        </p:txBody>
      </p:sp>
      <p:pic>
        <p:nvPicPr>
          <p:cNvPr id="19" name="Picture 2">
            <a:extLst>
              <a:ext uri="{FF2B5EF4-FFF2-40B4-BE49-F238E27FC236}">
                <a16:creationId xmlns:a16="http://schemas.microsoft.com/office/drawing/2014/main" id="{79038CF6-E26D-D6D5-3007-3F602C58E2A4}"/>
              </a:ext>
            </a:extLst>
          </p:cNvPr>
          <p:cNvPicPr>
            <a:picLocks noChangeAspect="1" noChangeArrowheads="1"/>
          </p:cNvPicPr>
          <p:nvPr/>
        </p:nvPicPr>
        <p:blipFill>
          <a:blip r:embed="rId1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5674" y="1770037"/>
            <a:ext cx="814910" cy="72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descr="Afficher l'image d'origine">
            <a:extLst>
              <a:ext uri="{FF2B5EF4-FFF2-40B4-BE49-F238E27FC236}">
                <a16:creationId xmlns:a16="http://schemas.microsoft.com/office/drawing/2014/main" id="{2A3E1F19-E6CD-BD61-49CB-8C140E9A26A0}"/>
              </a:ext>
            </a:extLst>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715564" y="4929174"/>
            <a:ext cx="216024" cy="1376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448113CD-0344-F155-B243-2C6CCE906D17}"/>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09764" y="3507508"/>
            <a:ext cx="354102" cy="335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descr="Afficher l'image d'origine">
            <a:extLst>
              <a:ext uri="{FF2B5EF4-FFF2-40B4-BE49-F238E27FC236}">
                <a16:creationId xmlns:a16="http://schemas.microsoft.com/office/drawing/2014/main" id="{AEDE62D0-7D46-B29A-4D9D-16BCBFE22E0E}"/>
              </a:ext>
            </a:extLst>
          </p:cNvPr>
          <p:cNvPicPr>
            <a:picLocks noChangeAspect="1" noChangeArrowheads="1"/>
          </p:cNvPicPr>
          <p:nvPr/>
        </p:nvPicPr>
        <p:blipFill>
          <a:blip r:embed="rId1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18906" y="3283959"/>
            <a:ext cx="577089" cy="57708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F61D46B9-FB94-F9C6-E368-CC024925A393}"/>
              </a:ext>
            </a:extLst>
          </p:cNvPr>
          <p:cNvSpPr txBox="1"/>
          <p:nvPr/>
        </p:nvSpPr>
        <p:spPr>
          <a:xfrm rot="16200000">
            <a:off x="-109248" y="3318629"/>
            <a:ext cx="1512000" cy="369332"/>
          </a:xfrm>
          <a:prstGeom prst="rect">
            <a:avLst/>
          </a:prstGeom>
          <a:noFill/>
        </p:spPr>
        <p:txBody>
          <a:bodyPr wrap="square" rtlCol="0">
            <a:spAutoFit/>
          </a:bodyPr>
          <a:lstStyle/>
          <a:p>
            <a:pPr algn="ctr"/>
            <a:r>
              <a:rPr lang="fr-FR" dirty="0"/>
              <a:t>Distance (km)</a:t>
            </a:r>
          </a:p>
        </p:txBody>
      </p:sp>
      <p:sp>
        <p:nvSpPr>
          <p:cNvPr id="25" name="ZoneTexte 24">
            <a:extLst>
              <a:ext uri="{FF2B5EF4-FFF2-40B4-BE49-F238E27FC236}">
                <a16:creationId xmlns:a16="http://schemas.microsoft.com/office/drawing/2014/main" id="{86048FEB-E554-59F6-9598-7B4ACBDA428F}"/>
              </a:ext>
            </a:extLst>
          </p:cNvPr>
          <p:cNvSpPr txBox="1"/>
          <p:nvPr/>
        </p:nvSpPr>
        <p:spPr>
          <a:xfrm>
            <a:off x="1922349" y="5937209"/>
            <a:ext cx="2725493" cy="369332"/>
          </a:xfrm>
          <a:prstGeom prst="rect">
            <a:avLst/>
          </a:prstGeom>
          <a:noFill/>
        </p:spPr>
        <p:txBody>
          <a:bodyPr wrap="square" rtlCol="0">
            <a:spAutoFit/>
          </a:bodyPr>
          <a:lstStyle/>
          <a:p>
            <a:pPr algn="ctr"/>
            <a:r>
              <a:rPr lang="fr-FR" dirty="0"/>
              <a:t>Flux de déplacements</a:t>
            </a:r>
          </a:p>
        </p:txBody>
      </p:sp>
      <p:cxnSp>
        <p:nvCxnSpPr>
          <p:cNvPr id="26" name="Connecteur droit 25">
            <a:extLst>
              <a:ext uri="{FF2B5EF4-FFF2-40B4-BE49-F238E27FC236}">
                <a16:creationId xmlns:a16="http://schemas.microsoft.com/office/drawing/2014/main" id="{BCF303E6-0F57-F54F-721F-A835176FEC80}"/>
              </a:ext>
            </a:extLst>
          </p:cNvPr>
          <p:cNvCxnSpPr>
            <a:cxnSpLocks/>
          </p:cNvCxnSpPr>
          <p:nvPr/>
        </p:nvCxnSpPr>
        <p:spPr>
          <a:xfrm>
            <a:off x="1110445" y="2415792"/>
            <a:ext cx="4428000" cy="36119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66BFAC8-5F85-964E-1764-6D839963277E}"/>
              </a:ext>
            </a:extLst>
          </p:cNvPr>
          <p:cNvCxnSpPr>
            <a:cxnSpLocks/>
          </p:cNvCxnSpPr>
          <p:nvPr/>
        </p:nvCxnSpPr>
        <p:spPr>
          <a:xfrm>
            <a:off x="1084239" y="173348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BDA9EDC4-34F9-CB43-D4F9-E293E417A28A}"/>
              </a:ext>
            </a:extLst>
          </p:cNvPr>
          <p:cNvCxnSpPr>
            <a:cxnSpLocks/>
          </p:cNvCxnSpPr>
          <p:nvPr/>
        </p:nvCxnSpPr>
        <p:spPr>
          <a:xfrm>
            <a:off x="1084239" y="346168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D4F69AF8-66EE-D870-F557-F0A5347352C8}"/>
              </a:ext>
            </a:extLst>
          </p:cNvPr>
          <p:cNvCxnSpPr>
            <a:cxnSpLocks/>
          </p:cNvCxnSpPr>
          <p:nvPr/>
        </p:nvCxnSpPr>
        <p:spPr>
          <a:xfrm>
            <a:off x="1084239" y="259758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5A91568F-1680-5E61-6713-9B04E74DE4F8}"/>
              </a:ext>
            </a:extLst>
          </p:cNvPr>
          <p:cNvCxnSpPr>
            <a:cxnSpLocks/>
          </p:cNvCxnSpPr>
          <p:nvPr/>
        </p:nvCxnSpPr>
        <p:spPr>
          <a:xfrm>
            <a:off x="1084239" y="432577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842F2761-BF3F-B4D5-807B-F8878DDB2739}"/>
              </a:ext>
            </a:extLst>
          </p:cNvPr>
          <p:cNvCxnSpPr>
            <a:cxnSpLocks/>
          </p:cNvCxnSpPr>
          <p:nvPr/>
        </p:nvCxnSpPr>
        <p:spPr>
          <a:xfrm>
            <a:off x="1084239" y="518987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AE85A8A0-9DE1-C130-18BF-745D28634A1E}"/>
              </a:ext>
            </a:extLst>
          </p:cNvPr>
          <p:cNvSpPr txBox="1"/>
          <p:nvPr/>
        </p:nvSpPr>
        <p:spPr>
          <a:xfrm>
            <a:off x="1084238" y="5878140"/>
            <a:ext cx="838109" cy="230832"/>
          </a:xfrm>
          <a:prstGeom prst="rect">
            <a:avLst/>
          </a:prstGeom>
          <a:noFill/>
        </p:spPr>
        <p:txBody>
          <a:bodyPr wrap="square" rtlCol="0">
            <a:spAutoFit/>
          </a:bodyPr>
          <a:lstStyle/>
          <a:p>
            <a:pPr algn="ctr"/>
            <a:r>
              <a:rPr lang="fr-FR" sz="900" dirty="0"/>
              <a:t>Faibles</a:t>
            </a:r>
          </a:p>
        </p:txBody>
      </p:sp>
      <p:sp>
        <p:nvSpPr>
          <p:cNvPr id="36" name="ZoneTexte 35">
            <a:extLst>
              <a:ext uri="{FF2B5EF4-FFF2-40B4-BE49-F238E27FC236}">
                <a16:creationId xmlns:a16="http://schemas.microsoft.com/office/drawing/2014/main" id="{1DA9E957-E7D3-CAA9-5309-8BD355B8B2B6}"/>
              </a:ext>
            </a:extLst>
          </p:cNvPr>
          <p:cNvSpPr txBox="1"/>
          <p:nvPr/>
        </p:nvSpPr>
        <p:spPr>
          <a:xfrm>
            <a:off x="4721690" y="5878140"/>
            <a:ext cx="838109" cy="230832"/>
          </a:xfrm>
          <a:prstGeom prst="rect">
            <a:avLst/>
          </a:prstGeom>
          <a:noFill/>
        </p:spPr>
        <p:txBody>
          <a:bodyPr wrap="square" rtlCol="0">
            <a:spAutoFit/>
          </a:bodyPr>
          <a:lstStyle/>
          <a:p>
            <a:pPr algn="ctr"/>
            <a:r>
              <a:rPr lang="fr-FR" sz="900" dirty="0"/>
              <a:t>Forts</a:t>
            </a:r>
          </a:p>
        </p:txBody>
      </p:sp>
      <p:sp>
        <p:nvSpPr>
          <p:cNvPr id="37" name="Flèche : droite 36">
            <a:extLst>
              <a:ext uri="{FF2B5EF4-FFF2-40B4-BE49-F238E27FC236}">
                <a16:creationId xmlns:a16="http://schemas.microsoft.com/office/drawing/2014/main" id="{8553CB6C-7248-9C34-223D-EED0F1C33F09}"/>
              </a:ext>
            </a:extLst>
          </p:cNvPr>
          <p:cNvSpPr/>
          <p:nvPr/>
        </p:nvSpPr>
        <p:spPr>
          <a:xfrm rot="15487187">
            <a:off x="4359810" y="2600790"/>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 droite 37">
            <a:extLst>
              <a:ext uri="{FF2B5EF4-FFF2-40B4-BE49-F238E27FC236}">
                <a16:creationId xmlns:a16="http://schemas.microsoft.com/office/drawing/2014/main" id="{BDED82ED-A3DA-C80C-562D-59C9ED3A7E90}"/>
              </a:ext>
            </a:extLst>
          </p:cNvPr>
          <p:cNvSpPr/>
          <p:nvPr/>
        </p:nvSpPr>
        <p:spPr>
          <a:xfrm rot="15487187">
            <a:off x="5058991" y="2652190"/>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Flèche : droite 38">
            <a:extLst>
              <a:ext uri="{FF2B5EF4-FFF2-40B4-BE49-F238E27FC236}">
                <a16:creationId xmlns:a16="http://schemas.microsoft.com/office/drawing/2014/main" id="{1907A78A-3E49-71E8-8BF6-8DF9F3C3F11F}"/>
              </a:ext>
            </a:extLst>
          </p:cNvPr>
          <p:cNvSpPr/>
          <p:nvPr/>
        </p:nvSpPr>
        <p:spPr>
          <a:xfrm rot="15758000">
            <a:off x="3735855" y="5105077"/>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lèche : droite 39">
            <a:extLst>
              <a:ext uri="{FF2B5EF4-FFF2-40B4-BE49-F238E27FC236}">
                <a16:creationId xmlns:a16="http://schemas.microsoft.com/office/drawing/2014/main" id="{A1CDCFD6-E4E9-E402-6C6A-17FCBA15E3C3}"/>
              </a:ext>
            </a:extLst>
          </p:cNvPr>
          <p:cNvSpPr/>
          <p:nvPr/>
        </p:nvSpPr>
        <p:spPr>
          <a:xfrm rot="15758000">
            <a:off x="3943028" y="4879677"/>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lèche : droite 41">
            <a:extLst>
              <a:ext uri="{FF2B5EF4-FFF2-40B4-BE49-F238E27FC236}">
                <a16:creationId xmlns:a16="http://schemas.microsoft.com/office/drawing/2014/main" id="{181356F1-9FEB-5A19-C799-10DB37217A29}"/>
              </a:ext>
            </a:extLst>
          </p:cNvPr>
          <p:cNvSpPr/>
          <p:nvPr/>
        </p:nvSpPr>
        <p:spPr>
          <a:xfrm rot="9912322">
            <a:off x="4439048" y="3997628"/>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 droite 42">
            <a:extLst>
              <a:ext uri="{FF2B5EF4-FFF2-40B4-BE49-F238E27FC236}">
                <a16:creationId xmlns:a16="http://schemas.microsoft.com/office/drawing/2014/main" id="{EF960EC7-69C2-5EDD-6B40-A378F38A0684}"/>
              </a:ext>
            </a:extLst>
          </p:cNvPr>
          <p:cNvSpPr/>
          <p:nvPr/>
        </p:nvSpPr>
        <p:spPr>
          <a:xfrm rot="9912322">
            <a:off x="4871096" y="3853612"/>
            <a:ext cx="118494" cy="7200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5" name="Picture 14" descr="Afficher l'image d'origine">
            <a:extLst>
              <a:ext uri="{FF2B5EF4-FFF2-40B4-BE49-F238E27FC236}">
                <a16:creationId xmlns:a16="http://schemas.microsoft.com/office/drawing/2014/main" id="{4F9F5FE5-6336-36B0-5DE4-9C8C95D6705A}"/>
              </a:ext>
            </a:extLst>
          </p:cNvPr>
          <p:cNvPicPr>
            <a:picLocks noChangeAspect="1" noChangeArrowheads="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25251" t="8966" r="24840" b="12933"/>
          <a:stretch/>
        </p:blipFill>
        <p:spPr bwMode="auto">
          <a:xfrm flipH="1">
            <a:off x="4057986" y="5345462"/>
            <a:ext cx="272850" cy="432000"/>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Connecteur droit 45">
            <a:extLst>
              <a:ext uri="{FF2B5EF4-FFF2-40B4-BE49-F238E27FC236}">
                <a16:creationId xmlns:a16="http://schemas.microsoft.com/office/drawing/2014/main" id="{2EEAB317-BDA6-E5DE-A36D-F2790A898E2E}"/>
              </a:ext>
            </a:extLst>
          </p:cNvPr>
          <p:cNvCxnSpPr>
            <a:cxnSpLocks/>
          </p:cNvCxnSpPr>
          <p:nvPr/>
        </p:nvCxnSpPr>
        <p:spPr>
          <a:xfrm flipV="1">
            <a:off x="1110445" y="5053050"/>
            <a:ext cx="4459709" cy="389395"/>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ABF60563-AA96-A8C4-4113-36CC0CF9CEB7}"/>
              </a:ext>
            </a:extLst>
          </p:cNvPr>
          <p:cNvCxnSpPr>
            <a:cxnSpLocks/>
          </p:cNvCxnSpPr>
          <p:nvPr/>
        </p:nvCxnSpPr>
        <p:spPr>
          <a:xfrm flipV="1">
            <a:off x="1110444" y="4787146"/>
            <a:ext cx="4428000" cy="57708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1A3F16DB-D77B-FC0F-6DA9-26D8BCA1C958}"/>
              </a:ext>
            </a:extLst>
          </p:cNvPr>
          <p:cNvCxnSpPr>
            <a:cxnSpLocks/>
          </p:cNvCxnSpPr>
          <p:nvPr/>
        </p:nvCxnSpPr>
        <p:spPr>
          <a:xfrm>
            <a:off x="4056002" y="2664992"/>
            <a:ext cx="807864" cy="2194118"/>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47AC89A4-2A93-E1B1-868C-39A8370C66BD}"/>
              </a:ext>
            </a:extLst>
          </p:cNvPr>
          <p:cNvCxnSpPr>
            <a:cxnSpLocks/>
          </p:cNvCxnSpPr>
          <p:nvPr/>
        </p:nvCxnSpPr>
        <p:spPr>
          <a:xfrm>
            <a:off x="4749542" y="2727433"/>
            <a:ext cx="437270" cy="209609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22" name="Picture 12" descr="Afficher l'image d'origine">
            <a:extLst>
              <a:ext uri="{FF2B5EF4-FFF2-40B4-BE49-F238E27FC236}">
                <a16:creationId xmlns:a16="http://schemas.microsoft.com/office/drawing/2014/main" id="{05B0BC21-443D-44F5-B129-862815CA4019}"/>
              </a:ext>
            </a:extLst>
          </p:cNvPr>
          <p:cNvPicPr>
            <a:picLocks noChangeAspect="1" noChangeArrowheads="1"/>
          </p:cNvPicPr>
          <p:nvPr/>
        </p:nvPicPr>
        <p:blipFill>
          <a:blip r:embed="rId18" cstate="print">
            <a:duotone>
              <a:schemeClr val="accent1">
                <a:shade val="45000"/>
                <a:satMod val="135000"/>
              </a:schemeClr>
              <a:prstClr val="white"/>
            </a:duotone>
            <a:alphaModFix/>
            <a:extLst>
              <a:ext uri="{28A0092B-C50C-407E-A947-70E740481C1C}">
                <a14:useLocalDpi xmlns:a14="http://schemas.microsoft.com/office/drawing/2010/main" val="0"/>
              </a:ext>
            </a:extLst>
          </a:blip>
          <a:srcRect/>
          <a:stretch>
            <a:fillRect/>
          </a:stretch>
        </p:blipFill>
        <p:spPr bwMode="auto">
          <a:xfrm>
            <a:off x="10447200" y="2916000"/>
            <a:ext cx="877914" cy="8779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1" name="ZoneTexte 60">
            <a:extLst>
              <a:ext uri="{FF2B5EF4-FFF2-40B4-BE49-F238E27FC236}">
                <a16:creationId xmlns:a16="http://schemas.microsoft.com/office/drawing/2014/main" id="{BA385C69-8683-7E0E-570F-99B9628BAF02}"/>
              </a:ext>
            </a:extLst>
          </p:cNvPr>
          <p:cNvSpPr txBox="1"/>
          <p:nvPr/>
        </p:nvSpPr>
        <p:spPr>
          <a:xfrm>
            <a:off x="7417547" y="1196752"/>
            <a:ext cx="3807261" cy="338554"/>
          </a:xfrm>
          <a:prstGeom prst="rect">
            <a:avLst/>
          </a:prstGeom>
          <a:noFill/>
        </p:spPr>
        <p:txBody>
          <a:bodyPr wrap="none" rtlCol="0">
            <a:spAutoFit/>
          </a:bodyPr>
          <a:lstStyle/>
          <a:p>
            <a:pPr algn="ctr"/>
            <a:r>
              <a:rPr lang="fr-FR" sz="1600" b="1" dirty="0"/>
              <a:t>Solutions les plus sobres à développer</a:t>
            </a:r>
          </a:p>
        </p:txBody>
      </p:sp>
      <p:sp>
        <p:nvSpPr>
          <p:cNvPr id="63" name="ZoneTexte 62">
            <a:extLst>
              <a:ext uri="{FF2B5EF4-FFF2-40B4-BE49-F238E27FC236}">
                <a16:creationId xmlns:a16="http://schemas.microsoft.com/office/drawing/2014/main" id="{2144AC4E-C230-5DF8-E94F-8A1E5CC89149}"/>
              </a:ext>
            </a:extLst>
          </p:cNvPr>
          <p:cNvSpPr txBox="1"/>
          <p:nvPr/>
        </p:nvSpPr>
        <p:spPr>
          <a:xfrm>
            <a:off x="1876333" y="1196752"/>
            <a:ext cx="3211135" cy="338554"/>
          </a:xfrm>
          <a:prstGeom prst="rect">
            <a:avLst/>
          </a:prstGeom>
          <a:noFill/>
        </p:spPr>
        <p:txBody>
          <a:bodyPr wrap="none" rtlCol="0">
            <a:spAutoFit/>
          </a:bodyPr>
          <a:lstStyle/>
          <a:p>
            <a:pPr algn="ctr"/>
            <a:r>
              <a:rPr lang="fr-FR" sz="1600" b="1" dirty="0"/>
              <a:t>Modes dominants actuellement</a:t>
            </a:r>
          </a:p>
        </p:txBody>
      </p:sp>
      <p:sp>
        <p:nvSpPr>
          <p:cNvPr id="35" name="Espace réservé du pied de page 3">
            <a:extLst>
              <a:ext uri="{FF2B5EF4-FFF2-40B4-BE49-F238E27FC236}">
                <a16:creationId xmlns:a16="http://schemas.microsoft.com/office/drawing/2014/main" id="{64929179-2876-F2EB-B862-FC2E5DEF3750}"/>
              </a:ext>
            </a:extLst>
          </p:cNvPr>
          <p:cNvSpPr txBox="1">
            <a:spLocks/>
          </p:cNvSpPr>
          <p:nvPr/>
        </p:nvSpPr>
        <p:spPr>
          <a:xfrm>
            <a:off x="2495600" y="6356350"/>
            <a:ext cx="65527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dirty="0">
                <a:latin typeface="Gill Sans MT"/>
              </a:rPr>
              <a:t>Animation à voir et télécharger sur </a:t>
            </a:r>
            <a:r>
              <a:rPr lang="fr-FR" sz="1400" dirty="0">
                <a:latin typeface="Gill Sans MT"/>
                <a:hlinkClick r:id="rId19"/>
              </a:rPr>
              <a:t>ce lien</a:t>
            </a:r>
            <a:r>
              <a:rPr lang="fr-FR" sz="1400" dirty="0">
                <a:latin typeface="Gill Sans MT"/>
              </a:rPr>
              <a:t> ou sur </a:t>
            </a:r>
            <a:r>
              <a:rPr lang="fr-FR" sz="1400" dirty="0">
                <a:latin typeface="Gill Sans MT"/>
                <a:hlinkClick r:id="rId20"/>
              </a:rPr>
              <a:t>LinkedIn</a:t>
            </a:r>
            <a:endParaRPr lang="fr-FR" dirty="0"/>
          </a:p>
        </p:txBody>
      </p:sp>
      <p:sp>
        <p:nvSpPr>
          <p:cNvPr id="58" name="ZoneTexte 57">
            <a:extLst>
              <a:ext uri="{FF2B5EF4-FFF2-40B4-BE49-F238E27FC236}">
                <a16:creationId xmlns:a16="http://schemas.microsoft.com/office/drawing/2014/main" id="{51BC2F7B-AB3F-1ED0-983E-E6B886F98E0A}"/>
              </a:ext>
            </a:extLst>
          </p:cNvPr>
          <p:cNvSpPr txBox="1"/>
          <p:nvPr/>
        </p:nvSpPr>
        <p:spPr>
          <a:xfrm>
            <a:off x="6816080" y="5877272"/>
            <a:ext cx="1224136" cy="230832"/>
          </a:xfrm>
          <a:prstGeom prst="rect">
            <a:avLst/>
          </a:prstGeom>
          <a:noFill/>
        </p:spPr>
        <p:txBody>
          <a:bodyPr wrap="square" rtlCol="0">
            <a:spAutoFit/>
          </a:bodyPr>
          <a:lstStyle/>
          <a:p>
            <a:pPr algn="ctr"/>
            <a:r>
              <a:rPr lang="fr-FR" sz="900" dirty="0"/>
              <a:t>Faibles</a:t>
            </a:r>
          </a:p>
        </p:txBody>
      </p:sp>
      <p:sp>
        <p:nvSpPr>
          <p:cNvPr id="64" name="ZoneTexte 63">
            <a:extLst>
              <a:ext uri="{FF2B5EF4-FFF2-40B4-BE49-F238E27FC236}">
                <a16:creationId xmlns:a16="http://schemas.microsoft.com/office/drawing/2014/main" id="{2F1554CD-2BA3-5806-EECD-FA5932435E70}"/>
              </a:ext>
            </a:extLst>
          </p:cNvPr>
          <p:cNvSpPr txBox="1"/>
          <p:nvPr/>
        </p:nvSpPr>
        <p:spPr>
          <a:xfrm>
            <a:off x="10077746" y="5877272"/>
            <a:ext cx="1418854" cy="230832"/>
          </a:xfrm>
          <a:prstGeom prst="rect">
            <a:avLst/>
          </a:prstGeom>
          <a:noFill/>
        </p:spPr>
        <p:txBody>
          <a:bodyPr wrap="square" rtlCol="0">
            <a:spAutoFit/>
          </a:bodyPr>
          <a:lstStyle/>
          <a:p>
            <a:pPr algn="ctr"/>
            <a:r>
              <a:rPr lang="fr-FR" sz="900" dirty="0"/>
              <a:t>Forts</a:t>
            </a:r>
          </a:p>
        </p:txBody>
      </p:sp>
      <p:sp>
        <p:nvSpPr>
          <p:cNvPr id="65" name="Espace réservé du pied de page 3">
            <a:extLst>
              <a:ext uri="{FF2B5EF4-FFF2-40B4-BE49-F238E27FC236}">
                <a16:creationId xmlns:a16="http://schemas.microsoft.com/office/drawing/2014/main" id="{7FABD99B-5D88-6C37-9FB6-252C6CD7884C}"/>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21" action="ppaction://hlinksldjump"/>
              </a:rPr>
              <a:t>Table des matières</a:t>
            </a:r>
            <a:endParaRPr lang="fr-FR" dirty="0"/>
          </a:p>
        </p:txBody>
      </p:sp>
    </p:spTree>
    <p:extLst>
      <p:ext uri="{BB962C8B-B14F-4D97-AF65-F5344CB8AC3E}">
        <p14:creationId xmlns:p14="http://schemas.microsoft.com/office/powerpoint/2010/main" val="52072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6D945-DD97-79DB-4CB2-3139F0E66BAE}"/>
            </a:ext>
          </a:extLst>
        </p:cNvPr>
        <p:cNvGrpSpPr/>
        <p:nvPr/>
      </p:nvGrpSpPr>
      <p:grpSpPr>
        <a:xfrm>
          <a:off x="0" y="0"/>
          <a:ext cx="0" cy="0"/>
          <a:chOff x="0" y="0"/>
          <a:chExt cx="0" cy="0"/>
        </a:xfrm>
      </p:grpSpPr>
      <p:sp>
        <p:nvSpPr>
          <p:cNvPr id="9" name="Titre 8">
            <a:extLst>
              <a:ext uri="{FF2B5EF4-FFF2-40B4-BE49-F238E27FC236}">
                <a16:creationId xmlns:a16="http://schemas.microsoft.com/office/drawing/2014/main" id="{12C56A5F-1B17-9ACC-A6FC-82B4D3498226}"/>
              </a:ext>
            </a:extLst>
          </p:cNvPr>
          <p:cNvSpPr>
            <a:spLocks noGrp="1"/>
          </p:cNvSpPr>
          <p:nvPr>
            <p:ph type="title"/>
          </p:nvPr>
        </p:nvSpPr>
        <p:spPr/>
        <p:txBody>
          <a:bodyPr>
            <a:normAutofit/>
          </a:bodyPr>
          <a:lstStyle/>
          <a:p>
            <a:pPr>
              <a:spcBef>
                <a:spcPts val="0"/>
              </a:spcBef>
            </a:pPr>
            <a:r>
              <a:rPr lang="fr-FR" sz="2800" dirty="0">
                <a:solidFill>
                  <a:srgbClr val="0070C0"/>
                </a:solidFill>
                <a:latin typeface="Gill Sans MT"/>
                <a:ea typeface="+mn-ea"/>
                <a:cs typeface="+mn-cs"/>
              </a:rPr>
              <a:t>Quelques enseignements de l’analyse</a:t>
            </a:r>
            <a:endParaRPr lang="fr-FR" dirty="0"/>
          </a:p>
        </p:txBody>
      </p:sp>
      <p:sp>
        <p:nvSpPr>
          <p:cNvPr id="3" name="Espace réservé de la date 2">
            <a:extLst>
              <a:ext uri="{FF2B5EF4-FFF2-40B4-BE49-F238E27FC236}">
                <a16:creationId xmlns:a16="http://schemas.microsoft.com/office/drawing/2014/main" id="{73975144-8651-4430-DA48-ABB87106793E}"/>
              </a:ext>
            </a:extLst>
          </p:cNvPr>
          <p:cNvSpPr>
            <a:spLocks noGrp="1"/>
          </p:cNvSpPr>
          <p:nvPr>
            <p:ph type="dt" sz="half" idx="10"/>
          </p:nvPr>
        </p:nvSpPr>
        <p:spPr/>
        <p:txBody>
          <a:bodyPr/>
          <a:lstStyle/>
          <a:p>
            <a:pPr algn="r"/>
            <a:r>
              <a:rPr lang="fr-FR"/>
              <a:t>05/11/2024</a:t>
            </a:r>
            <a:endParaRPr lang="fr-FR" dirty="0"/>
          </a:p>
        </p:txBody>
      </p:sp>
      <p:sp>
        <p:nvSpPr>
          <p:cNvPr id="5" name="Espace réservé du numéro de diapositive 4">
            <a:extLst>
              <a:ext uri="{FF2B5EF4-FFF2-40B4-BE49-F238E27FC236}">
                <a16:creationId xmlns:a16="http://schemas.microsoft.com/office/drawing/2014/main" id="{86AE1800-1573-6828-D5A2-163691C258EF}"/>
              </a:ext>
            </a:extLst>
          </p:cNvPr>
          <p:cNvSpPr>
            <a:spLocks noGrp="1"/>
          </p:cNvSpPr>
          <p:nvPr>
            <p:ph type="sldNum" sz="quarter" idx="12"/>
          </p:nvPr>
        </p:nvSpPr>
        <p:spPr/>
        <p:txBody>
          <a:bodyPr/>
          <a:lstStyle/>
          <a:p>
            <a:fld id="{7DB8656E-A64D-4224-BA07-37D0C347CFBD}" type="slidenum">
              <a:rPr lang="fr-FR" smtClean="0"/>
              <a:t>15</a:t>
            </a:fld>
            <a:endParaRPr lang="fr-FR"/>
          </a:p>
        </p:txBody>
      </p:sp>
      <p:sp>
        <p:nvSpPr>
          <p:cNvPr id="6" name="Espace réservé du contenu 5">
            <a:extLst>
              <a:ext uri="{FF2B5EF4-FFF2-40B4-BE49-F238E27FC236}">
                <a16:creationId xmlns:a16="http://schemas.microsoft.com/office/drawing/2014/main" id="{CD79E212-7D9F-F3A1-858A-A0B881D4C11A}"/>
              </a:ext>
            </a:extLst>
          </p:cNvPr>
          <p:cNvSpPr>
            <a:spLocks noGrp="1"/>
          </p:cNvSpPr>
          <p:nvPr>
            <p:ph sz="quarter" idx="1"/>
          </p:nvPr>
        </p:nvSpPr>
        <p:spPr>
          <a:xfrm>
            <a:off x="605536" y="1340768"/>
            <a:ext cx="11107088" cy="4807684"/>
          </a:xfrm>
        </p:spPr>
        <p:txBody>
          <a:bodyPr>
            <a:normAutofit/>
          </a:bodyPr>
          <a:lstStyle/>
          <a:p>
            <a:pPr marL="0" indent="0">
              <a:spcBef>
                <a:spcPts val="1200"/>
              </a:spcBef>
              <a:buNone/>
            </a:pPr>
            <a:r>
              <a:rPr lang="fr-FR" sz="2000" dirty="0">
                <a:solidFill>
                  <a:schemeClr val="accent1">
                    <a:lumMod val="50000"/>
                  </a:schemeClr>
                </a:solidFill>
              </a:rPr>
              <a:t>Sur l’analyse par </a:t>
            </a:r>
            <a:r>
              <a:rPr lang="fr-FR" sz="2000" b="1" dirty="0">
                <a:solidFill>
                  <a:schemeClr val="accent1">
                    <a:lumMod val="50000"/>
                  </a:schemeClr>
                </a:solidFill>
              </a:rPr>
              <a:t>distances</a:t>
            </a:r>
          </a:p>
          <a:p>
            <a:pPr lvl="1">
              <a:spcBef>
                <a:spcPts val="0"/>
              </a:spcBef>
              <a:buFont typeface="Wingdings" panose="05000000000000000000" pitchFamily="2" charset="2"/>
              <a:buChar char="Ø"/>
            </a:pPr>
            <a:r>
              <a:rPr lang="fr-FR" sz="1800" dirty="0"/>
              <a:t>Nombre, temps, distances, émissions : des </a:t>
            </a:r>
            <a:r>
              <a:rPr lang="fr-FR" sz="1800" b="1" dirty="0"/>
              <a:t>critères </a:t>
            </a:r>
            <a:r>
              <a:rPr lang="fr-FR" sz="1800" dirty="0"/>
              <a:t>à bien choisir selon le sujet, l’analyse, les externalités, etc.</a:t>
            </a:r>
          </a:p>
          <a:p>
            <a:pPr lvl="1">
              <a:spcBef>
                <a:spcPts val="0"/>
              </a:spcBef>
              <a:buFont typeface="Wingdings" panose="05000000000000000000" pitchFamily="2" charset="2"/>
              <a:buChar char="Ø"/>
            </a:pPr>
            <a:r>
              <a:rPr lang="fr-FR" sz="1800" b="1" dirty="0"/>
              <a:t>71 % </a:t>
            </a:r>
            <a:r>
              <a:rPr lang="fr-FR" sz="1800" dirty="0"/>
              <a:t>des déplacements font moins de 10 km, mais </a:t>
            </a:r>
            <a:r>
              <a:rPr lang="fr-FR" sz="1800" b="1" dirty="0"/>
              <a:t>85 / 87 % </a:t>
            </a:r>
            <a:r>
              <a:rPr lang="fr-FR" sz="1800" dirty="0"/>
              <a:t>des émissions sont au-delà de 10 km</a:t>
            </a:r>
          </a:p>
          <a:p>
            <a:pPr lvl="1">
              <a:spcBef>
                <a:spcPts val="0"/>
              </a:spcBef>
              <a:buFont typeface="Wingdings" panose="05000000000000000000" pitchFamily="2" charset="2"/>
              <a:buChar char="Ø"/>
            </a:pPr>
            <a:r>
              <a:rPr lang="fr-FR" sz="1800" dirty="0"/>
              <a:t>La </a:t>
            </a:r>
            <a:r>
              <a:rPr lang="fr-FR" sz="1800" b="1" dirty="0"/>
              <a:t>voiture </a:t>
            </a:r>
            <a:r>
              <a:rPr lang="fr-FR" sz="1800" dirty="0"/>
              <a:t>est le mode principal de 1 à 1000 km</a:t>
            </a:r>
            <a:endParaRPr lang="fr-FR" sz="2000" dirty="0">
              <a:solidFill>
                <a:schemeClr val="accent1">
                  <a:lumMod val="50000"/>
                </a:schemeClr>
              </a:solidFill>
            </a:endParaRPr>
          </a:p>
          <a:p>
            <a:pPr marL="0" indent="0">
              <a:spcBef>
                <a:spcPts val="1200"/>
              </a:spcBef>
              <a:buNone/>
            </a:pPr>
            <a:r>
              <a:rPr lang="fr-FR" sz="2000" dirty="0">
                <a:solidFill>
                  <a:schemeClr val="accent1">
                    <a:lumMod val="50000"/>
                  </a:schemeClr>
                </a:solidFill>
              </a:rPr>
              <a:t>Sur l’analyse par </a:t>
            </a:r>
            <a:r>
              <a:rPr lang="fr-FR" sz="2000" b="1" dirty="0">
                <a:solidFill>
                  <a:schemeClr val="accent1">
                    <a:lumMod val="50000"/>
                  </a:schemeClr>
                </a:solidFill>
              </a:rPr>
              <a:t>motifs</a:t>
            </a:r>
          </a:p>
          <a:p>
            <a:pPr lvl="1">
              <a:spcBef>
                <a:spcPts val="0"/>
              </a:spcBef>
              <a:buFont typeface="Wingdings" panose="05000000000000000000" pitchFamily="2" charset="2"/>
              <a:buChar char="Ø"/>
            </a:pPr>
            <a:r>
              <a:rPr lang="fr-FR" sz="1800" dirty="0"/>
              <a:t>Un poids fort des déplacements </a:t>
            </a:r>
            <a:r>
              <a:rPr lang="fr-FR" sz="1800" b="1" dirty="0"/>
              <a:t>professionnels</a:t>
            </a:r>
            <a:r>
              <a:rPr lang="fr-FR" sz="1800" dirty="0"/>
              <a:t> (21 à 33 % selon les critères)</a:t>
            </a:r>
          </a:p>
          <a:p>
            <a:pPr lvl="1">
              <a:spcBef>
                <a:spcPts val="0"/>
              </a:spcBef>
              <a:buFont typeface="Wingdings" panose="05000000000000000000" pitchFamily="2" charset="2"/>
              <a:buChar char="Ø"/>
            </a:pPr>
            <a:r>
              <a:rPr lang="fr-FR" sz="1800" dirty="0"/>
              <a:t>Pour les émissions, suivent les motifs de </a:t>
            </a:r>
            <a:r>
              <a:rPr lang="fr-FR" sz="1800" b="1" dirty="0"/>
              <a:t>vacances</a:t>
            </a:r>
            <a:r>
              <a:rPr lang="fr-FR" sz="1800" dirty="0"/>
              <a:t> (± 20 %) et </a:t>
            </a:r>
            <a:r>
              <a:rPr lang="fr-FR" sz="1800" b="1" dirty="0"/>
              <a:t>visite </a:t>
            </a:r>
            <a:r>
              <a:rPr lang="fr-FR" sz="1800" dirty="0"/>
              <a:t>(15 %)</a:t>
            </a:r>
          </a:p>
          <a:p>
            <a:pPr marL="0" indent="0">
              <a:spcBef>
                <a:spcPts val="1200"/>
              </a:spcBef>
              <a:buNone/>
            </a:pPr>
            <a:r>
              <a:rPr lang="fr-FR" sz="2000" dirty="0">
                <a:solidFill>
                  <a:schemeClr val="accent1">
                    <a:lumMod val="50000"/>
                  </a:schemeClr>
                </a:solidFill>
              </a:rPr>
              <a:t>Sur l’analyse par quartiles de </a:t>
            </a:r>
            <a:r>
              <a:rPr lang="fr-FR" sz="2000" b="1" dirty="0">
                <a:solidFill>
                  <a:schemeClr val="accent1">
                    <a:lumMod val="50000"/>
                  </a:schemeClr>
                </a:solidFill>
              </a:rPr>
              <a:t>revenus</a:t>
            </a:r>
          </a:p>
          <a:p>
            <a:pPr lvl="1">
              <a:spcBef>
                <a:spcPts val="0"/>
              </a:spcBef>
              <a:buFont typeface="Wingdings" panose="05000000000000000000" pitchFamily="2" charset="2"/>
              <a:buChar char="Ø"/>
            </a:pPr>
            <a:r>
              <a:rPr lang="fr-FR" sz="1800" dirty="0"/>
              <a:t>Une </a:t>
            </a:r>
            <a:r>
              <a:rPr lang="fr-FR" sz="1800" b="1" dirty="0"/>
              <a:t>progressivité</a:t>
            </a:r>
            <a:r>
              <a:rPr lang="fr-FR" sz="1800" dirty="0"/>
              <a:t> des émissions avec les revenus : 15 % pour le Q1, puis 21 %, 29 % et 35 % pour le Q4</a:t>
            </a:r>
          </a:p>
          <a:p>
            <a:pPr lvl="1">
              <a:spcBef>
                <a:spcPts val="0"/>
              </a:spcBef>
              <a:buFont typeface="Wingdings" panose="05000000000000000000" pitchFamily="2" charset="2"/>
              <a:buChar char="Ø"/>
            </a:pPr>
            <a:r>
              <a:rPr lang="fr-FR" sz="1800" dirty="0"/>
              <a:t>Des inégalités plus fortes sur la </a:t>
            </a:r>
            <a:r>
              <a:rPr lang="fr-FR" sz="1800" b="1" dirty="0"/>
              <a:t>longue distance </a:t>
            </a:r>
            <a:r>
              <a:rPr lang="fr-FR" sz="1800" dirty="0"/>
              <a:t>que sur les mobilités locales</a:t>
            </a:r>
          </a:p>
          <a:p>
            <a:pPr marL="0" indent="0">
              <a:spcBef>
                <a:spcPts val="1200"/>
              </a:spcBef>
              <a:buNone/>
            </a:pPr>
            <a:r>
              <a:rPr lang="fr-FR" sz="2000" dirty="0">
                <a:solidFill>
                  <a:schemeClr val="accent1">
                    <a:lumMod val="50000"/>
                  </a:schemeClr>
                </a:solidFill>
              </a:rPr>
              <a:t>Sur l’analyse par </a:t>
            </a:r>
            <a:r>
              <a:rPr lang="fr-FR" sz="2000" b="1" dirty="0">
                <a:solidFill>
                  <a:schemeClr val="accent1">
                    <a:lumMod val="50000"/>
                  </a:schemeClr>
                </a:solidFill>
              </a:rPr>
              <a:t>densité</a:t>
            </a:r>
            <a:r>
              <a:rPr lang="fr-FR" sz="2000" dirty="0">
                <a:solidFill>
                  <a:schemeClr val="accent1">
                    <a:lumMod val="50000"/>
                  </a:schemeClr>
                </a:solidFill>
              </a:rPr>
              <a:t> de commune de résidence</a:t>
            </a:r>
            <a:endParaRPr lang="fr-FR" sz="2000" b="1" dirty="0">
              <a:solidFill>
                <a:schemeClr val="accent1">
                  <a:lumMod val="50000"/>
                </a:schemeClr>
              </a:solidFill>
            </a:endParaRPr>
          </a:p>
          <a:p>
            <a:pPr lvl="1">
              <a:spcBef>
                <a:spcPts val="0"/>
              </a:spcBef>
              <a:buFont typeface="Wingdings" panose="05000000000000000000" pitchFamily="2" charset="2"/>
              <a:buChar char="Ø"/>
            </a:pPr>
            <a:r>
              <a:rPr lang="fr-FR" sz="1800" dirty="0"/>
              <a:t>Plus de déplacements </a:t>
            </a:r>
            <a:r>
              <a:rPr lang="fr-FR" sz="1800" b="1" dirty="0"/>
              <a:t>courts </a:t>
            </a:r>
            <a:r>
              <a:rPr lang="fr-FR" sz="1800" dirty="0"/>
              <a:t>(x2 pour 0-1 km) et </a:t>
            </a:r>
            <a:r>
              <a:rPr lang="fr-FR" sz="1800" b="1" dirty="0"/>
              <a:t>longs</a:t>
            </a:r>
            <a:r>
              <a:rPr lang="fr-FR" sz="1800" dirty="0"/>
              <a:t> (&gt; 1000 km) pour les habitants des communes denses</a:t>
            </a:r>
          </a:p>
          <a:p>
            <a:pPr lvl="1">
              <a:spcBef>
                <a:spcPts val="0"/>
              </a:spcBef>
              <a:buFont typeface="Wingdings" panose="05000000000000000000" pitchFamily="2" charset="2"/>
              <a:buChar char="Ø"/>
            </a:pPr>
            <a:r>
              <a:rPr lang="fr-FR" sz="1800" dirty="0"/>
              <a:t>Plus de déplacements </a:t>
            </a:r>
            <a:r>
              <a:rPr lang="fr-FR" sz="1800" b="1" dirty="0"/>
              <a:t>longs du quotidien </a:t>
            </a:r>
            <a:r>
              <a:rPr lang="fr-FR" sz="1800" dirty="0"/>
              <a:t>(x2 pour le 10-100 km) pour les ruraux</a:t>
            </a:r>
          </a:p>
          <a:p>
            <a:pPr lvl="1">
              <a:spcBef>
                <a:spcPts val="0"/>
              </a:spcBef>
              <a:buFont typeface="Wingdings" panose="05000000000000000000" pitchFamily="2" charset="2"/>
              <a:buChar char="Ø"/>
            </a:pPr>
            <a:r>
              <a:rPr lang="fr-FR" sz="1800" dirty="0"/>
              <a:t>Une progressivité dans le </a:t>
            </a:r>
            <a:r>
              <a:rPr lang="fr-FR" sz="1800" b="1" dirty="0"/>
              <a:t>partage modal</a:t>
            </a:r>
            <a:r>
              <a:rPr lang="fr-FR" sz="1800" dirty="0"/>
              <a:t> depuis le rural vers les communes denses (plus de marche, de transports en commun)</a:t>
            </a:r>
          </a:p>
        </p:txBody>
      </p:sp>
      <p:sp>
        <p:nvSpPr>
          <p:cNvPr id="10" name="Espace réservé du pied de page 3">
            <a:extLst>
              <a:ext uri="{FF2B5EF4-FFF2-40B4-BE49-F238E27FC236}">
                <a16:creationId xmlns:a16="http://schemas.microsoft.com/office/drawing/2014/main" id="{205355F3-28FE-32AC-9C55-C47537F5C0A8}"/>
              </a:ext>
            </a:extLst>
          </p:cNvPr>
          <p:cNvSpPr txBox="1">
            <a:spLocks/>
          </p:cNvSpPr>
          <p:nvPr/>
        </p:nvSpPr>
        <p:spPr>
          <a:xfrm>
            <a:off x="2783632" y="6356350"/>
            <a:ext cx="633670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p>
        </p:txBody>
      </p:sp>
      <p:sp>
        <p:nvSpPr>
          <p:cNvPr id="2" name="Espace réservé du pied de page 3">
            <a:extLst>
              <a:ext uri="{FF2B5EF4-FFF2-40B4-BE49-F238E27FC236}">
                <a16:creationId xmlns:a16="http://schemas.microsoft.com/office/drawing/2014/main" id="{2DAA08D1-8D25-FB03-03BA-B3D2C5254B70}"/>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3" action="ppaction://hlinksldjump"/>
              </a:rPr>
              <a:t>Table des matières</a:t>
            </a:r>
            <a:endParaRPr lang="fr-FR" dirty="0"/>
          </a:p>
        </p:txBody>
      </p:sp>
    </p:spTree>
    <p:extLst>
      <p:ext uri="{BB962C8B-B14F-4D97-AF65-F5344CB8AC3E}">
        <p14:creationId xmlns:p14="http://schemas.microsoft.com/office/powerpoint/2010/main" val="375056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5600" y="2924944"/>
            <a:ext cx="9144000" cy="1066800"/>
          </a:xfrm>
        </p:spPr>
        <p:txBody>
          <a:bodyPr anchor="ctr">
            <a:normAutofit/>
          </a:bodyPr>
          <a:lstStyle/>
          <a:p>
            <a:pPr algn="ctr"/>
            <a:r>
              <a:rPr lang="fr-FR" sz="4000" b="1" dirty="0"/>
              <a:t>Mobilité par motifs</a:t>
            </a:r>
          </a:p>
        </p:txBody>
      </p:sp>
      <p:sp>
        <p:nvSpPr>
          <p:cNvPr id="3" name="Espace réservé du texte 2"/>
          <p:cNvSpPr>
            <a:spLocks noGrp="1"/>
          </p:cNvSpPr>
          <p:nvPr>
            <p:ph type="body" idx="1"/>
          </p:nvPr>
        </p:nvSpPr>
        <p:spPr>
          <a:xfrm>
            <a:off x="1199456" y="4411216"/>
            <a:ext cx="10009112" cy="1466056"/>
          </a:xfrm>
        </p:spPr>
        <p:txBody>
          <a:bodyPr>
            <a:normAutofit/>
          </a:bodyPr>
          <a:lstStyle/>
          <a:p>
            <a:pPr algn="ctr">
              <a:spcBef>
                <a:spcPts val="0"/>
              </a:spcBef>
            </a:pPr>
            <a:r>
              <a:rPr lang="fr-FR" sz="2400" dirty="0">
                <a:hlinkClick r:id="rId3" action="ppaction://hlinksldjump"/>
              </a:rPr>
              <a:t>Figure récapitulative – Caractéristiques par motifs</a:t>
            </a:r>
            <a:r>
              <a:rPr lang="fr-FR" sz="2400" dirty="0"/>
              <a:t> (rappel p9)</a:t>
            </a:r>
          </a:p>
          <a:p>
            <a:pPr algn="ctr">
              <a:spcBef>
                <a:spcPts val="0"/>
              </a:spcBef>
            </a:pPr>
            <a:r>
              <a:rPr lang="fr-FR" sz="2400" dirty="0">
                <a:hlinkClick r:id="rId4" action="ppaction://hlinksldjump"/>
              </a:rPr>
              <a:t>Détails par classes de distances pour déplacements / temps / distances</a:t>
            </a:r>
            <a:r>
              <a:rPr lang="fr-FR" sz="2400" dirty="0"/>
              <a:t> (p17-19)</a:t>
            </a:r>
          </a:p>
          <a:p>
            <a:pPr algn="ctr">
              <a:spcBef>
                <a:spcPts val="0"/>
              </a:spcBef>
            </a:pPr>
            <a:r>
              <a:rPr lang="fr-FR" sz="2400" dirty="0">
                <a:hlinkClick r:id="rId5" action="ppaction://hlinksldjump"/>
              </a:rPr>
              <a:t>Tableau de caractéristiques des déplacements par motif</a:t>
            </a:r>
            <a:r>
              <a:rPr lang="fr-FR" sz="2400" dirty="0"/>
              <a:t> (p20)</a:t>
            </a:r>
          </a:p>
        </p:txBody>
      </p:sp>
      <p:sp>
        <p:nvSpPr>
          <p:cNvPr id="4" name="Espace réservé de la date 3"/>
          <p:cNvSpPr>
            <a:spLocks noGrp="1"/>
          </p:cNvSpPr>
          <p:nvPr>
            <p:ph type="dt" sz="half" idx="10"/>
          </p:nvPr>
        </p:nvSpPr>
        <p:spPr/>
        <p:txBody>
          <a:bodyPr/>
          <a:lstStyle/>
          <a:p>
            <a:r>
              <a:rPr lang="fr-FR">
                <a:solidFill>
                  <a:srgbClr val="DDE9EC"/>
                </a:solidFill>
              </a:rPr>
              <a:t>05/11/2024</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solidFill>
                  <a:srgbClr val="DDE9EC"/>
                </a:solidFill>
              </a:rPr>
              <a:pPr/>
              <a:t>16</a:t>
            </a:fld>
            <a:endParaRPr lang="fr-FR">
              <a:solidFill>
                <a:srgbClr val="DDE9EC"/>
              </a:solidFill>
            </a:endParaRPr>
          </a:p>
        </p:txBody>
      </p:sp>
      <p:sp>
        <p:nvSpPr>
          <p:cNvPr id="7" name="Espace réservé du pied de page 3">
            <a:extLst>
              <a:ext uri="{FF2B5EF4-FFF2-40B4-BE49-F238E27FC236}">
                <a16:creationId xmlns:a16="http://schemas.microsoft.com/office/drawing/2014/main" id="{50C13E77-1E95-5A7B-F93C-2D027813E63B}"/>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6" action="ppaction://hlinksldjump"/>
              </a:rPr>
              <a:t>Table des matières</a:t>
            </a:r>
            <a:endParaRPr lang="fr-FR" dirty="0"/>
          </a:p>
        </p:txBody>
      </p:sp>
    </p:spTree>
    <p:extLst>
      <p:ext uri="{BB962C8B-B14F-4D97-AF65-F5344CB8AC3E}">
        <p14:creationId xmlns:p14="http://schemas.microsoft.com/office/powerpoint/2010/main" val="174632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AC1E-0F4B-99A4-28F2-F43CFFB5284D}"/>
            </a:ext>
          </a:extLst>
        </p:cNvPr>
        <p:cNvGrpSpPr/>
        <p:nvPr/>
      </p:nvGrpSpPr>
      <p:grpSpPr>
        <a:xfrm>
          <a:off x="0" y="0"/>
          <a:ext cx="0" cy="0"/>
          <a:chOff x="0" y="0"/>
          <a:chExt cx="0" cy="0"/>
        </a:xfrm>
      </p:grpSpPr>
      <p:graphicFrame>
        <p:nvGraphicFramePr>
          <p:cNvPr id="35" name="Graphique 34">
            <a:extLst>
              <a:ext uri="{FF2B5EF4-FFF2-40B4-BE49-F238E27FC236}">
                <a16:creationId xmlns:a16="http://schemas.microsoft.com/office/drawing/2014/main" id="{2E1E05CE-8495-440E-BA65-B2A0CCF2338F}"/>
              </a:ext>
            </a:extLst>
          </p:cNvPr>
          <p:cNvGraphicFramePr>
            <a:graphicFrameLocks/>
          </p:cNvGraphicFramePr>
          <p:nvPr>
            <p:extLst>
              <p:ext uri="{D42A27DB-BD31-4B8C-83A1-F6EECF244321}">
                <p14:modId xmlns:p14="http://schemas.microsoft.com/office/powerpoint/2010/main" val="3270795058"/>
              </p:ext>
            </p:extLst>
          </p:nvPr>
        </p:nvGraphicFramePr>
        <p:xfrm>
          <a:off x="504000" y="1268759"/>
          <a:ext cx="1080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e la date 2">
            <a:extLst>
              <a:ext uri="{FF2B5EF4-FFF2-40B4-BE49-F238E27FC236}">
                <a16:creationId xmlns:a16="http://schemas.microsoft.com/office/drawing/2014/main" id="{BDA56661-80A1-FD8F-2657-ABFE5C3251B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C4A982E7-C6FF-2F4C-7D05-790A7EC146DA}"/>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17</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C02612B6-120C-1CE5-DEDC-4B6B1E04898F}"/>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17" name="Titre 8">
            <a:extLst>
              <a:ext uri="{FF2B5EF4-FFF2-40B4-BE49-F238E27FC236}">
                <a16:creationId xmlns:a16="http://schemas.microsoft.com/office/drawing/2014/main" id="{44092D02-0122-1A7C-C3F9-AB14AF408E01}"/>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Nombre de trajets par motif</a:t>
            </a:r>
            <a:endParaRPr lang="fr-FR" dirty="0"/>
          </a:p>
        </p:txBody>
      </p:sp>
      <p:sp>
        <p:nvSpPr>
          <p:cNvPr id="38" name="Rectangle 37">
            <a:extLst>
              <a:ext uri="{FF2B5EF4-FFF2-40B4-BE49-F238E27FC236}">
                <a16:creationId xmlns:a16="http://schemas.microsoft.com/office/drawing/2014/main" id="{8092E4A5-F846-5065-D327-517EF8FCE38F}"/>
              </a:ext>
            </a:extLst>
          </p:cNvPr>
          <p:cNvSpPr/>
          <p:nvPr/>
        </p:nvSpPr>
        <p:spPr>
          <a:xfrm>
            <a:off x="504000" y="1521025"/>
            <a:ext cx="839472" cy="1619943"/>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473EAA0A-83EF-E1D3-94D0-F75263485378}"/>
              </a:ext>
            </a:extLst>
          </p:cNvPr>
          <p:cNvSpPr txBox="1"/>
          <p:nvPr/>
        </p:nvSpPr>
        <p:spPr>
          <a:xfrm>
            <a:off x="407368" y="2060848"/>
            <a:ext cx="1080120" cy="261610"/>
          </a:xfrm>
          <a:prstGeom prst="rect">
            <a:avLst/>
          </a:prstGeom>
          <a:noFill/>
          <a:ln>
            <a:noFill/>
          </a:ln>
        </p:spPr>
        <p:txBody>
          <a:bodyPr wrap="square" rtlCol="0">
            <a:spAutoFit/>
          </a:bodyPr>
          <a:lstStyle/>
          <a:p>
            <a:pPr algn="ctr"/>
            <a:r>
              <a:rPr lang="fr-FR" sz="1100" b="1" dirty="0"/>
              <a:t>Global</a:t>
            </a:r>
          </a:p>
        </p:txBody>
      </p:sp>
      <p:sp>
        <p:nvSpPr>
          <p:cNvPr id="44" name="ZoneTexte 43">
            <a:extLst>
              <a:ext uri="{FF2B5EF4-FFF2-40B4-BE49-F238E27FC236}">
                <a16:creationId xmlns:a16="http://schemas.microsoft.com/office/drawing/2014/main" id="{A5CC5B06-A6EC-5CF8-7E3E-352CDE79F6D0}"/>
              </a:ext>
            </a:extLst>
          </p:cNvPr>
          <p:cNvSpPr txBox="1"/>
          <p:nvPr/>
        </p:nvSpPr>
        <p:spPr>
          <a:xfrm>
            <a:off x="10848528" y="3384000"/>
            <a:ext cx="1080120" cy="261610"/>
          </a:xfrm>
          <a:prstGeom prst="rect">
            <a:avLst/>
          </a:prstGeom>
          <a:noFill/>
          <a:ln>
            <a:noFill/>
          </a:ln>
        </p:spPr>
        <p:txBody>
          <a:bodyPr wrap="square" rtlCol="0">
            <a:spAutoFit/>
          </a:bodyPr>
          <a:lstStyle/>
          <a:p>
            <a:pPr algn="ctr"/>
            <a:r>
              <a:rPr lang="fr-FR" sz="1100" b="1" dirty="0"/>
              <a:t>1000 km +</a:t>
            </a:r>
          </a:p>
        </p:txBody>
      </p:sp>
      <p:sp>
        <p:nvSpPr>
          <p:cNvPr id="45" name="ZoneTexte 44">
            <a:extLst>
              <a:ext uri="{FF2B5EF4-FFF2-40B4-BE49-F238E27FC236}">
                <a16:creationId xmlns:a16="http://schemas.microsoft.com/office/drawing/2014/main" id="{88F189A7-7ECA-3530-78AF-38CF22DE81FF}"/>
              </a:ext>
            </a:extLst>
          </p:cNvPr>
          <p:cNvSpPr txBox="1"/>
          <p:nvPr/>
        </p:nvSpPr>
        <p:spPr>
          <a:xfrm>
            <a:off x="10848528" y="3924000"/>
            <a:ext cx="1080120" cy="261610"/>
          </a:xfrm>
          <a:prstGeom prst="rect">
            <a:avLst/>
          </a:prstGeom>
          <a:noFill/>
          <a:ln>
            <a:noFill/>
          </a:ln>
        </p:spPr>
        <p:txBody>
          <a:bodyPr wrap="square" rtlCol="0">
            <a:spAutoFit/>
          </a:bodyPr>
          <a:lstStyle/>
          <a:p>
            <a:pPr algn="ctr"/>
            <a:r>
              <a:rPr lang="fr-FR" sz="1100" b="1" dirty="0"/>
              <a:t>100-1000 km</a:t>
            </a:r>
          </a:p>
        </p:txBody>
      </p:sp>
      <p:sp>
        <p:nvSpPr>
          <p:cNvPr id="46" name="ZoneTexte 45">
            <a:extLst>
              <a:ext uri="{FF2B5EF4-FFF2-40B4-BE49-F238E27FC236}">
                <a16:creationId xmlns:a16="http://schemas.microsoft.com/office/drawing/2014/main" id="{6642A1AA-387D-AB90-2E43-571410667BA6}"/>
              </a:ext>
            </a:extLst>
          </p:cNvPr>
          <p:cNvSpPr txBox="1"/>
          <p:nvPr/>
        </p:nvSpPr>
        <p:spPr>
          <a:xfrm>
            <a:off x="10848528" y="4464000"/>
            <a:ext cx="1080120" cy="261610"/>
          </a:xfrm>
          <a:prstGeom prst="rect">
            <a:avLst/>
          </a:prstGeom>
          <a:noFill/>
          <a:ln>
            <a:noFill/>
          </a:ln>
        </p:spPr>
        <p:txBody>
          <a:bodyPr wrap="square" rtlCol="0">
            <a:spAutoFit/>
          </a:bodyPr>
          <a:lstStyle/>
          <a:p>
            <a:pPr algn="ctr"/>
            <a:r>
              <a:rPr lang="fr-FR" sz="1100" b="1" dirty="0"/>
              <a:t>10-100 km</a:t>
            </a:r>
          </a:p>
        </p:txBody>
      </p:sp>
      <p:sp>
        <p:nvSpPr>
          <p:cNvPr id="47" name="ZoneTexte 46">
            <a:extLst>
              <a:ext uri="{FF2B5EF4-FFF2-40B4-BE49-F238E27FC236}">
                <a16:creationId xmlns:a16="http://schemas.microsoft.com/office/drawing/2014/main" id="{3AEE5A64-DC0D-EB03-18A0-F78003DACB70}"/>
              </a:ext>
            </a:extLst>
          </p:cNvPr>
          <p:cNvSpPr txBox="1"/>
          <p:nvPr/>
        </p:nvSpPr>
        <p:spPr>
          <a:xfrm>
            <a:off x="10848528" y="5004000"/>
            <a:ext cx="1080120" cy="261610"/>
          </a:xfrm>
          <a:prstGeom prst="rect">
            <a:avLst/>
          </a:prstGeom>
          <a:noFill/>
          <a:ln>
            <a:noFill/>
          </a:ln>
        </p:spPr>
        <p:txBody>
          <a:bodyPr wrap="square" rtlCol="0">
            <a:spAutoFit/>
          </a:bodyPr>
          <a:lstStyle/>
          <a:p>
            <a:pPr algn="ctr"/>
            <a:r>
              <a:rPr lang="fr-FR" sz="1100" b="1" dirty="0"/>
              <a:t>1-10 km</a:t>
            </a:r>
          </a:p>
        </p:txBody>
      </p:sp>
      <p:sp>
        <p:nvSpPr>
          <p:cNvPr id="48" name="ZoneTexte 47">
            <a:extLst>
              <a:ext uri="{FF2B5EF4-FFF2-40B4-BE49-F238E27FC236}">
                <a16:creationId xmlns:a16="http://schemas.microsoft.com/office/drawing/2014/main" id="{02491488-5A81-5D5B-24DF-CF30D8AAC056}"/>
              </a:ext>
            </a:extLst>
          </p:cNvPr>
          <p:cNvSpPr txBox="1"/>
          <p:nvPr/>
        </p:nvSpPr>
        <p:spPr>
          <a:xfrm>
            <a:off x="10848528" y="5544000"/>
            <a:ext cx="1080120" cy="261610"/>
          </a:xfrm>
          <a:prstGeom prst="rect">
            <a:avLst/>
          </a:prstGeom>
          <a:noFill/>
          <a:ln>
            <a:noFill/>
          </a:ln>
        </p:spPr>
        <p:txBody>
          <a:bodyPr wrap="square" rtlCol="0">
            <a:spAutoFit/>
          </a:bodyPr>
          <a:lstStyle/>
          <a:p>
            <a:pPr algn="ctr"/>
            <a:r>
              <a:rPr lang="fr-FR" sz="1100" b="1" dirty="0"/>
              <a:t>0-1 km</a:t>
            </a:r>
          </a:p>
        </p:txBody>
      </p:sp>
      <p:pic>
        <p:nvPicPr>
          <p:cNvPr id="2" name="Image 1">
            <a:extLst>
              <a:ext uri="{FF2B5EF4-FFF2-40B4-BE49-F238E27FC236}">
                <a16:creationId xmlns:a16="http://schemas.microsoft.com/office/drawing/2014/main" id="{31374FB9-7D53-2932-BBE6-9B4B01092D74}"/>
              </a:ext>
            </a:extLst>
          </p:cNvPr>
          <p:cNvPicPr>
            <a:picLocks noChangeAspect="1"/>
          </p:cNvPicPr>
          <p:nvPr/>
        </p:nvPicPr>
        <p:blipFill>
          <a:blip r:embed="rId4"/>
          <a:stretch>
            <a:fillRect/>
          </a:stretch>
        </p:blipFill>
        <p:spPr>
          <a:xfrm>
            <a:off x="10971635" y="1289574"/>
            <a:ext cx="857994" cy="1816036"/>
          </a:xfrm>
          <a:prstGeom prst="rect">
            <a:avLst/>
          </a:prstGeom>
        </p:spPr>
      </p:pic>
      <p:sp>
        <p:nvSpPr>
          <p:cNvPr id="6" name="Espace réservé du pied de page 3">
            <a:extLst>
              <a:ext uri="{FF2B5EF4-FFF2-40B4-BE49-F238E27FC236}">
                <a16:creationId xmlns:a16="http://schemas.microsoft.com/office/drawing/2014/main" id="{B9F15B42-2599-1C74-08EE-9CB92E1A92E2}"/>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les motifs de déplacement en commentaire de la </a:t>
            </a:r>
            <a:r>
              <a:rPr lang="fr-FR" dirty="0">
                <a:hlinkClick r:id="rId5" action="ppaction://hlinksldjump"/>
              </a:rPr>
              <a:t>page 9</a:t>
            </a:r>
            <a:endParaRPr lang="fr-FR" dirty="0"/>
          </a:p>
        </p:txBody>
      </p:sp>
      <p:sp>
        <p:nvSpPr>
          <p:cNvPr id="4" name="Espace réservé du pied de page 3">
            <a:extLst>
              <a:ext uri="{FF2B5EF4-FFF2-40B4-BE49-F238E27FC236}">
                <a16:creationId xmlns:a16="http://schemas.microsoft.com/office/drawing/2014/main" id="{F0F4939D-7337-BB42-29CA-1E9D9737160E}"/>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6" action="ppaction://hlinksldjump"/>
              </a:rPr>
              <a:t>Table des matières</a:t>
            </a:r>
            <a:endParaRPr lang="fr-FR" dirty="0"/>
          </a:p>
        </p:txBody>
      </p:sp>
    </p:spTree>
    <p:extLst>
      <p:ext uri="{BB962C8B-B14F-4D97-AF65-F5344CB8AC3E}">
        <p14:creationId xmlns:p14="http://schemas.microsoft.com/office/powerpoint/2010/main" val="2475077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AC1E-0F4B-99A4-28F2-F43CFFB5284D}"/>
            </a:ext>
          </a:extLst>
        </p:cNvPr>
        <p:cNvGrpSpPr/>
        <p:nvPr/>
      </p:nvGrpSpPr>
      <p:grpSpPr>
        <a:xfrm>
          <a:off x="0" y="0"/>
          <a:ext cx="0" cy="0"/>
          <a:chOff x="0" y="0"/>
          <a:chExt cx="0" cy="0"/>
        </a:xfrm>
      </p:grpSpPr>
      <p:graphicFrame>
        <p:nvGraphicFramePr>
          <p:cNvPr id="2" name="Graphique 1">
            <a:extLst>
              <a:ext uri="{FF2B5EF4-FFF2-40B4-BE49-F238E27FC236}">
                <a16:creationId xmlns:a16="http://schemas.microsoft.com/office/drawing/2014/main" id="{862A2ED2-DB23-4CC7-9050-018038AAC2E3}"/>
              </a:ext>
            </a:extLst>
          </p:cNvPr>
          <p:cNvGraphicFramePr>
            <a:graphicFrameLocks/>
          </p:cNvGraphicFramePr>
          <p:nvPr>
            <p:extLst>
              <p:ext uri="{D42A27DB-BD31-4B8C-83A1-F6EECF244321}">
                <p14:modId xmlns:p14="http://schemas.microsoft.com/office/powerpoint/2010/main" val="492427464"/>
              </p:ext>
            </p:extLst>
          </p:nvPr>
        </p:nvGraphicFramePr>
        <p:xfrm>
          <a:off x="504000" y="1268759"/>
          <a:ext cx="11424648"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e la date 2">
            <a:extLst>
              <a:ext uri="{FF2B5EF4-FFF2-40B4-BE49-F238E27FC236}">
                <a16:creationId xmlns:a16="http://schemas.microsoft.com/office/drawing/2014/main" id="{BDA56661-80A1-FD8F-2657-ABFE5C3251B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C4A982E7-C6FF-2F4C-7D05-790A7EC146DA}"/>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18</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C02612B6-120C-1CE5-DEDC-4B6B1E04898F}"/>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17" name="Titre 8">
            <a:extLst>
              <a:ext uri="{FF2B5EF4-FFF2-40B4-BE49-F238E27FC236}">
                <a16:creationId xmlns:a16="http://schemas.microsoft.com/office/drawing/2014/main" id="{44092D02-0122-1A7C-C3F9-AB14AF408E01}"/>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Temps de déplacement par motif</a:t>
            </a:r>
            <a:endParaRPr lang="fr-FR" dirty="0"/>
          </a:p>
        </p:txBody>
      </p:sp>
      <p:sp>
        <p:nvSpPr>
          <p:cNvPr id="38" name="Rectangle 37">
            <a:extLst>
              <a:ext uri="{FF2B5EF4-FFF2-40B4-BE49-F238E27FC236}">
                <a16:creationId xmlns:a16="http://schemas.microsoft.com/office/drawing/2014/main" id="{8092E4A5-F846-5065-D327-517EF8FCE38F}"/>
              </a:ext>
            </a:extLst>
          </p:cNvPr>
          <p:cNvSpPr/>
          <p:nvPr/>
        </p:nvSpPr>
        <p:spPr>
          <a:xfrm>
            <a:off x="504000" y="1521025"/>
            <a:ext cx="839472" cy="1619943"/>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473EAA0A-83EF-E1D3-94D0-F75263485378}"/>
              </a:ext>
            </a:extLst>
          </p:cNvPr>
          <p:cNvSpPr txBox="1"/>
          <p:nvPr/>
        </p:nvSpPr>
        <p:spPr>
          <a:xfrm>
            <a:off x="407368" y="2060848"/>
            <a:ext cx="1080120" cy="261610"/>
          </a:xfrm>
          <a:prstGeom prst="rect">
            <a:avLst/>
          </a:prstGeom>
          <a:noFill/>
          <a:ln>
            <a:noFill/>
          </a:ln>
        </p:spPr>
        <p:txBody>
          <a:bodyPr wrap="square" rtlCol="0">
            <a:spAutoFit/>
          </a:bodyPr>
          <a:lstStyle/>
          <a:p>
            <a:pPr algn="ctr"/>
            <a:r>
              <a:rPr lang="fr-FR" sz="1100" b="1" dirty="0"/>
              <a:t>Global</a:t>
            </a:r>
          </a:p>
        </p:txBody>
      </p:sp>
      <p:sp>
        <p:nvSpPr>
          <p:cNvPr id="44" name="ZoneTexte 43">
            <a:extLst>
              <a:ext uri="{FF2B5EF4-FFF2-40B4-BE49-F238E27FC236}">
                <a16:creationId xmlns:a16="http://schemas.microsoft.com/office/drawing/2014/main" id="{A5CC5B06-A6EC-5CF8-7E3E-352CDE79F6D0}"/>
              </a:ext>
            </a:extLst>
          </p:cNvPr>
          <p:cNvSpPr txBox="1"/>
          <p:nvPr/>
        </p:nvSpPr>
        <p:spPr>
          <a:xfrm>
            <a:off x="10848528" y="3384000"/>
            <a:ext cx="1080120" cy="261610"/>
          </a:xfrm>
          <a:prstGeom prst="rect">
            <a:avLst/>
          </a:prstGeom>
          <a:noFill/>
          <a:ln>
            <a:noFill/>
          </a:ln>
        </p:spPr>
        <p:txBody>
          <a:bodyPr wrap="square" rtlCol="0">
            <a:spAutoFit/>
          </a:bodyPr>
          <a:lstStyle/>
          <a:p>
            <a:pPr algn="ctr"/>
            <a:r>
              <a:rPr lang="fr-FR" sz="1100" b="1" dirty="0"/>
              <a:t>1000 km +</a:t>
            </a:r>
          </a:p>
        </p:txBody>
      </p:sp>
      <p:sp>
        <p:nvSpPr>
          <p:cNvPr id="45" name="ZoneTexte 44">
            <a:extLst>
              <a:ext uri="{FF2B5EF4-FFF2-40B4-BE49-F238E27FC236}">
                <a16:creationId xmlns:a16="http://schemas.microsoft.com/office/drawing/2014/main" id="{88F189A7-7ECA-3530-78AF-38CF22DE81FF}"/>
              </a:ext>
            </a:extLst>
          </p:cNvPr>
          <p:cNvSpPr txBox="1"/>
          <p:nvPr/>
        </p:nvSpPr>
        <p:spPr>
          <a:xfrm>
            <a:off x="10848528" y="3924000"/>
            <a:ext cx="1080120" cy="261610"/>
          </a:xfrm>
          <a:prstGeom prst="rect">
            <a:avLst/>
          </a:prstGeom>
          <a:noFill/>
          <a:ln>
            <a:noFill/>
          </a:ln>
        </p:spPr>
        <p:txBody>
          <a:bodyPr wrap="square" rtlCol="0">
            <a:spAutoFit/>
          </a:bodyPr>
          <a:lstStyle/>
          <a:p>
            <a:pPr algn="ctr"/>
            <a:r>
              <a:rPr lang="fr-FR" sz="1100" b="1" dirty="0"/>
              <a:t>100-1000 km</a:t>
            </a:r>
          </a:p>
        </p:txBody>
      </p:sp>
      <p:sp>
        <p:nvSpPr>
          <p:cNvPr id="46" name="ZoneTexte 45">
            <a:extLst>
              <a:ext uri="{FF2B5EF4-FFF2-40B4-BE49-F238E27FC236}">
                <a16:creationId xmlns:a16="http://schemas.microsoft.com/office/drawing/2014/main" id="{6642A1AA-387D-AB90-2E43-571410667BA6}"/>
              </a:ext>
            </a:extLst>
          </p:cNvPr>
          <p:cNvSpPr txBox="1"/>
          <p:nvPr/>
        </p:nvSpPr>
        <p:spPr>
          <a:xfrm>
            <a:off x="10848528" y="4464000"/>
            <a:ext cx="1080120" cy="261610"/>
          </a:xfrm>
          <a:prstGeom prst="rect">
            <a:avLst/>
          </a:prstGeom>
          <a:noFill/>
          <a:ln>
            <a:noFill/>
          </a:ln>
        </p:spPr>
        <p:txBody>
          <a:bodyPr wrap="square" rtlCol="0">
            <a:spAutoFit/>
          </a:bodyPr>
          <a:lstStyle/>
          <a:p>
            <a:pPr algn="ctr"/>
            <a:r>
              <a:rPr lang="fr-FR" sz="1100" b="1" dirty="0"/>
              <a:t>10-100 km</a:t>
            </a:r>
          </a:p>
        </p:txBody>
      </p:sp>
      <p:sp>
        <p:nvSpPr>
          <p:cNvPr id="47" name="ZoneTexte 46">
            <a:extLst>
              <a:ext uri="{FF2B5EF4-FFF2-40B4-BE49-F238E27FC236}">
                <a16:creationId xmlns:a16="http://schemas.microsoft.com/office/drawing/2014/main" id="{3AEE5A64-DC0D-EB03-18A0-F78003DACB70}"/>
              </a:ext>
            </a:extLst>
          </p:cNvPr>
          <p:cNvSpPr txBox="1"/>
          <p:nvPr/>
        </p:nvSpPr>
        <p:spPr>
          <a:xfrm>
            <a:off x="10848528" y="5004000"/>
            <a:ext cx="1080120" cy="261610"/>
          </a:xfrm>
          <a:prstGeom prst="rect">
            <a:avLst/>
          </a:prstGeom>
          <a:noFill/>
          <a:ln>
            <a:noFill/>
          </a:ln>
        </p:spPr>
        <p:txBody>
          <a:bodyPr wrap="square" rtlCol="0">
            <a:spAutoFit/>
          </a:bodyPr>
          <a:lstStyle/>
          <a:p>
            <a:pPr algn="ctr"/>
            <a:r>
              <a:rPr lang="fr-FR" sz="1100" b="1" dirty="0"/>
              <a:t>1-10 km</a:t>
            </a:r>
          </a:p>
        </p:txBody>
      </p:sp>
      <p:sp>
        <p:nvSpPr>
          <p:cNvPr id="48" name="ZoneTexte 47">
            <a:extLst>
              <a:ext uri="{FF2B5EF4-FFF2-40B4-BE49-F238E27FC236}">
                <a16:creationId xmlns:a16="http://schemas.microsoft.com/office/drawing/2014/main" id="{02491488-5A81-5D5B-24DF-CF30D8AAC056}"/>
              </a:ext>
            </a:extLst>
          </p:cNvPr>
          <p:cNvSpPr txBox="1"/>
          <p:nvPr/>
        </p:nvSpPr>
        <p:spPr>
          <a:xfrm>
            <a:off x="10848528" y="5544000"/>
            <a:ext cx="1080120" cy="261610"/>
          </a:xfrm>
          <a:prstGeom prst="rect">
            <a:avLst/>
          </a:prstGeom>
          <a:noFill/>
          <a:ln>
            <a:noFill/>
          </a:ln>
        </p:spPr>
        <p:txBody>
          <a:bodyPr wrap="square" rtlCol="0">
            <a:spAutoFit/>
          </a:bodyPr>
          <a:lstStyle/>
          <a:p>
            <a:pPr algn="ctr"/>
            <a:r>
              <a:rPr lang="fr-FR" sz="1100" b="1" dirty="0"/>
              <a:t>0-1 km</a:t>
            </a:r>
          </a:p>
        </p:txBody>
      </p:sp>
      <p:pic>
        <p:nvPicPr>
          <p:cNvPr id="4" name="Image 3">
            <a:extLst>
              <a:ext uri="{FF2B5EF4-FFF2-40B4-BE49-F238E27FC236}">
                <a16:creationId xmlns:a16="http://schemas.microsoft.com/office/drawing/2014/main" id="{F52AEC77-05EC-BE78-4462-364933B6DD5D}"/>
              </a:ext>
            </a:extLst>
          </p:cNvPr>
          <p:cNvPicPr>
            <a:picLocks noChangeAspect="1"/>
          </p:cNvPicPr>
          <p:nvPr/>
        </p:nvPicPr>
        <p:blipFill>
          <a:blip r:embed="rId4"/>
          <a:stretch>
            <a:fillRect/>
          </a:stretch>
        </p:blipFill>
        <p:spPr>
          <a:xfrm>
            <a:off x="10971635" y="1289574"/>
            <a:ext cx="857994" cy="1816036"/>
          </a:xfrm>
          <a:prstGeom prst="rect">
            <a:avLst/>
          </a:prstGeom>
        </p:spPr>
      </p:pic>
      <p:sp>
        <p:nvSpPr>
          <p:cNvPr id="6" name="Espace réservé du pied de page 3">
            <a:extLst>
              <a:ext uri="{FF2B5EF4-FFF2-40B4-BE49-F238E27FC236}">
                <a16:creationId xmlns:a16="http://schemas.microsoft.com/office/drawing/2014/main" id="{AF262827-7B14-906A-6F4C-FDDB8D061C96}"/>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les motifs de déplacement en commentaire de la </a:t>
            </a:r>
            <a:r>
              <a:rPr lang="fr-FR" dirty="0">
                <a:hlinkClick r:id="rId5" action="ppaction://hlinksldjump"/>
              </a:rPr>
              <a:t>page 9</a:t>
            </a:r>
            <a:endParaRPr lang="fr-FR" dirty="0"/>
          </a:p>
        </p:txBody>
      </p:sp>
      <p:sp>
        <p:nvSpPr>
          <p:cNvPr id="7" name="Espace réservé du pied de page 3">
            <a:extLst>
              <a:ext uri="{FF2B5EF4-FFF2-40B4-BE49-F238E27FC236}">
                <a16:creationId xmlns:a16="http://schemas.microsoft.com/office/drawing/2014/main" id="{30C27E31-7FD4-00ED-37DE-3874136757B1}"/>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6" action="ppaction://hlinksldjump"/>
              </a:rPr>
              <a:t>Table des matières</a:t>
            </a:r>
            <a:endParaRPr lang="fr-FR" dirty="0"/>
          </a:p>
        </p:txBody>
      </p:sp>
    </p:spTree>
    <p:extLst>
      <p:ext uri="{BB962C8B-B14F-4D97-AF65-F5344CB8AC3E}">
        <p14:creationId xmlns:p14="http://schemas.microsoft.com/office/powerpoint/2010/main" val="392187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AC1E-0F4B-99A4-28F2-F43CFFB5284D}"/>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DA56661-80A1-FD8F-2657-ABFE5C3251B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C4A982E7-C6FF-2F4C-7D05-790A7EC146DA}"/>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19</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C02612B6-120C-1CE5-DEDC-4B6B1E04898F}"/>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17" name="Titre 8">
            <a:extLst>
              <a:ext uri="{FF2B5EF4-FFF2-40B4-BE49-F238E27FC236}">
                <a16:creationId xmlns:a16="http://schemas.microsoft.com/office/drawing/2014/main" id="{44092D02-0122-1A7C-C3F9-AB14AF408E01}"/>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Distances parcourues par motif</a:t>
            </a:r>
            <a:endParaRPr lang="fr-FR" dirty="0"/>
          </a:p>
        </p:txBody>
      </p:sp>
      <p:graphicFrame>
        <p:nvGraphicFramePr>
          <p:cNvPr id="27" name="Graphique 26">
            <a:extLst>
              <a:ext uri="{FF2B5EF4-FFF2-40B4-BE49-F238E27FC236}">
                <a16:creationId xmlns:a16="http://schemas.microsoft.com/office/drawing/2014/main" id="{5865DF5E-8CE1-452A-853E-67E23E74233A}"/>
              </a:ext>
            </a:extLst>
          </p:cNvPr>
          <p:cNvGraphicFramePr>
            <a:graphicFrameLocks/>
          </p:cNvGraphicFramePr>
          <p:nvPr>
            <p:extLst>
              <p:ext uri="{D42A27DB-BD31-4B8C-83A1-F6EECF244321}">
                <p14:modId xmlns:p14="http://schemas.microsoft.com/office/powerpoint/2010/main" val="2964997052"/>
              </p:ext>
            </p:extLst>
          </p:nvPr>
        </p:nvGraphicFramePr>
        <p:xfrm>
          <a:off x="495193" y="1268760"/>
          <a:ext cx="1080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974A1D56-1554-0340-7751-82562804699E}"/>
              </a:ext>
            </a:extLst>
          </p:cNvPr>
          <p:cNvSpPr/>
          <p:nvPr/>
        </p:nvSpPr>
        <p:spPr>
          <a:xfrm>
            <a:off x="495193" y="1521025"/>
            <a:ext cx="848279" cy="1619943"/>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970D4C5F-F07A-33CD-21A6-21DDBB233217}"/>
              </a:ext>
            </a:extLst>
          </p:cNvPr>
          <p:cNvSpPr txBox="1"/>
          <p:nvPr/>
        </p:nvSpPr>
        <p:spPr>
          <a:xfrm>
            <a:off x="407368" y="2015262"/>
            <a:ext cx="1080120" cy="261610"/>
          </a:xfrm>
          <a:prstGeom prst="rect">
            <a:avLst/>
          </a:prstGeom>
          <a:noFill/>
          <a:ln>
            <a:noFill/>
          </a:ln>
        </p:spPr>
        <p:txBody>
          <a:bodyPr wrap="square" rtlCol="0">
            <a:spAutoFit/>
          </a:bodyPr>
          <a:lstStyle/>
          <a:p>
            <a:pPr algn="ctr"/>
            <a:r>
              <a:rPr lang="fr-FR" sz="1100" b="1" dirty="0"/>
              <a:t>Global</a:t>
            </a:r>
          </a:p>
        </p:txBody>
      </p:sp>
      <p:sp>
        <p:nvSpPr>
          <p:cNvPr id="6" name="ZoneTexte 5">
            <a:extLst>
              <a:ext uri="{FF2B5EF4-FFF2-40B4-BE49-F238E27FC236}">
                <a16:creationId xmlns:a16="http://schemas.microsoft.com/office/drawing/2014/main" id="{5A5D2821-8DFF-4DA3-919D-5B0C669F6802}"/>
              </a:ext>
            </a:extLst>
          </p:cNvPr>
          <p:cNvSpPr txBox="1"/>
          <p:nvPr/>
        </p:nvSpPr>
        <p:spPr>
          <a:xfrm>
            <a:off x="10848528" y="3384000"/>
            <a:ext cx="1080120" cy="261610"/>
          </a:xfrm>
          <a:prstGeom prst="rect">
            <a:avLst/>
          </a:prstGeom>
          <a:noFill/>
          <a:ln>
            <a:noFill/>
          </a:ln>
        </p:spPr>
        <p:txBody>
          <a:bodyPr wrap="square" rtlCol="0">
            <a:spAutoFit/>
          </a:bodyPr>
          <a:lstStyle/>
          <a:p>
            <a:pPr algn="ctr"/>
            <a:r>
              <a:rPr lang="fr-FR" sz="1100" b="1" dirty="0"/>
              <a:t>1000 km +</a:t>
            </a:r>
          </a:p>
        </p:txBody>
      </p:sp>
      <p:sp>
        <p:nvSpPr>
          <p:cNvPr id="7" name="ZoneTexte 6">
            <a:extLst>
              <a:ext uri="{FF2B5EF4-FFF2-40B4-BE49-F238E27FC236}">
                <a16:creationId xmlns:a16="http://schemas.microsoft.com/office/drawing/2014/main" id="{80566A59-22FB-B4A7-41BB-8F0056DFEBC1}"/>
              </a:ext>
            </a:extLst>
          </p:cNvPr>
          <p:cNvSpPr txBox="1"/>
          <p:nvPr/>
        </p:nvSpPr>
        <p:spPr>
          <a:xfrm>
            <a:off x="10848528" y="3924000"/>
            <a:ext cx="1080120" cy="261610"/>
          </a:xfrm>
          <a:prstGeom prst="rect">
            <a:avLst/>
          </a:prstGeom>
          <a:noFill/>
          <a:ln>
            <a:noFill/>
          </a:ln>
        </p:spPr>
        <p:txBody>
          <a:bodyPr wrap="square" rtlCol="0">
            <a:spAutoFit/>
          </a:bodyPr>
          <a:lstStyle/>
          <a:p>
            <a:pPr algn="ctr"/>
            <a:r>
              <a:rPr lang="fr-FR" sz="1100" b="1" dirty="0"/>
              <a:t>100-1000 km</a:t>
            </a:r>
          </a:p>
        </p:txBody>
      </p:sp>
      <p:sp>
        <p:nvSpPr>
          <p:cNvPr id="8" name="ZoneTexte 7">
            <a:extLst>
              <a:ext uri="{FF2B5EF4-FFF2-40B4-BE49-F238E27FC236}">
                <a16:creationId xmlns:a16="http://schemas.microsoft.com/office/drawing/2014/main" id="{D00A465F-2C83-D6D1-6140-FAF76A7ADA9B}"/>
              </a:ext>
            </a:extLst>
          </p:cNvPr>
          <p:cNvSpPr txBox="1"/>
          <p:nvPr/>
        </p:nvSpPr>
        <p:spPr>
          <a:xfrm>
            <a:off x="10848528" y="4464000"/>
            <a:ext cx="1080120" cy="261610"/>
          </a:xfrm>
          <a:prstGeom prst="rect">
            <a:avLst/>
          </a:prstGeom>
          <a:noFill/>
          <a:ln>
            <a:noFill/>
          </a:ln>
        </p:spPr>
        <p:txBody>
          <a:bodyPr wrap="square" rtlCol="0">
            <a:spAutoFit/>
          </a:bodyPr>
          <a:lstStyle/>
          <a:p>
            <a:pPr algn="ctr"/>
            <a:r>
              <a:rPr lang="fr-FR" sz="1100" b="1" dirty="0"/>
              <a:t>10-100 km</a:t>
            </a:r>
          </a:p>
        </p:txBody>
      </p:sp>
      <p:sp>
        <p:nvSpPr>
          <p:cNvPr id="9" name="ZoneTexte 8">
            <a:extLst>
              <a:ext uri="{FF2B5EF4-FFF2-40B4-BE49-F238E27FC236}">
                <a16:creationId xmlns:a16="http://schemas.microsoft.com/office/drawing/2014/main" id="{0C5DC7E0-1E04-9FAD-A2B3-CCCC1AB958A6}"/>
              </a:ext>
            </a:extLst>
          </p:cNvPr>
          <p:cNvSpPr txBox="1"/>
          <p:nvPr/>
        </p:nvSpPr>
        <p:spPr>
          <a:xfrm>
            <a:off x="10848528" y="5004000"/>
            <a:ext cx="1080120" cy="261610"/>
          </a:xfrm>
          <a:prstGeom prst="rect">
            <a:avLst/>
          </a:prstGeom>
          <a:noFill/>
          <a:ln>
            <a:noFill/>
          </a:ln>
        </p:spPr>
        <p:txBody>
          <a:bodyPr wrap="square" rtlCol="0">
            <a:spAutoFit/>
          </a:bodyPr>
          <a:lstStyle/>
          <a:p>
            <a:pPr algn="ctr"/>
            <a:r>
              <a:rPr lang="fr-FR" sz="1100" b="1" dirty="0"/>
              <a:t>1-10 km</a:t>
            </a:r>
          </a:p>
        </p:txBody>
      </p:sp>
      <p:sp>
        <p:nvSpPr>
          <p:cNvPr id="11" name="ZoneTexte 10">
            <a:extLst>
              <a:ext uri="{FF2B5EF4-FFF2-40B4-BE49-F238E27FC236}">
                <a16:creationId xmlns:a16="http://schemas.microsoft.com/office/drawing/2014/main" id="{E9C657C3-5374-EF84-A8DE-DACCD317318F}"/>
              </a:ext>
            </a:extLst>
          </p:cNvPr>
          <p:cNvSpPr txBox="1"/>
          <p:nvPr/>
        </p:nvSpPr>
        <p:spPr>
          <a:xfrm>
            <a:off x="10848528" y="5544000"/>
            <a:ext cx="1080120" cy="261610"/>
          </a:xfrm>
          <a:prstGeom prst="rect">
            <a:avLst/>
          </a:prstGeom>
          <a:noFill/>
          <a:ln>
            <a:noFill/>
          </a:ln>
        </p:spPr>
        <p:txBody>
          <a:bodyPr wrap="square" rtlCol="0">
            <a:spAutoFit/>
          </a:bodyPr>
          <a:lstStyle/>
          <a:p>
            <a:pPr algn="ctr"/>
            <a:r>
              <a:rPr lang="fr-FR" sz="1100" b="1" dirty="0"/>
              <a:t>0-1 km</a:t>
            </a:r>
          </a:p>
        </p:txBody>
      </p:sp>
      <p:pic>
        <p:nvPicPr>
          <p:cNvPr id="13" name="Image 12">
            <a:extLst>
              <a:ext uri="{FF2B5EF4-FFF2-40B4-BE49-F238E27FC236}">
                <a16:creationId xmlns:a16="http://schemas.microsoft.com/office/drawing/2014/main" id="{FFE92131-E3B9-6E71-852F-C65801DAD2EB}"/>
              </a:ext>
            </a:extLst>
          </p:cNvPr>
          <p:cNvPicPr>
            <a:picLocks noChangeAspect="1"/>
          </p:cNvPicPr>
          <p:nvPr/>
        </p:nvPicPr>
        <p:blipFill>
          <a:blip r:embed="rId4"/>
          <a:stretch>
            <a:fillRect/>
          </a:stretch>
        </p:blipFill>
        <p:spPr>
          <a:xfrm>
            <a:off x="10971635" y="1289574"/>
            <a:ext cx="857994" cy="1816036"/>
          </a:xfrm>
          <a:prstGeom prst="rect">
            <a:avLst/>
          </a:prstGeom>
        </p:spPr>
      </p:pic>
      <p:sp>
        <p:nvSpPr>
          <p:cNvPr id="12" name="Espace réservé du pied de page 3">
            <a:extLst>
              <a:ext uri="{FF2B5EF4-FFF2-40B4-BE49-F238E27FC236}">
                <a16:creationId xmlns:a16="http://schemas.microsoft.com/office/drawing/2014/main" id="{BC960034-5115-D617-428D-52BAA74DE75C}"/>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les motifs de déplacement en commentaire de la </a:t>
            </a:r>
            <a:r>
              <a:rPr lang="fr-FR" dirty="0">
                <a:hlinkClick r:id="rId5" action="ppaction://hlinksldjump"/>
              </a:rPr>
              <a:t>page 9</a:t>
            </a:r>
            <a:endParaRPr lang="fr-FR" dirty="0"/>
          </a:p>
        </p:txBody>
      </p:sp>
      <p:sp>
        <p:nvSpPr>
          <p:cNvPr id="14" name="Espace réservé du pied de page 3">
            <a:extLst>
              <a:ext uri="{FF2B5EF4-FFF2-40B4-BE49-F238E27FC236}">
                <a16:creationId xmlns:a16="http://schemas.microsoft.com/office/drawing/2014/main" id="{2E1CC414-8B9F-FBE4-4E14-DD209AF15E03}"/>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6" action="ppaction://hlinksldjump"/>
              </a:rPr>
              <a:t>Table des matières</a:t>
            </a:r>
            <a:endParaRPr lang="fr-FR" dirty="0"/>
          </a:p>
        </p:txBody>
      </p:sp>
    </p:spTree>
    <p:extLst>
      <p:ext uri="{BB962C8B-B14F-4D97-AF65-F5344CB8AC3E}">
        <p14:creationId xmlns:p14="http://schemas.microsoft.com/office/powerpoint/2010/main" val="1338718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600D7-6983-E875-3988-F8E074D407DD}"/>
            </a:ext>
          </a:extLst>
        </p:cNvPr>
        <p:cNvGrpSpPr/>
        <p:nvPr/>
      </p:nvGrpSpPr>
      <p:grpSpPr>
        <a:xfrm>
          <a:off x="0" y="0"/>
          <a:ext cx="0" cy="0"/>
          <a:chOff x="0" y="0"/>
          <a:chExt cx="0" cy="0"/>
        </a:xfrm>
      </p:grpSpPr>
      <p:sp>
        <p:nvSpPr>
          <p:cNvPr id="9" name="Titre 8">
            <a:extLst>
              <a:ext uri="{FF2B5EF4-FFF2-40B4-BE49-F238E27FC236}">
                <a16:creationId xmlns:a16="http://schemas.microsoft.com/office/drawing/2014/main" id="{61F1264A-7909-F0BA-1211-EF45A52EFBA9}"/>
              </a:ext>
            </a:extLst>
          </p:cNvPr>
          <p:cNvSpPr>
            <a:spLocks noGrp="1"/>
          </p:cNvSpPr>
          <p:nvPr>
            <p:ph type="title"/>
          </p:nvPr>
        </p:nvSpPr>
        <p:spPr/>
        <p:txBody>
          <a:bodyPr>
            <a:normAutofit/>
          </a:bodyPr>
          <a:lstStyle/>
          <a:p>
            <a:pPr>
              <a:spcBef>
                <a:spcPts val="0"/>
              </a:spcBef>
            </a:pPr>
            <a:r>
              <a:rPr lang="fr-FR" sz="2800" dirty="0">
                <a:solidFill>
                  <a:srgbClr val="0070C0"/>
                </a:solidFill>
                <a:latin typeface="Gill Sans MT"/>
                <a:ea typeface="+mn-ea"/>
                <a:cs typeface="+mn-cs"/>
              </a:rPr>
              <a:t>Table des matières</a:t>
            </a:r>
            <a:endParaRPr lang="fr-FR" dirty="0"/>
          </a:p>
        </p:txBody>
      </p:sp>
      <p:sp>
        <p:nvSpPr>
          <p:cNvPr id="3" name="Espace réservé de la date 2">
            <a:extLst>
              <a:ext uri="{FF2B5EF4-FFF2-40B4-BE49-F238E27FC236}">
                <a16:creationId xmlns:a16="http://schemas.microsoft.com/office/drawing/2014/main" id="{D6269318-17A2-B7FB-AF8E-86EA80C69DC5}"/>
              </a:ext>
            </a:extLst>
          </p:cNvPr>
          <p:cNvSpPr>
            <a:spLocks noGrp="1"/>
          </p:cNvSpPr>
          <p:nvPr>
            <p:ph type="dt" sz="half" idx="10"/>
          </p:nvPr>
        </p:nvSpPr>
        <p:spPr/>
        <p:txBody>
          <a:bodyPr/>
          <a:lstStyle/>
          <a:p>
            <a:pPr algn="r"/>
            <a:r>
              <a:rPr lang="fr-FR"/>
              <a:t>05/11/2024</a:t>
            </a:r>
            <a:endParaRPr lang="fr-FR" dirty="0"/>
          </a:p>
        </p:txBody>
      </p:sp>
      <p:sp>
        <p:nvSpPr>
          <p:cNvPr id="5" name="Espace réservé du numéro de diapositive 4">
            <a:extLst>
              <a:ext uri="{FF2B5EF4-FFF2-40B4-BE49-F238E27FC236}">
                <a16:creationId xmlns:a16="http://schemas.microsoft.com/office/drawing/2014/main" id="{19A0FF2D-A177-3CAB-BD84-36C45AA1A5C9}"/>
              </a:ext>
            </a:extLst>
          </p:cNvPr>
          <p:cNvSpPr>
            <a:spLocks noGrp="1"/>
          </p:cNvSpPr>
          <p:nvPr>
            <p:ph type="sldNum" sz="quarter" idx="12"/>
          </p:nvPr>
        </p:nvSpPr>
        <p:spPr/>
        <p:txBody>
          <a:bodyPr/>
          <a:lstStyle/>
          <a:p>
            <a:fld id="{7DB8656E-A64D-4224-BA07-37D0C347CFBD}" type="slidenum">
              <a:rPr lang="fr-FR" smtClean="0"/>
              <a:t>2</a:t>
            </a:fld>
            <a:endParaRPr lang="fr-FR"/>
          </a:p>
        </p:txBody>
      </p:sp>
      <p:sp>
        <p:nvSpPr>
          <p:cNvPr id="6" name="Espace réservé du contenu 5">
            <a:extLst>
              <a:ext uri="{FF2B5EF4-FFF2-40B4-BE49-F238E27FC236}">
                <a16:creationId xmlns:a16="http://schemas.microsoft.com/office/drawing/2014/main" id="{9AB6CE54-6C19-D08E-04C5-851B1A056DDC}"/>
              </a:ext>
            </a:extLst>
          </p:cNvPr>
          <p:cNvSpPr>
            <a:spLocks noGrp="1"/>
          </p:cNvSpPr>
          <p:nvPr>
            <p:ph sz="quarter" idx="1"/>
          </p:nvPr>
        </p:nvSpPr>
        <p:spPr>
          <a:xfrm>
            <a:off x="605536" y="1143001"/>
            <a:ext cx="11107088" cy="5184996"/>
          </a:xfrm>
        </p:spPr>
        <p:txBody>
          <a:bodyPr>
            <a:normAutofit/>
          </a:bodyPr>
          <a:lstStyle/>
          <a:p>
            <a:pPr marL="0" indent="0">
              <a:spcBef>
                <a:spcPts val="1200"/>
              </a:spcBef>
              <a:buNone/>
            </a:pPr>
            <a:r>
              <a:rPr lang="fr-FR" sz="2000" b="1" dirty="0">
                <a:solidFill>
                  <a:schemeClr val="accent1">
                    <a:lumMod val="50000"/>
                  </a:schemeClr>
                </a:solidFill>
              </a:rPr>
              <a:t>Introduction</a:t>
            </a:r>
          </a:p>
          <a:p>
            <a:pPr lvl="1">
              <a:spcBef>
                <a:spcPts val="0"/>
              </a:spcBef>
              <a:buFont typeface="Wingdings" panose="05000000000000000000" pitchFamily="2" charset="2"/>
              <a:buChar char="Ø"/>
            </a:pPr>
            <a:r>
              <a:rPr lang="fr-FR" sz="1800" dirty="0">
                <a:solidFill>
                  <a:schemeClr val="accent1">
                    <a:lumMod val="50000"/>
                  </a:schemeClr>
                </a:solidFill>
                <a:hlinkClick r:id="rId3" action="ppaction://hlinksldjump"/>
              </a:rPr>
              <a:t>Eléments introductifs et méthodologiques</a:t>
            </a:r>
            <a:r>
              <a:rPr lang="fr-FR" sz="1800" dirty="0">
                <a:solidFill>
                  <a:schemeClr val="accent1">
                    <a:lumMod val="50000"/>
                  </a:schemeClr>
                </a:solidFill>
              </a:rPr>
              <a:t> (page 3)</a:t>
            </a:r>
          </a:p>
          <a:p>
            <a:pPr lvl="1">
              <a:spcBef>
                <a:spcPts val="0"/>
              </a:spcBef>
              <a:buFont typeface="Wingdings" panose="05000000000000000000" pitchFamily="2" charset="2"/>
              <a:buChar char="Ø"/>
            </a:pPr>
            <a:r>
              <a:rPr lang="fr-FR" sz="1800" dirty="0">
                <a:solidFill>
                  <a:schemeClr val="accent1">
                    <a:lumMod val="50000"/>
                  </a:schemeClr>
                </a:solidFill>
                <a:hlinkClick r:id="rId4" action="ppaction://hlinksldjump"/>
              </a:rPr>
              <a:t>Construction des figures et réutilisation</a:t>
            </a:r>
            <a:r>
              <a:rPr lang="fr-FR" sz="1800" dirty="0">
                <a:solidFill>
                  <a:schemeClr val="accent1">
                    <a:lumMod val="50000"/>
                  </a:schemeClr>
                </a:solidFill>
              </a:rPr>
              <a:t> (page 4)</a:t>
            </a:r>
          </a:p>
          <a:p>
            <a:pPr marL="0" indent="0">
              <a:spcBef>
                <a:spcPts val="1200"/>
              </a:spcBef>
              <a:buNone/>
            </a:pPr>
            <a:r>
              <a:rPr lang="fr-FR" sz="2000" b="1" dirty="0">
                <a:solidFill>
                  <a:schemeClr val="accent1">
                    <a:lumMod val="50000"/>
                  </a:schemeClr>
                </a:solidFill>
              </a:rPr>
              <a:t>Figures récapitulatives</a:t>
            </a:r>
          </a:p>
          <a:p>
            <a:pPr lvl="1">
              <a:spcBef>
                <a:spcPts val="0"/>
              </a:spcBef>
              <a:buFont typeface="Wingdings" panose="05000000000000000000" pitchFamily="2" charset="2"/>
              <a:buChar char="Ø"/>
            </a:pPr>
            <a:r>
              <a:rPr lang="fr-FR" sz="1800" b="1" dirty="0">
                <a:hlinkClick r:id="rId5" action="ppaction://hlinksldjump"/>
              </a:rPr>
              <a:t>La mobilité des Français </a:t>
            </a:r>
            <a:r>
              <a:rPr lang="fr-FR" sz="1800" dirty="0">
                <a:hlinkClick r:id="rId5" action="ppaction://hlinksldjump"/>
              </a:rPr>
              <a:t>selon les motifs, modes, distances, revenus et densité de commune</a:t>
            </a:r>
            <a:r>
              <a:rPr lang="fr-FR" sz="1800" dirty="0"/>
              <a:t> (page 5)</a:t>
            </a:r>
          </a:p>
          <a:p>
            <a:pPr lvl="1">
              <a:spcBef>
                <a:spcPts val="0"/>
              </a:spcBef>
              <a:buFont typeface="Wingdings" panose="05000000000000000000" pitchFamily="2" charset="2"/>
              <a:buChar char="Ø"/>
            </a:pPr>
            <a:r>
              <a:rPr lang="fr-FR" sz="1800" b="1" dirty="0">
                <a:solidFill>
                  <a:schemeClr val="accent1">
                    <a:lumMod val="50000"/>
                  </a:schemeClr>
                </a:solidFill>
                <a:hlinkClick r:id="rId6" action="ppaction://hlinksldjump"/>
              </a:rPr>
              <a:t>Principales caractéristiques </a:t>
            </a:r>
            <a:r>
              <a:rPr lang="fr-FR" sz="1800" dirty="0">
                <a:solidFill>
                  <a:schemeClr val="accent1">
                    <a:lumMod val="50000"/>
                  </a:schemeClr>
                </a:solidFill>
                <a:hlinkClick r:id="rId6" action="ppaction://hlinksldjump"/>
              </a:rPr>
              <a:t>des mobilités, par distance et modes</a:t>
            </a:r>
            <a:r>
              <a:rPr lang="fr-FR" sz="1800" dirty="0">
                <a:solidFill>
                  <a:schemeClr val="accent1">
                    <a:lumMod val="50000"/>
                  </a:schemeClr>
                </a:solidFill>
              </a:rPr>
              <a:t> (page 6)</a:t>
            </a:r>
          </a:p>
          <a:p>
            <a:pPr lvl="1">
              <a:spcBef>
                <a:spcPts val="0"/>
              </a:spcBef>
              <a:buFont typeface="Wingdings" panose="05000000000000000000" pitchFamily="2" charset="2"/>
              <a:buChar char="Ø"/>
            </a:pPr>
            <a:r>
              <a:rPr lang="fr-FR" sz="1800" b="1" dirty="0">
                <a:solidFill>
                  <a:schemeClr val="accent1">
                    <a:lumMod val="50000"/>
                  </a:schemeClr>
                </a:solidFill>
                <a:hlinkClick r:id="rId7" action="ppaction://hlinksldjump"/>
              </a:rPr>
              <a:t>Parts modales </a:t>
            </a:r>
            <a:r>
              <a:rPr lang="fr-FR" sz="1800" dirty="0">
                <a:solidFill>
                  <a:schemeClr val="accent1">
                    <a:lumMod val="50000"/>
                  </a:schemeClr>
                </a:solidFill>
                <a:hlinkClick r:id="rId7" action="ppaction://hlinksldjump"/>
              </a:rPr>
              <a:t>selon les caractéristiques de mobilité</a:t>
            </a:r>
            <a:r>
              <a:rPr lang="fr-FR" sz="1800" dirty="0">
                <a:solidFill>
                  <a:schemeClr val="accent1">
                    <a:lumMod val="50000"/>
                  </a:schemeClr>
                </a:solidFill>
              </a:rPr>
              <a:t> (page 7) ; puis </a:t>
            </a:r>
            <a:r>
              <a:rPr lang="fr-FR" sz="1800" dirty="0">
                <a:solidFill>
                  <a:schemeClr val="accent1">
                    <a:lumMod val="50000"/>
                  </a:schemeClr>
                </a:solidFill>
                <a:hlinkClick r:id="rId8" action="ppaction://hlinksldjump"/>
              </a:rPr>
              <a:t>selon la distance</a:t>
            </a:r>
            <a:r>
              <a:rPr lang="fr-FR" sz="1800" dirty="0">
                <a:solidFill>
                  <a:schemeClr val="accent1">
                    <a:lumMod val="50000"/>
                  </a:schemeClr>
                </a:solidFill>
              </a:rPr>
              <a:t> (page 8)</a:t>
            </a:r>
          </a:p>
          <a:p>
            <a:pPr lvl="1">
              <a:spcBef>
                <a:spcPts val="0"/>
              </a:spcBef>
              <a:buFont typeface="Wingdings" panose="05000000000000000000" pitchFamily="2" charset="2"/>
              <a:buChar char="Ø"/>
            </a:pPr>
            <a:r>
              <a:rPr lang="fr-FR" sz="1800" dirty="0">
                <a:hlinkClick r:id="rId9" action="ppaction://hlinksldjump"/>
              </a:rPr>
              <a:t>Caractéristiques des mobilités par </a:t>
            </a:r>
            <a:r>
              <a:rPr lang="fr-FR" sz="1800" b="1" dirty="0">
                <a:hlinkClick r:id="rId9" action="ppaction://hlinksldjump"/>
              </a:rPr>
              <a:t>motifs de déplacements</a:t>
            </a:r>
            <a:r>
              <a:rPr lang="fr-FR" sz="1800" b="1" dirty="0"/>
              <a:t> </a:t>
            </a:r>
            <a:r>
              <a:rPr lang="fr-FR" sz="1800" dirty="0"/>
              <a:t>(page 9)</a:t>
            </a:r>
          </a:p>
          <a:p>
            <a:pPr lvl="1">
              <a:spcBef>
                <a:spcPts val="0"/>
              </a:spcBef>
              <a:buFont typeface="Wingdings" panose="05000000000000000000" pitchFamily="2" charset="2"/>
              <a:buChar char="Ø"/>
            </a:pPr>
            <a:r>
              <a:rPr lang="fr-FR" sz="1800" dirty="0">
                <a:hlinkClick r:id="rId10" action="ppaction://hlinksldjump"/>
              </a:rPr>
              <a:t>Trajets et emissions par </a:t>
            </a:r>
            <a:r>
              <a:rPr lang="fr-FR" sz="1800" b="1" dirty="0">
                <a:hlinkClick r:id="rId10" action="ppaction://hlinksldjump"/>
              </a:rPr>
              <a:t>quartile de revenu</a:t>
            </a:r>
            <a:r>
              <a:rPr lang="fr-FR" sz="1800" b="1" dirty="0"/>
              <a:t> </a:t>
            </a:r>
            <a:r>
              <a:rPr lang="fr-FR" sz="1800" dirty="0"/>
              <a:t>(page 10)</a:t>
            </a:r>
            <a:endParaRPr lang="fr-FR" sz="1800" b="1" dirty="0"/>
          </a:p>
          <a:p>
            <a:pPr lvl="1">
              <a:spcBef>
                <a:spcPts val="0"/>
              </a:spcBef>
              <a:buFont typeface="Wingdings" panose="05000000000000000000" pitchFamily="2" charset="2"/>
              <a:buChar char="Ø"/>
            </a:pPr>
            <a:r>
              <a:rPr lang="fr-FR" sz="1800" dirty="0">
                <a:hlinkClick r:id="rId11" action="ppaction://hlinksldjump"/>
              </a:rPr>
              <a:t>Trajets et emissions par </a:t>
            </a:r>
            <a:r>
              <a:rPr lang="fr-FR" sz="1800" b="1" dirty="0">
                <a:hlinkClick r:id="rId11" action="ppaction://hlinksldjump"/>
              </a:rPr>
              <a:t>densité de commune de résidence</a:t>
            </a:r>
            <a:r>
              <a:rPr lang="fr-FR" sz="1800" b="1" dirty="0"/>
              <a:t> </a:t>
            </a:r>
            <a:r>
              <a:rPr lang="fr-FR" sz="1800" dirty="0"/>
              <a:t>(page 11)</a:t>
            </a:r>
          </a:p>
          <a:p>
            <a:pPr marL="0" indent="0">
              <a:spcBef>
                <a:spcPts val="1200"/>
              </a:spcBef>
              <a:buNone/>
            </a:pPr>
            <a:r>
              <a:rPr lang="fr-FR" sz="2000" b="1" dirty="0">
                <a:solidFill>
                  <a:schemeClr val="accent1">
                    <a:lumMod val="50000"/>
                  </a:schemeClr>
                </a:solidFill>
              </a:rPr>
              <a:t>Figures complémentaires et détails</a:t>
            </a:r>
          </a:p>
          <a:p>
            <a:pPr lvl="1">
              <a:spcBef>
                <a:spcPts val="0"/>
              </a:spcBef>
              <a:buFont typeface="Wingdings" panose="05000000000000000000" pitchFamily="2" charset="2"/>
              <a:buChar char="Ø"/>
            </a:pPr>
            <a:r>
              <a:rPr lang="fr-FR" sz="1800" b="1" dirty="0">
                <a:hlinkClick r:id="rId12" action="ppaction://hlinksldjump"/>
              </a:rPr>
              <a:t>Animation</a:t>
            </a:r>
            <a:r>
              <a:rPr lang="fr-FR" sz="1800" dirty="0">
                <a:hlinkClick r:id="rId12" action="ppaction://hlinksldjump"/>
              </a:rPr>
              <a:t> "Quelle </a:t>
            </a:r>
            <a:r>
              <a:rPr lang="fr-FR" sz="1800" b="1" dirty="0">
                <a:hlinkClick r:id="rId12" action="ppaction://hlinksldjump"/>
              </a:rPr>
              <a:t>sobriété des mobilités </a:t>
            </a:r>
            <a:r>
              <a:rPr lang="fr-FR" sz="1800" dirty="0">
                <a:hlinkClick r:id="rId12" action="ppaction://hlinksldjump"/>
              </a:rPr>
              <a:t>viser à l’avenir ?"</a:t>
            </a:r>
            <a:r>
              <a:rPr lang="fr-FR" sz="1800" dirty="0"/>
              <a:t> selon les distances et territoires (pages 12-14)</a:t>
            </a:r>
            <a:endParaRPr lang="fr-FR" sz="1800" b="1" dirty="0"/>
          </a:p>
          <a:p>
            <a:pPr lvl="1">
              <a:spcBef>
                <a:spcPts val="0"/>
              </a:spcBef>
              <a:buFont typeface="Wingdings" panose="05000000000000000000" pitchFamily="2" charset="2"/>
              <a:buChar char="Ø"/>
            </a:pPr>
            <a:r>
              <a:rPr lang="fr-FR" sz="1800" dirty="0">
                <a:solidFill>
                  <a:schemeClr val="accent1">
                    <a:lumMod val="50000"/>
                  </a:schemeClr>
                </a:solidFill>
                <a:hlinkClick r:id="rId13" action="ppaction://hlinksldjump"/>
              </a:rPr>
              <a:t>Quelques </a:t>
            </a:r>
            <a:r>
              <a:rPr lang="fr-FR" sz="1800" b="1" dirty="0">
                <a:solidFill>
                  <a:schemeClr val="accent1">
                    <a:lumMod val="50000"/>
                  </a:schemeClr>
                </a:solidFill>
                <a:hlinkClick r:id="rId13" action="ppaction://hlinksldjump"/>
              </a:rPr>
              <a:t>enseignements</a:t>
            </a:r>
            <a:r>
              <a:rPr lang="fr-FR" sz="1800" dirty="0">
                <a:solidFill>
                  <a:schemeClr val="accent1">
                    <a:lumMod val="50000"/>
                  </a:schemeClr>
                </a:solidFill>
                <a:hlinkClick r:id="rId13" action="ppaction://hlinksldjump"/>
              </a:rPr>
              <a:t> de l’analyse</a:t>
            </a:r>
            <a:r>
              <a:rPr lang="fr-FR" sz="1800" dirty="0">
                <a:solidFill>
                  <a:schemeClr val="accent1">
                    <a:lumMod val="50000"/>
                  </a:schemeClr>
                </a:solidFill>
              </a:rPr>
              <a:t> (page 15)</a:t>
            </a:r>
          </a:p>
          <a:p>
            <a:pPr lvl="1">
              <a:spcBef>
                <a:spcPts val="0"/>
              </a:spcBef>
              <a:buFont typeface="Wingdings" panose="05000000000000000000" pitchFamily="2" charset="2"/>
              <a:buChar char="Ø"/>
            </a:pPr>
            <a:r>
              <a:rPr lang="fr-FR" sz="1800" dirty="0"/>
              <a:t>Détails </a:t>
            </a:r>
            <a:r>
              <a:rPr lang="fr-FR" sz="1800" dirty="0">
                <a:hlinkClick r:id="rId14" action="ppaction://hlinksldjump"/>
              </a:rPr>
              <a:t>Mobilité par </a:t>
            </a:r>
            <a:r>
              <a:rPr lang="fr-FR" sz="1800" b="1" dirty="0">
                <a:hlinkClick r:id="rId14" action="ppaction://hlinksldjump"/>
              </a:rPr>
              <a:t>motifs</a:t>
            </a:r>
            <a:r>
              <a:rPr lang="fr-FR" sz="1800" dirty="0"/>
              <a:t> (pages 16-20)</a:t>
            </a:r>
          </a:p>
          <a:p>
            <a:pPr lvl="1">
              <a:spcBef>
                <a:spcPts val="0"/>
              </a:spcBef>
              <a:buFont typeface="Wingdings" panose="05000000000000000000" pitchFamily="2" charset="2"/>
              <a:buChar char="Ø"/>
            </a:pPr>
            <a:r>
              <a:rPr lang="fr-FR" sz="1800" dirty="0"/>
              <a:t>Détails </a:t>
            </a:r>
            <a:r>
              <a:rPr lang="fr-FR" sz="1800" dirty="0">
                <a:hlinkClick r:id="rId15" action="ppaction://hlinksldjump"/>
              </a:rPr>
              <a:t>Mobilité par </a:t>
            </a:r>
            <a:r>
              <a:rPr lang="fr-FR" sz="1800" b="1" dirty="0">
                <a:hlinkClick r:id="rId15" action="ppaction://hlinksldjump"/>
              </a:rPr>
              <a:t>quartiles de revenus</a:t>
            </a:r>
            <a:r>
              <a:rPr lang="fr-FR" sz="1800" dirty="0"/>
              <a:t> (pages 21-22)</a:t>
            </a:r>
            <a:endParaRPr lang="fr-FR" sz="1800" b="1" dirty="0"/>
          </a:p>
          <a:p>
            <a:pPr lvl="1">
              <a:spcBef>
                <a:spcPts val="0"/>
              </a:spcBef>
              <a:buFont typeface="Wingdings" panose="05000000000000000000" pitchFamily="2" charset="2"/>
              <a:buChar char="Ø"/>
            </a:pPr>
            <a:r>
              <a:rPr lang="fr-FR" sz="1800" dirty="0"/>
              <a:t>Détails </a:t>
            </a:r>
            <a:r>
              <a:rPr lang="fr-FR" sz="1800" dirty="0">
                <a:hlinkClick r:id="rId16" action="ppaction://hlinksldjump"/>
              </a:rPr>
              <a:t>Mobilité par </a:t>
            </a:r>
            <a:r>
              <a:rPr lang="fr-FR" sz="1800" b="1" dirty="0">
                <a:hlinkClick r:id="rId16" action="ppaction://hlinksldjump"/>
              </a:rPr>
              <a:t>densité de commune</a:t>
            </a:r>
            <a:r>
              <a:rPr lang="fr-FR" sz="1800" dirty="0"/>
              <a:t> (pages 23-32)</a:t>
            </a:r>
            <a:endParaRPr lang="fr-FR" sz="1800" b="1" dirty="0"/>
          </a:p>
          <a:p>
            <a:pPr lvl="1">
              <a:spcBef>
                <a:spcPts val="0"/>
              </a:spcBef>
              <a:buFont typeface="Wingdings" panose="05000000000000000000" pitchFamily="2" charset="2"/>
              <a:buChar char="Ø"/>
            </a:pPr>
            <a:r>
              <a:rPr lang="fr-FR" sz="1800" dirty="0">
                <a:hlinkClick r:id="rId17" action="ppaction://hlinksldjump"/>
              </a:rPr>
              <a:t>Mobilité </a:t>
            </a:r>
            <a:r>
              <a:rPr lang="fr-FR" sz="1800" b="1" dirty="0">
                <a:hlinkClick r:id="rId17" action="ppaction://hlinksldjump"/>
              </a:rPr>
              <a:t>totale</a:t>
            </a:r>
            <a:r>
              <a:rPr lang="fr-FR" sz="1800" dirty="0">
                <a:hlinkClick r:id="rId17" action="ppaction://hlinksldjump"/>
              </a:rPr>
              <a:t> avec 7 classes de distances</a:t>
            </a:r>
            <a:r>
              <a:rPr lang="fr-FR" sz="1800" dirty="0"/>
              <a:t> (pages 33-35)</a:t>
            </a:r>
          </a:p>
        </p:txBody>
      </p:sp>
      <p:sp>
        <p:nvSpPr>
          <p:cNvPr id="10" name="Espace réservé du pied de page 3">
            <a:extLst>
              <a:ext uri="{FF2B5EF4-FFF2-40B4-BE49-F238E27FC236}">
                <a16:creationId xmlns:a16="http://schemas.microsoft.com/office/drawing/2014/main" id="{B9777D2E-D274-A1F7-6E22-714745A271A5}"/>
              </a:ext>
            </a:extLst>
          </p:cNvPr>
          <p:cNvSpPr txBox="1">
            <a:spLocks/>
          </p:cNvSpPr>
          <p:nvPr/>
        </p:nvSpPr>
        <p:spPr>
          <a:xfrm>
            <a:off x="2783632" y="6356350"/>
            <a:ext cx="633670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p>
        </p:txBody>
      </p:sp>
      <p:sp>
        <p:nvSpPr>
          <p:cNvPr id="4" name="ZoneTexte 3">
            <a:extLst>
              <a:ext uri="{FF2B5EF4-FFF2-40B4-BE49-F238E27FC236}">
                <a16:creationId xmlns:a16="http://schemas.microsoft.com/office/drawing/2014/main" id="{61085D8E-C507-FBC3-5AA9-4B0C293DA53D}"/>
              </a:ext>
            </a:extLst>
          </p:cNvPr>
          <p:cNvSpPr txBox="1"/>
          <p:nvPr/>
        </p:nvSpPr>
        <p:spPr>
          <a:xfrm>
            <a:off x="5290120" y="345206"/>
            <a:ext cx="6566520" cy="769441"/>
          </a:xfrm>
          <a:prstGeom prst="rect">
            <a:avLst/>
          </a:prstGeom>
          <a:noFill/>
        </p:spPr>
        <p:txBody>
          <a:bodyPr wrap="square">
            <a:spAutoFit/>
          </a:bodyPr>
          <a:lstStyle/>
          <a:p>
            <a:pPr marL="0" indent="0" algn="ctr">
              <a:spcBef>
                <a:spcPts val="1200"/>
              </a:spcBef>
              <a:buNone/>
            </a:pPr>
            <a:r>
              <a:rPr lang="fr-FR" sz="1600" b="1" i="1" dirty="0">
                <a:solidFill>
                  <a:srgbClr val="C00000"/>
                </a:solidFill>
              </a:rPr>
              <a:t>Navigation dans le document</a:t>
            </a:r>
          </a:p>
          <a:p>
            <a:pPr marL="0" lvl="1" algn="ctr">
              <a:spcBef>
                <a:spcPts val="0"/>
              </a:spcBef>
            </a:pPr>
            <a:r>
              <a:rPr lang="fr-FR" sz="1400" i="1" dirty="0">
                <a:solidFill>
                  <a:schemeClr val="accent1">
                    <a:lumMod val="50000"/>
                  </a:schemeClr>
                </a:solidFill>
              </a:rPr>
              <a:t>Ctrl + cliquer sur les liens ci-dessous pour accéder à la partie souhaitée de la présentation</a:t>
            </a:r>
          </a:p>
          <a:p>
            <a:pPr marL="0" lvl="1" algn="ctr">
              <a:spcBef>
                <a:spcPts val="0"/>
              </a:spcBef>
            </a:pPr>
            <a:r>
              <a:rPr lang="fr-FR" sz="1400" i="1" dirty="0">
                <a:solidFill>
                  <a:schemeClr val="accent1">
                    <a:lumMod val="50000"/>
                  </a:schemeClr>
                </a:solidFill>
              </a:rPr>
              <a:t>Retour à ce sommaire via le bouton « Table des matières » en bas à droite de chaque page</a:t>
            </a:r>
          </a:p>
        </p:txBody>
      </p:sp>
    </p:spTree>
    <p:extLst>
      <p:ext uri="{BB962C8B-B14F-4D97-AF65-F5344CB8AC3E}">
        <p14:creationId xmlns:p14="http://schemas.microsoft.com/office/powerpoint/2010/main" val="205666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AC1E-0F4B-99A4-28F2-F43CFFB5284D}"/>
            </a:ext>
          </a:extLst>
        </p:cNvPr>
        <p:cNvGrpSpPr/>
        <p:nvPr/>
      </p:nvGrpSpPr>
      <p:grpSpPr>
        <a:xfrm>
          <a:off x="0" y="0"/>
          <a:ext cx="0" cy="0"/>
          <a:chOff x="0" y="0"/>
          <a:chExt cx="0" cy="0"/>
        </a:xfrm>
      </p:grpSpPr>
      <p:sp>
        <p:nvSpPr>
          <p:cNvPr id="16" name="ZoneTexte 15">
            <a:extLst>
              <a:ext uri="{FF2B5EF4-FFF2-40B4-BE49-F238E27FC236}">
                <a16:creationId xmlns:a16="http://schemas.microsoft.com/office/drawing/2014/main" id="{DD664684-FE35-E7A7-0BCA-1F4F77EC86A8}"/>
              </a:ext>
            </a:extLst>
          </p:cNvPr>
          <p:cNvSpPr txBox="1"/>
          <p:nvPr/>
        </p:nvSpPr>
        <p:spPr>
          <a:xfrm>
            <a:off x="605536" y="5976000"/>
            <a:ext cx="10963072" cy="307777"/>
          </a:xfrm>
          <a:prstGeom prst="rect">
            <a:avLst/>
          </a:prstGeom>
          <a:solidFill>
            <a:schemeClr val="bg1"/>
          </a:solidFill>
        </p:spPr>
        <p:txBody>
          <a:bodyPr wrap="square" rtlCol="0">
            <a:spAutoFit/>
          </a:bodyPr>
          <a:lstStyle/>
          <a:p>
            <a:pPr algn="ctr"/>
            <a:r>
              <a:rPr lang="fr-FR" sz="1400" b="1" dirty="0">
                <a:solidFill>
                  <a:srgbClr val="0070C0"/>
                </a:solidFill>
                <a:latin typeface="Gill Sans MT"/>
                <a:ea typeface="+mn-ea"/>
                <a:cs typeface="+mn-cs"/>
              </a:rPr>
              <a:t>Caractéristiques des déplacements par motif</a:t>
            </a:r>
            <a:endParaRPr lang="fr-FR" sz="1400" b="1" dirty="0">
              <a:solidFill>
                <a:srgbClr val="0070C0"/>
              </a:solidFill>
            </a:endParaRPr>
          </a:p>
        </p:txBody>
      </p:sp>
      <p:sp>
        <p:nvSpPr>
          <p:cNvPr id="3" name="Espace réservé de la date 2">
            <a:extLst>
              <a:ext uri="{FF2B5EF4-FFF2-40B4-BE49-F238E27FC236}">
                <a16:creationId xmlns:a16="http://schemas.microsoft.com/office/drawing/2014/main" id="{BDA56661-80A1-FD8F-2657-ABFE5C3251B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C4A982E7-C6FF-2F4C-7D05-790A7EC146DA}"/>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20</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C02612B6-120C-1CE5-DEDC-4B6B1E04898F}"/>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17" name="Titre 8">
            <a:extLst>
              <a:ext uri="{FF2B5EF4-FFF2-40B4-BE49-F238E27FC236}">
                <a16:creationId xmlns:a16="http://schemas.microsoft.com/office/drawing/2014/main" id="{44092D02-0122-1A7C-C3F9-AB14AF408E01}"/>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Caractéristiques des déplacements par motifs</a:t>
            </a:r>
            <a:endParaRPr lang="fr-FR" dirty="0"/>
          </a:p>
        </p:txBody>
      </p:sp>
      <p:graphicFrame>
        <p:nvGraphicFramePr>
          <p:cNvPr id="12" name="Tableau 11">
            <a:extLst>
              <a:ext uri="{FF2B5EF4-FFF2-40B4-BE49-F238E27FC236}">
                <a16:creationId xmlns:a16="http://schemas.microsoft.com/office/drawing/2014/main" id="{0312EBCF-4CB2-505C-C679-6680C7F9627B}"/>
              </a:ext>
            </a:extLst>
          </p:cNvPr>
          <p:cNvGraphicFramePr>
            <a:graphicFrameLocks noGrp="1"/>
          </p:cNvGraphicFramePr>
          <p:nvPr/>
        </p:nvGraphicFramePr>
        <p:xfrm>
          <a:off x="609601" y="1268760"/>
          <a:ext cx="10972798" cy="4712581"/>
        </p:xfrm>
        <a:graphic>
          <a:graphicData uri="http://schemas.openxmlformats.org/drawingml/2006/table">
            <a:tbl>
              <a:tblPr/>
              <a:tblGrid>
                <a:gridCol w="308591">
                  <a:extLst>
                    <a:ext uri="{9D8B030D-6E8A-4147-A177-3AD203B41FA5}">
                      <a16:colId xmlns:a16="http://schemas.microsoft.com/office/drawing/2014/main" val="1375007323"/>
                    </a:ext>
                  </a:extLst>
                </a:gridCol>
                <a:gridCol w="1851549">
                  <a:extLst>
                    <a:ext uri="{9D8B030D-6E8A-4147-A177-3AD203B41FA5}">
                      <a16:colId xmlns:a16="http://schemas.microsoft.com/office/drawing/2014/main" val="504928113"/>
                    </a:ext>
                  </a:extLst>
                </a:gridCol>
                <a:gridCol w="712134">
                  <a:extLst>
                    <a:ext uri="{9D8B030D-6E8A-4147-A177-3AD203B41FA5}">
                      <a16:colId xmlns:a16="http://schemas.microsoft.com/office/drawing/2014/main" val="1387382258"/>
                    </a:ext>
                  </a:extLst>
                </a:gridCol>
                <a:gridCol w="712134">
                  <a:extLst>
                    <a:ext uri="{9D8B030D-6E8A-4147-A177-3AD203B41FA5}">
                      <a16:colId xmlns:a16="http://schemas.microsoft.com/office/drawing/2014/main" val="4050160064"/>
                    </a:ext>
                  </a:extLst>
                </a:gridCol>
                <a:gridCol w="712134">
                  <a:extLst>
                    <a:ext uri="{9D8B030D-6E8A-4147-A177-3AD203B41FA5}">
                      <a16:colId xmlns:a16="http://schemas.microsoft.com/office/drawing/2014/main" val="1762046996"/>
                    </a:ext>
                  </a:extLst>
                </a:gridCol>
                <a:gridCol w="712134">
                  <a:extLst>
                    <a:ext uri="{9D8B030D-6E8A-4147-A177-3AD203B41FA5}">
                      <a16:colId xmlns:a16="http://schemas.microsoft.com/office/drawing/2014/main" val="1435132715"/>
                    </a:ext>
                  </a:extLst>
                </a:gridCol>
                <a:gridCol w="712134">
                  <a:extLst>
                    <a:ext uri="{9D8B030D-6E8A-4147-A177-3AD203B41FA5}">
                      <a16:colId xmlns:a16="http://schemas.microsoft.com/office/drawing/2014/main" val="2354897374"/>
                    </a:ext>
                  </a:extLst>
                </a:gridCol>
                <a:gridCol w="712134">
                  <a:extLst>
                    <a:ext uri="{9D8B030D-6E8A-4147-A177-3AD203B41FA5}">
                      <a16:colId xmlns:a16="http://schemas.microsoft.com/office/drawing/2014/main" val="1330890039"/>
                    </a:ext>
                  </a:extLst>
                </a:gridCol>
                <a:gridCol w="712134">
                  <a:extLst>
                    <a:ext uri="{9D8B030D-6E8A-4147-A177-3AD203B41FA5}">
                      <a16:colId xmlns:a16="http://schemas.microsoft.com/office/drawing/2014/main" val="398199998"/>
                    </a:ext>
                  </a:extLst>
                </a:gridCol>
                <a:gridCol w="712134">
                  <a:extLst>
                    <a:ext uri="{9D8B030D-6E8A-4147-A177-3AD203B41FA5}">
                      <a16:colId xmlns:a16="http://schemas.microsoft.com/office/drawing/2014/main" val="3002136743"/>
                    </a:ext>
                  </a:extLst>
                </a:gridCol>
                <a:gridCol w="712134">
                  <a:extLst>
                    <a:ext uri="{9D8B030D-6E8A-4147-A177-3AD203B41FA5}">
                      <a16:colId xmlns:a16="http://schemas.microsoft.com/office/drawing/2014/main" val="1724314777"/>
                    </a:ext>
                  </a:extLst>
                </a:gridCol>
                <a:gridCol w="712134">
                  <a:extLst>
                    <a:ext uri="{9D8B030D-6E8A-4147-A177-3AD203B41FA5}">
                      <a16:colId xmlns:a16="http://schemas.microsoft.com/office/drawing/2014/main" val="3021599158"/>
                    </a:ext>
                  </a:extLst>
                </a:gridCol>
                <a:gridCol w="774446">
                  <a:extLst>
                    <a:ext uri="{9D8B030D-6E8A-4147-A177-3AD203B41FA5}">
                      <a16:colId xmlns:a16="http://schemas.microsoft.com/office/drawing/2014/main" val="2502610737"/>
                    </a:ext>
                  </a:extLst>
                </a:gridCol>
                <a:gridCol w="916872">
                  <a:extLst>
                    <a:ext uri="{9D8B030D-6E8A-4147-A177-3AD203B41FA5}">
                      <a16:colId xmlns:a16="http://schemas.microsoft.com/office/drawing/2014/main" val="2246800951"/>
                    </a:ext>
                  </a:extLst>
                </a:gridCol>
              </a:tblGrid>
              <a:tr h="186943">
                <a:tc gridSpan="2">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vert="vert27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Etudes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Pro.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Achats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Soin-Admin.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Accompagn.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Visite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Sport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Calibri" panose="020F0502020204030204" pitchFamily="34" charset="0"/>
                        </a:rPr>
                        <a:t>Loisirs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Vacances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Autre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Unité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730308"/>
                  </a:ext>
                </a:extLst>
              </a:tr>
              <a:tr h="224332">
                <a:tc rowSpan="5">
                  <a:txBody>
                    <a:bodyPr/>
                    <a:lstStyle/>
                    <a:p>
                      <a:pPr algn="ctr" fontAlgn="ctr"/>
                      <a:r>
                        <a:rPr lang="fr-FR" sz="1000" b="1" i="0" u="none" strike="noStrike">
                          <a:solidFill>
                            <a:srgbClr val="000000"/>
                          </a:solidFill>
                          <a:effectLst/>
                          <a:latin typeface="Calibri" panose="020F0502020204030204" pitchFamily="34" charset="0"/>
                        </a:rPr>
                        <a:t>En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Déplacements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CDF"/>
                    </a:solidFill>
                  </a:tcPr>
                </a:tc>
                <a:tc>
                  <a:txBody>
                    <a:bodyPr/>
                    <a:lstStyle/>
                    <a:p>
                      <a:pPr algn="ctr" fontAlgn="ctr"/>
                      <a:r>
                        <a:rPr lang="fr-FR" sz="1000" b="0" i="0" u="none" strike="noStrike">
                          <a:solidFill>
                            <a:srgbClr val="000000"/>
                          </a:solidFill>
                          <a:effectLst/>
                          <a:latin typeface="Calibri" panose="020F0502020204030204" pitchFamily="34" charset="0"/>
                        </a:rPr>
                        <a:t>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9F"/>
                    </a:solidFill>
                  </a:tcPr>
                </a:tc>
                <a:tc>
                  <a:txBody>
                    <a:bodyPr/>
                    <a:lstStyle/>
                    <a:p>
                      <a:pPr algn="ctr" fontAlgn="ctr"/>
                      <a:r>
                        <a:rPr lang="fr-FR" sz="1000" b="0" i="0" u="none" strike="noStrike">
                          <a:solidFill>
                            <a:srgbClr val="000000"/>
                          </a:solidFill>
                          <a:effectLst/>
                          <a:latin typeface="Calibri" panose="020F0502020204030204" pitchFamily="34" charset="0"/>
                        </a:rPr>
                        <a:t>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EA0"/>
                    </a:solidFill>
                  </a:tcPr>
                </a:tc>
                <a:tc>
                  <a:txBody>
                    <a:bodyPr/>
                    <a:lstStyle/>
                    <a:p>
                      <a:pPr algn="ctr" fontAlgn="ctr"/>
                      <a:r>
                        <a:rPr lang="fr-FR" sz="10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6E8"/>
                    </a:solidFill>
                  </a:tcPr>
                </a:tc>
                <a:tc>
                  <a:txBody>
                    <a:bodyPr/>
                    <a:lstStyle/>
                    <a:p>
                      <a:pPr algn="ctr" fontAlgn="ctr"/>
                      <a:r>
                        <a:rPr lang="fr-FR" sz="1000" b="0"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5"/>
                    </a:solidFill>
                  </a:tcPr>
                </a:tc>
                <a:tc>
                  <a:txBody>
                    <a:bodyPr/>
                    <a:lstStyle/>
                    <a:p>
                      <a:pPr algn="ctr" fontAlgn="ctr"/>
                      <a:r>
                        <a:rPr lang="fr-FR" sz="1000" b="0" i="0" u="none" strike="noStrike">
                          <a:solidFill>
                            <a:srgbClr val="000000"/>
                          </a:solidFill>
                          <a:effectLst/>
                          <a:latin typeface="Calibri" panose="020F050202020403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ACD"/>
                    </a:solidFill>
                  </a:tcPr>
                </a:tc>
                <a:tc>
                  <a:txBody>
                    <a:bodyPr/>
                    <a:lstStyle/>
                    <a:p>
                      <a:pPr algn="ctr" fontAlgn="ctr"/>
                      <a:r>
                        <a:rPr lang="fr-FR" sz="1000" b="0" i="0" u="none" strike="noStrike">
                          <a:solidFill>
                            <a:srgbClr val="000000"/>
                          </a:solidFill>
                          <a:effectLst/>
                          <a:latin typeface="Calibri" panose="020F0502020204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6C8"/>
                    </a:solidFill>
                  </a:tcPr>
                </a:tc>
                <a:tc>
                  <a:txBody>
                    <a:bodyPr/>
                    <a:lstStyle/>
                    <a:p>
                      <a:pPr algn="ctr" fontAlgn="ctr"/>
                      <a:r>
                        <a:rPr lang="fr-FR" sz="1000" b="0" i="0" u="none" strike="noStrike">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5D8"/>
                    </a:solidFill>
                  </a:tcPr>
                </a:tc>
                <a:tc>
                  <a:txBody>
                    <a:bodyPr/>
                    <a:lstStyle/>
                    <a:p>
                      <a:pPr algn="ctr" fontAlgn="ctr"/>
                      <a:r>
                        <a:rPr lang="fr-FR" sz="1000" b="0" i="0" u="none" strike="noStrike">
                          <a:solidFill>
                            <a:srgbClr val="000000"/>
                          </a:solidFill>
                          <a:effectLst/>
                          <a:latin typeface="Calibri" panose="020F050202020403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4224118"/>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Temps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fontAlgn="ctr"/>
                      <a:r>
                        <a:rPr lang="fr-FR" sz="1000" b="0" i="0" u="none" strike="noStrike">
                          <a:solidFill>
                            <a:srgbClr val="000000"/>
                          </a:solidFill>
                          <a:effectLst/>
                          <a:latin typeface="Calibri" panose="020F0502020204030204" pitchFamily="34" charset="0"/>
                        </a:rPr>
                        <a:t>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A8D"/>
                    </a:solidFill>
                  </a:tcPr>
                </a:tc>
                <a:tc>
                  <a:txBody>
                    <a:bodyPr/>
                    <a:lstStyle/>
                    <a:p>
                      <a:pPr algn="ctr" fontAlgn="ctr"/>
                      <a:r>
                        <a:rPr lang="fr-FR" sz="1000" b="0" i="0" u="none" strike="noStrike">
                          <a:solidFill>
                            <a:srgbClr val="000000"/>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0C3"/>
                    </a:solidFill>
                  </a:tcPr>
                </a:tc>
                <a:tc>
                  <a:txBody>
                    <a:bodyPr/>
                    <a:lstStyle/>
                    <a:p>
                      <a:pPr algn="ctr" fontAlgn="ctr"/>
                      <a:r>
                        <a:rPr lang="fr-FR" sz="10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B"/>
                    </a:solidFill>
                  </a:tcPr>
                </a:tc>
                <a:tc>
                  <a:txBody>
                    <a:bodyPr/>
                    <a:lstStyle/>
                    <a:p>
                      <a:pPr algn="ctr" fontAlgn="ctr"/>
                      <a:r>
                        <a:rPr lang="fr-FR" sz="10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fontAlgn="ctr"/>
                      <a:r>
                        <a:rPr lang="fr-FR" sz="1000" b="0" i="0" u="none" strike="noStrike">
                          <a:solidFill>
                            <a:srgbClr val="000000"/>
                          </a:solidFill>
                          <a:effectLst/>
                          <a:latin typeface="Calibri" panose="020F0502020204030204" pitchFamily="34" charset="0"/>
                        </a:rPr>
                        <a:t>13,8%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0C2"/>
                    </a:solidFill>
                  </a:tcPr>
                </a:tc>
                <a:tc>
                  <a:txBody>
                    <a:bodyPr/>
                    <a:lstStyle/>
                    <a:p>
                      <a:pPr algn="ctr" fontAlgn="ctr"/>
                      <a:r>
                        <a:rPr lang="fr-FR" sz="1000" b="0" i="0" u="none" strike="noStrike">
                          <a:solidFill>
                            <a:srgbClr val="000000"/>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1C3"/>
                    </a:solidFill>
                  </a:tcPr>
                </a:tc>
                <a:tc>
                  <a:txBody>
                    <a:bodyPr/>
                    <a:lstStyle/>
                    <a:p>
                      <a:pPr algn="ctr" fontAlgn="ctr"/>
                      <a:r>
                        <a:rPr lang="fr-FR" sz="1000" b="0"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7DA"/>
                    </a:solidFill>
                  </a:tcPr>
                </a:tc>
                <a:tc>
                  <a:txBody>
                    <a:bodyPr/>
                    <a:lstStyle/>
                    <a:p>
                      <a:pPr algn="ctr" fontAlgn="ctr"/>
                      <a:r>
                        <a:rPr lang="fr-FR" sz="10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E7"/>
                    </a:solidFill>
                  </a:tcPr>
                </a:tc>
                <a:tc>
                  <a:txBody>
                    <a:bodyPr/>
                    <a:lstStyle/>
                    <a:p>
                      <a:pPr algn="ctr" fontAlgn="ctr"/>
                      <a:r>
                        <a:rPr lang="fr-FR"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164307"/>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Distances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fontAlgn="ctr"/>
                      <a:r>
                        <a:rPr lang="fr-FR" sz="1000" b="0"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092"/>
                    </a:solidFill>
                  </a:tcPr>
                </a:tc>
                <a:tc>
                  <a:txBody>
                    <a:bodyPr/>
                    <a:lstStyle/>
                    <a:p>
                      <a:pPr algn="ctr" fontAlgn="ctr"/>
                      <a:r>
                        <a:rPr lang="fr-FR" sz="10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ADD"/>
                    </a:solidFill>
                  </a:tcPr>
                </a:tc>
                <a:tc>
                  <a:txBody>
                    <a:bodyPr/>
                    <a:lstStyle/>
                    <a:p>
                      <a:pPr algn="ctr" fontAlgn="ctr"/>
                      <a:r>
                        <a:rPr lang="fr-FR" sz="10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0F2"/>
                    </a:solidFill>
                  </a:tcPr>
                </a:tc>
                <a:tc>
                  <a:txBody>
                    <a:bodyPr/>
                    <a:lstStyle/>
                    <a:p>
                      <a:pPr algn="ctr" fontAlgn="ctr"/>
                      <a:r>
                        <a:rPr lang="fr-FR" sz="10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9EB"/>
                    </a:solidFill>
                  </a:tcPr>
                </a:tc>
                <a:tc>
                  <a:txBody>
                    <a:bodyPr/>
                    <a:lstStyle/>
                    <a:p>
                      <a:pPr algn="ctr" fontAlgn="ctr"/>
                      <a:r>
                        <a:rPr lang="fr-FR" sz="1000" b="0" i="0" u="none" strike="noStrike">
                          <a:solidFill>
                            <a:srgbClr val="000000"/>
                          </a:solidFill>
                          <a:effectLst/>
                          <a:latin typeface="Calibri" panose="020F0502020204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EB0"/>
                    </a:solidFill>
                  </a:tcPr>
                </a:tc>
                <a:tc>
                  <a:txBody>
                    <a:bodyPr/>
                    <a:lstStyle/>
                    <a:p>
                      <a:pPr algn="ctr" fontAlgn="ctr"/>
                      <a:r>
                        <a:rPr lang="fr-FR" sz="1000" b="0"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0E3"/>
                    </a:solidFill>
                  </a:tcPr>
                </a:tc>
                <a:tc>
                  <a:txBody>
                    <a:bodyPr/>
                    <a:lstStyle/>
                    <a:p>
                      <a:pPr algn="ctr" fontAlgn="ctr"/>
                      <a:r>
                        <a:rPr lang="fr-FR" sz="10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CDF"/>
                    </a:solidFill>
                  </a:tcPr>
                </a:tc>
                <a:tc>
                  <a:txBody>
                    <a:bodyPr/>
                    <a:lstStyle/>
                    <a:p>
                      <a:pPr algn="ctr" fontAlgn="ctr"/>
                      <a:r>
                        <a:rPr lang="fr-FR" sz="1000" b="0" i="0" u="none" strike="noStrike">
                          <a:solidFill>
                            <a:srgbClr val="000000"/>
                          </a:solidFill>
                          <a:effectLst/>
                          <a:latin typeface="Calibri" panose="020F0502020204030204" pitchFamily="34" charset="0"/>
                        </a:rPr>
                        <a:t>22,4%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9B"/>
                    </a:solidFill>
                  </a:tcPr>
                </a:tc>
                <a:tc>
                  <a:txBody>
                    <a:bodyPr/>
                    <a:lstStyle/>
                    <a:p>
                      <a:pPr algn="ctr" fontAlgn="ctr"/>
                      <a:r>
                        <a:rPr lang="fr-FR" sz="10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3811846"/>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Emissions directes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ctr"/>
                      <a:r>
                        <a:rPr lang="fr-FR" sz="1000" b="0" i="0" u="none" strike="noStrike">
                          <a:solidFill>
                            <a:srgbClr val="000000"/>
                          </a:solidFill>
                          <a:effectLst/>
                          <a:latin typeface="Calibri" panose="020F0502020204030204" pitchFamily="34" charset="0"/>
                        </a:rPr>
                        <a:t>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10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4D6"/>
                    </a:solidFill>
                  </a:tcPr>
                </a:tc>
                <a:tc>
                  <a:txBody>
                    <a:bodyPr/>
                    <a:lstStyle/>
                    <a:p>
                      <a:pPr algn="ctr" fontAlgn="ctr"/>
                      <a:r>
                        <a:rPr lang="fr-FR" sz="10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CEE"/>
                    </a:solidFill>
                  </a:tcPr>
                </a:tc>
                <a:tc>
                  <a:txBody>
                    <a:bodyPr/>
                    <a:lstStyle/>
                    <a:p>
                      <a:pPr algn="ctr" fontAlgn="ctr"/>
                      <a:r>
                        <a:rPr lang="fr-FR" sz="1000" b="0" i="0" u="none" strike="noStrike">
                          <a:solidFill>
                            <a:srgbClr val="000000"/>
                          </a:solidFill>
                          <a:effectLst/>
                          <a:latin typeface="Calibri" panose="020F050202020403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7EA"/>
                    </a:solidFill>
                  </a:tcPr>
                </a:tc>
                <a:tc>
                  <a:txBody>
                    <a:bodyPr/>
                    <a:lstStyle/>
                    <a:p>
                      <a:pPr algn="ctr" fontAlgn="ctr"/>
                      <a:r>
                        <a:rPr lang="fr-FR" sz="1000" b="0"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9BB"/>
                    </a:solidFill>
                  </a:tcPr>
                </a:tc>
                <a:tc>
                  <a:txBody>
                    <a:bodyPr/>
                    <a:lstStyle/>
                    <a:p>
                      <a:pPr algn="ctr" fontAlgn="ctr"/>
                      <a:r>
                        <a:rPr lang="fr-FR" sz="10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E7"/>
                    </a:solidFill>
                  </a:tcPr>
                </a:tc>
                <a:tc>
                  <a:txBody>
                    <a:bodyPr/>
                    <a:lstStyle/>
                    <a:p>
                      <a:pPr algn="ctr" fontAlgn="ctr"/>
                      <a:r>
                        <a:rPr lang="fr-FR" sz="10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3E6"/>
                    </a:solidFill>
                  </a:tcPr>
                </a:tc>
                <a:tc>
                  <a:txBody>
                    <a:bodyPr/>
                    <a:lstStyle/>
                    <a:p>
                      <a:pPr algn="ctr" fontAlgn="ctr"/>
                      <a:r>
                        <a:rPr lang="fr-FR" sz="1000" b="0" i="0" u="none" strike="noStrike">
                          <a:solidFill>
                            <a:srgbClr val="000000"/>
                          </a:solidFill>
                          <a:effectLst/>
                          <a:latin typeface="Calibri" panose="020F0502020204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FB1"/>
                    </a:solidFill>
                  </a:tcPr>
                </a:tc>
                <a:tc>
                  <a:txBody>
                    <a:bodyPr/>
                    <a:lstStyle/>
                    <a:p>
                      <a:pPr algn="ctr" fontAlgn="ctr"/>
                      <a:r>
                        <a:rPr lang="fr-FR" sz="10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97855179"/>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Emissions avec Amt/traînées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7FA"/>
                    </a:solidFill>
                  </a:tcPr>
                </a:tc>
                <a:tc>
                  <a:txBody>
                    <a:bodyPr/>
                    <a:lstStyle/>
                    <a:p>
                      <a:pPr algn="ctr" fontAlgn="ctr"/>
                      <a:r>
                        <a:rPr lang="fr-FR" sz="1000" b="0" i="0" u="none" strike="noStrike">
                          <a:solidFill>
                            <a:srgbClr val="000000"/>
                          </a:solidFill>
                          <a:effectLst/>
                          <a:latin typeface="Calibri" panose="020F0502020204030204" pitchFamily="34" charset="0"/>
                        </a:rPr>
                        <a:t>30,4%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476"/>
                    </a:solidFill>
                  </a:tcPr>
                </a:tc>
                <a:tc>
                  <a:txBody>
                    <a:bodyPr/>
                    <a:lstStyle/>
                    <a:p>
                      <a:pPr algn="ctr" fontAlgn="ctr"/>
                      <a:r>
                        <a:rPr lang="fr-FR" sz="1000" b="0" i="0" u="none" strike="noStrike">
                          <a:solidFill>
                            <a:srgbClr val="000000"/>
                          </a:solidFill>
                          <a:effectLst/>
                          <a:latin typeface="Calibri" panose="020F050202020403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9DC"/>
                    </a:solidFill>
                  </a:tcPr>
                </a:tc>
                <a:tc>
                  <a:txBody>
                    <a:bodyPr/>
                    <a:lstStyle/>
                    <a:p>
                      <a:pPr algn="ctr" fontAlgn="ctr"/>
                      <a:r>
                        <a:rPr lang="fr-FR" sz="1000" b="0"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ctr"/>
                      <a:r>
                        <a:rPr lang="fr-FR" sz="10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ED"/>
                    </a:solidFill>
                  </a:tcPr>
                </a:tc>
                <a:tc>
                  <a:txBody>
                    <a:bodyPr/>
                    <a:lstStyle/>
                    <a:p>
                      <a:pPr algn="ctr" fontAlgn="ctr"/>
                      <a:r>
                        <a:rPr lang="fr-FR" sz="1000" b="0" i="0" u="none" strike="noStrike">
                          <a:solidFill>
                            <a:srgbClr val="000000"/>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ABC"/>
                    </a:solidFill>
                  </a:tcPr>
                </a:tc>
                <a:tc>
                  <a:txBody>
                    <a:bodyPr/>
                    <a:lstStyle/>
                    <a:p>
                      <a:pPr algn="ctr" fontAlgn="ctr"/>
                      <a:r>
                        <a:rPr lang="fr-FR" sz="10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7EA"/>
                    </a:solidFill>
                  </a:tcPr>
                </a:tc>
                <a:tc>
                  <a:txBody>
                    <a:bodyPr/>
                    <a:lstStyle/>
                    <a:p>
                      <a:pPr algn="ctr" fontAlgn="ctr"/>
                      <a:r>
                        <a:rPr lang="fr-FR" sz="10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E7"/>
                    </a:solidFill>
                  </a:tcPr>
                </a:tc>
                <a:tc>
                  <a:txBody>
                    <a:bodyPr/>
                    <a:lstStyle/>
                    <a:p>
                      <a:pPr algn="ctr" fontAlgn="ctr"/>
                      <a:r>
                        <a:rPr lang="fr-FR" sz="1000" b="0" i="0" u="none" strike="noStrike">
                          <a:solidFill>
                            <a:srgbClr val="000000"/>
                          </a:solidFill>
                          <a:effectLst/>
                          <a:latin typeface="Calibri" panose="020F050202020403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496"/>
                    </a:solidFill>
                  </a:tcPr>
                </a:tc>
                <a:tc>
                  <a:txBody>
                    <a:bodyPr/>
                    <a:lstStyle/>
                    <a:p>
                      <a:pPr algn="ctr" fontAlgn="ctr"/>
                      <a:r>
                        <a:rPr lang="fr-FR" sz="10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5F8"/>
                    </a:solidFill>
                  </a:tcPr>
                </a:tc>
                <a:tc>
                  <a:txBody>
                    <a:bodyPr/>
                    <a:lstStyle/>
                    <a:p>
                      <a:pPr algn="ctr" fontAlgn="ctr"/>
                      <a:r>
                        <a:rPr lang="fr-FR"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6824045"/>
                  </a:ext>
                </a:extLst>
              </a:tr>
              <a:tr h="56082">
                <a:tc gridSpan="14">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71520285"/>
                  </a:ext>
                </a:extLst>
              </a:tr>
              <a:tr h="224332">
                <a:tc rowSpan="5">
                  <a:txBody>
                    <a:bodyPr/>
                    <a:lstStyle/>
                    <a:p>
                      <a:pPr algn="ctr" fontAlgn="ctr"/>
                      <a:r>
                        <a:rPr lang="fr-FR" sz="1000" b="1" i="0" u="none" strike="noStrike">
                          <a:solidFill>
                            <a:srgbClr val="000000"/>
                          </a:solidFill>
                          <a:effectLst/>
                          <a:latin typeface="Calibri" panose="020F0502020204030204" pitchFamily="34" charset="0"/>
                        </a:rPr>
                        <a:t>En absolu</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Déplacements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Md 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2065717"/>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Temps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1492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Md minutes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4970417"/>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Distances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1004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Gpkm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76727701"/>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Emissions directes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MtCO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5152573"/>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Emissions avec Amt/traînées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MtCO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0064189"/>
                  </a:ext>
                </a:extLst>
              </a:tr>
              <a:tr h="65430">
                <a:tc gridSpan="14">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274152"/>
                  </a:ext>
                </a:extLst>
              </a:tr>
              <a:tr h="224332">
                <a:tc rowSpan="3">
                  <a:txBody>
                    <a:bodyPr/>
                    <a:lstStyle/>
                    <a:p>
                      <a:pPr algn="ctr" fontAlgn="ctr"/>
                      <a:r>
                        <a:rPr lang="fr-FR" sz="1000" b="1" i="0" u="none" strike="noStrike">
                          <a:solidFill>
                            <a:srgbClr val="000000"/>
                          </a:solidFill>
                          <a:effectLst/>
                          <a:latin typeface="Calibri" panose="020F0502020204030204" pitchFamily="34" charset="0"/>
                        </a:rPr>
                        <a:t>Par trajet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Min/déplac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FC2"/>
                    </a:solidFill>
                  </a:tcPr>
                </a:tc>
                <a:tc>
                  <a:txBody>
                    <a:bodyPr/>
                    <a:lstStyle/>
                    <a:p>
                      <a:pPr algn="ctr" fontAlgn="ctr"/>
                      <a:r>
                        <a:rPr lang="fr-FR" sz="10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4BE7C"/>
                    </a:solidFill>
                  </a:tcPr>
                </a:tc>
                <a:tc>
                  <a:txBody>
                    <a:bodyPr/>
                    <a:lstStyle/>
                    <a:p>
                      <a:pPr algn="ctr" fontAlgn="ctr"/>
                      <a:r>
                        <a:rPr lang="fr-FR" sz="10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EE9D7"/>
                    </a:solidFill>
                  </a:tcPr>
                </a:tc>
                <a:tc>
                  <a:txBody>
                    <a:bodyPr/>
                    <a:lstStyle/>
                    <a:p>
                      <a:pPr algn="ctr" fontAlgn="ctr"/>
                      <a:r>
                        <a:rPr lang="fr-FR" sz="10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10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ctr"/>
                      <a:r>
                        <a:rPr lang="fr-FR" sz="10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4EE"/>
                    </a:solidFill>
                  </a:tcPr>
                </a:tc>
                <a:tc>
                  <a:txBody>
                    <a:bodyPr/>
                    <a:lstStyle/>
                    <a:p>
                      <a:pPr algn="ctr" fontAlgn="ctr"/>
                      <a:r>
                        <a:rPr lang="fr-FR" sz="1000" b="0" i="0" u="none" strike="noStrike">
                          <a:solidFill>
                            <a:srgbClr val="000000"/>
                          </a:solidFill>
                          <a:effectLst/>
                          <a:latin typeface="Calibri" panose="020F0502020204030204" pitchFamily="34" charset="0"/>
                        </a:rPr>
                        <a:t>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10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ctr"/>
                      <a:r>
                        <a:rPr lang="fr-FR" sz="1000" b="1"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1" i="0" u="none" strike="noStrike">
                          <a:solidFill>
                            <a:srgbClr val="000000"/>
                          </a:solidFill>
                          <a:effectLst/>
                          <a:latin typeface="Calibri" panose="020F0502020204030204" pitchFamily="34" charset="0"/>
                        </a:rPr>
                        <a:t>Min/déplac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7399444"/>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Km/déplac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10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ctr"/>
                      <a:r>
                        <a:rPr lang="fr-FR" sz="10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D"/>
                    </a:solidFill>
                  </a:tcPr>
                </a:tc>
                <a:tc>
                  <a:txBody>
                    <a:bodyPr/>
                    <a:lstStyle/>
                    <a:p>
                      <a:pPr algn="ctr" fontAlgn="ctr"/>
                      <a:r>
                        <a:rPr lang="fr-FR" sz="1000" b="0" i="0" u="none" strike="noStrike">
                          <a:solidFill>
                            <a:srgbClr val="000000"/>
                          </a:solidFill>
                          <a:effectLst/>
                          <a:latin typeface="Calibri" panose="020F050202020403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DBE"/>
                    </a:solidFill>
                  </a:tcPr>
                </a:tc>
                <a:tc>
                  <a:txBody>
                    <a:bodyPr/>
                    <a:lstStyle/>
                    <a:p>
                      <a:pPr algn="ctr" fontAlgn="ctr"/>
                      <a:r>
                        <a:rPr lang="fr-FR" sz="10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CCE9E"/>
                    </a:solidFill>
                  </a:tcPr>
                </a:tc>
                <a:tc>
                  <a:txBody>
                    <a:bodyPr/>
                    <a:lstStyle/>
                    <a:p>
                      <a:pPr algn="ctr" fontAlgn="ctr"/>
                      <a:r>
                        <a:rPr lang="fr-FR" sz="10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0" i="0" u="none" strike="noStrike">
                          <a:solidFill>
                            <a:srgbClr val="000000"/>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D4AB"/>
                    </a:solidFill>
                  </a:tcPr>
                </a:tc>
                <a:tc>
                  <a:txBody>
                    <a:bodyPr/>
                    <a:lstStyle/>
                    <a:p>
                      <a:pPr algn="ctr" fontAlgn="ctr"/>
                      <a:r>
                        <a:rPr lang="fr-FR" sz="1000" b="0" i="0" u="none" strike="noStrike">
                          <a:solidFill>
                            <a:srgbClr val="000000"/>
                          </a:solidFill>
                          <a:effectLst/>
                          <a:latin typeface="Calibri" panose="020F0502020204030204" pitchFamily="34" charset="0"/>
                        </a:rPr>
                        <a:t>13,4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10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A"/>
                    </a:solidFill>
                  </a:tcPr>
                </a:tc>
                <a:tc>
                  <a:txBody>
                    <a:bodyPr/>
                    <a:lstStyle/>
                    <a:p>
                      <a:pPr algn="ctr" fontAlgn="ctr"/>
                      <a:r>
                        <a:rPr lang="fr-FR" sz="1000" b="1" i="0" u="none" strike="noStrike">
                          <a:solidFill>
                            <a:srgbClr val="000000"/>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1" i="0" u="none" strike="noStrike">
                          <a:solidFill>
                            <a:srgbClr val="000000"/>
                          </a:solidFill>
                          <a:effectLst/>
                          <a:latin typeface="Calibri" panose="020F0502020204030204" pitchFamily="34" charset="0"/>
                        </a:rPr>
                        <a:t>Km/déplac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3996974"/>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km/h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fr-FR" sz="10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8FB"/>
                    </a:solidFill>
                  </a:tcPr>
                </a:tc>
                <a:tc>
                  <a:txBody>
                    <a:bodyPr/>
                    <a:lstStyle/>
                    <a:p>
                      <a:pPr algn="ctr" fontAlgn="ctr"/>
                      <a:r>
                        <a:rPr lang="fr-FR" sz="10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4D2A5"/>
                    </a:solidFill>
                  </a:tcPr>
                </a:tc>
                <a:tc>
                  <a:txBody>
                    <a:bodyPr/>
                    <a:lstStyle/>
                    <a:p>
                      <a:pPr algn="ctr" fontAlgn="ctr"/>
                      <a:r>
                        <a:rPr lang="fr-FR" sz="10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E0C3"/>
                    </a:solidFill>
                  </a:tcPr>
                </a:tc>
                <a:tc>
                  <a:txBody>
                    <a:bodyPr/>
                    <a:lstStyle/>
                    <a:p>
                      <a:pPr algn="ctr" fontAlgn="ctr"/>
                      <a:r>
                        <a:rPr lang="fr-FR" sz="10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ECDE"/>
                    </a:solidFill>
                  </a:tcPr>
                </a:tc>
                <a:tc>
                  <a:txBody>
                    <a:bodyPr/>
                    <a:lstStyle/>
                    <a:p>
                      <a:pPr algn="ctr" fontAlgn="ctr"/>
                      <a:r>
                        <a:rPr lang="fr-FR" sz="10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8EB"/>
                    </a:solidFill>
                  </a:tcPr>
                </a:tc>
                <a:tc>
                  <a:txBody>
                    <a:bodyPr/>
                    <a:lstStyle/>
                    <a:p>
                      <a:pPr algn="ctr" fontAlgn="ctr"/>
                      <a:r>
                        <a:rPr lang="fr-FR" sz="10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7C68D"/>
                    </a:solidFill>
                  </a:tcPr>
                </a:tc>
                <a:tc>
                  <a:txBody>
                    <a:bodyPr/>
                    <a:lstStyle/>
                    <a:p>
                      <a:pPr algn="ctr" fontAlgn="ctr"/>
                      <a:r>
                        <a:rPr lang="fr-FR" sz="10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1000" b="0" i="0" u="none" strike="noStrike">
                          <a:solidFill>
                            <a:srgbClr val="000000"/>
                          </a:solidFill>
                          <a:effectLst/>
                          <a:latin typeface="Calibri" panose="020F0502020204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BCE"/>
                    </a:solidFill>
                  </a:tcPr>
                </a:tc>
                <a:tc>
                  <a:txBody>
                    <a:bodyPr/>
                    <a:lstStyle/>
                    <a:p>
                      <a:pPr algn="ctr" fontAlgn="ctr"/>
                      <a:r>
                        <a:rPr lang="fr-FR" sz="1000" b="1"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ctr"/>
                      <a:r>
                        <a:rPr lang="fr-FR" sz="1000" b="1" i="0" u="none" strike="noStrike">
                          <a:solidFill>
                            <a:srgbClr val="000000"/>
                          </a:solidFill>
                          <a:effectLst/>
                          <a:latin typeface="Calibri" panose="020F0502020204030204" pitchFamily="34" charset="0"/>
                        </a:rPr>
                        <a:t>km/h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51532019"/>
                  </a:ext>
                </a:extLst>
              </a:tr>
              <a:tr h="65430">
                <a:tc gridSpan="14">
                  <a:txBody>
                    <a:bodyPr/>
                    <a:lstStyle/>
                    <a:p>
                      <a:pPr algn="ctr" fontAlgn="ctr"/>
                      <a:r>
                        <a:rPr lang="fr-FR" sz="1000" b="1" i="0" u="none" strike="noStrike">
                          <a:solidFill>
                            <a:srgbClr val="000000"/>
                          </a:solidFill>
                          <a:effectLst/>
                          <a:latin typeface="Calibri" panose="020F0502020204030204" pitchFamily="34" charset="0"/>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49426094"/>
                  </a:ext>
                </a:extLst>
              </a:tr>
              <a:tr h="224332">
                <a:tc rowSpan="8">
                  <a:txBody>
                    <a:bodyPr/>
                    <a:lstStyle/>
                    <a:p>
                      <a:pPr algn="ctr" fontAlgn="ctr"/>
                      <a:r>
                        <a:rPr lang="fr-FR" sz="1000" b="1" i="0" u="none" strike="noStrike">
                          <a:solidFill>
                            <a:srgbClr val="000000"/>
                          </a:solidFill>
                          <a:effectLst/>
                          <a:latin typeface="Calibri" panose="020F0502020204030204" pitchFamily="34" charset="0"/>
                        </a:rPr>
                        <a:t>Ratios d'émissions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Calibri" panose="020F0502020204030204" pitchFamily="34" charset="0"/>
                        </a:rPr>
                        <a:t>(1) 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ctr"/>
                      <a:r>
                        <a:rPr lang="fr-FR" sz="1000" b="0" i="0" u="none" strike="noStrike">
                          <a:solidFill>
                            <a:srgbClr val="000000"/>
                          </a:solidFill>
                          <a:effectLst/>
                          <a:latin typeface="Calibri" panose="020F050202020403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0" i="0" u="none" strike="noStrike">
                          <a:solidFill>
                            <a:srgbClr val="000000"/>
                          </a:solidFill>
                          <a:effectLst/>
                          <a:latin typeface="Calibri" panose="020F050202020403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FB1"/>
                    </a:solidFill>
                  </a:tcPr>
                </a:tc>
                <a:tc>
                  <a:txBody>
                    <a:bodyPr/>
                    <a:lstStyle/>
                    <a:p>
                      <a:pPr algn="ctr" fontAlgn="ctr"/>
                      <a:r>
                        <a:rPr lang="fr-FR" sz="10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ctr"/>
                      <a:r>
                        <a:rPr lang="fr-FR" sz="1000" b="1"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ctr"/>
                      <a:r>
                        <a:rPr lang="fr-FR" sz="1000" b="1" i="0" u="none" strike="noStrike">
                          <a:solidFill>
                            <a:srgbClr val="000000"/>
                          </a:solidFill>
                          <a:effectLst/>
                          <a:latin typeface="Calibri" panose="020F0502020204030204" pitchFamily="34" charset="0"/>
                        </a:rPr>
                        <a:t>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6785489"/>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(2) 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ctr"/>
                      <a:r>
                        <a:rPr lang="fr-FR" sz="10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ctr"/>
                      <a:r>
                        <a:rPr lang="fr-FR" sz="1000" b="0" i="0" u="none" strike="noStrike">
                          <a:solidFill>
                            <a:srgbClr val="000000"/>
                          </a:solidFill>
                          <a:effectLst/>
                          <a:latin typeface="Calibri" panose="020F050202020403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ctr"/>
                      <a:r>
                        <a:rPr lang="fr-FR" sz="1000" b="0" i="0" u="none" strike="noStrike">
                          <a:solidFill>
                            <a:srgbClr val="000000"/>
                          </a:solidFill>
                          <a:effectLst/>
                          <a:latin typeface="Calibri" panose="020F050202020403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BFE"/>
                    </a:solidFill>
                  </a:tcPr>
                </a:tc>
                <a:tc>
                  <a:txBody>
                    <a:bodyPr/>
                    <a:lstStyle/>
                    <a:p>
                      <a:pPr algn="ctr" fontAlgn="ctr"/>
                      <a:r>
                        <a:rPr lang="fr-FR" sz="1000" b="0" i="0" u="none" strike="noStrike">
                          <a:solidFill>
                            <a:srgbClr val="000000"/>
                          </a:solidFill>
                          <a:effectLst/>
                          <a:latin typeface="Calibri" panose="020F0502020204030204" pitchFamily="34" charset="0"/>
                        </a:rPr>
                        <a:t>93,8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10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ctr"/>
                      <a:r>
                        <a:rPr lang="fr-FR" sz="1000" b="1"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1" i="0" u="none" strike="noStrike">
                          <a:solidFill>
                            <a:srgbClr val="000000"/>
                          </a:solidFill>
                          <a:effectLst/>
                          <a:latin typeface="Calibri" panose="020F0502020204030204" pitchFamily="34" charset="0"/>
                        </a:rPr>
                        <a:t>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e/déplac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6345123"/>
                  </a:ext>
                </a:extLst>
              </a:tr>
              <a:tr h="38194">
                <a:tc vMerge="1">
                  <a:txBody>
                    <a:bodyPr/>
                    <a:lstStyle/>
                    <a:p>
                      <a:endParaRPr lang="fr-FR"/>
                    </a:p>
                  </a:txBody>
                  <a:tcPr/>
                </a:tc>
                <a:tc gridSpan="13">
                  <a:txBody>
                    <a:bodyPr/>
                    <a:lstStyle/>
                    <a:p>
                      <a:pPr algn="ctr" fontAlgn="ctr"/>
                      <a:r>
                        <a:rPr lang="fr-FR" sz="2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16688011"/>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(1) 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1E4"/>
                    </a:solidFill>
                  </a:tcPr>
                </a:tc>
                <a:tc>
                  <a:txBody>
                    <a:bodyPr/>
                    <a:lstStyle/>
                    <a:p>
                      <a:pPr algn="ctr" fontAlgn="ctr"/>
                      <a:r>
                        <a:rPr lang="fr-FR" sz="10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2F5"/>
                    </a:solidFill>
                  </a:tcPr>
                </a:tc>
                <a:tc>
                  <a:txBody>
                    <a:bodyPr/>
                    <a:lstStyle/>
                    <a:p>
                      <a:pPr algn="ctr" fontAlgn="ctr"/>
                      <a:r>
                        <a:rPr lang="fr-FR" sz="10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F0"/>
                    </a:solidFill>
                  </a:tcPr>
                </a:tc>
                <a:tc>
                  <a:txBody>
                    <a:bodyPr/>
                    <a:lstStyle/>
                    <a:p>
                      <a:pPr algn="ctr" fontAlgn="ctr"/>
                      <a:r>
                        <a:rPr lang="fr-FR" sz="10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EF1"/>
                    </a:solidFill>
                  </a:tcPr>
                </a:tc>
                <a:tc>
                  <a:txBody>
                    <a:bodyPr/>
                    <a:lstStyle/>
                    <a:p>
                      <a:pPr algn="ctr" fontAlgn="ctr"/>
                      <a:r>
                        <a:rPr lang="fr-FR" sz="10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6E9"/>
                    </a:solidFill>
                  </a:tcPr>
                </a:tc>
                <a:tc>
                  <a:txBody>
                    <a:bodyPr/>
                    <a:lstStyle/>
                    <a:p>
                      <a:pPr algn="ctr" fontAlgn="ctr"/>
                      <a:r>
                        <a:rPr lang="fr-FR" sz="10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9FC"/>
                    </a:solidFill>
                  </a:tcPr>
                </a:tc>
                <a:tc>
                  <a:txBody>
                    <a:bodyPr/>
                    <a:lstStyle/>
                    <a:p>
                      <a:pPr algn="ctr" fontAlgn="ctr"/>
                      <a:r>
                        <a:rPr lang="fr-FR" sz="10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1F4"/>
                    </a:solidFill>
                  </a:tcPr>
                </a:tc>
                <a:tc>
                  <a:txBody>
                    <a:bodyPr/>
                    <a:lstStyle/>
                    <a:p>
                      <a:pPr algn="ctr" fontAlgn="ctr"/>
                      <a:r>
                        <a:rPr lang="fr-FR" sz="1000" b="0" i="0" u="none" strike="noStrike">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3B5"/>
                    </a:solidFill>
                  </a:tcPr>
                </a:tc>
                <a:tc>
                  <a:txBody>
                    <a:bodyPr/>
                    <a:lstStyle/>
                    <a:p>
                      <a:pPr algn="ctr" fontAlgn="ctr"/>
                      <a:r>
                        <a:rPr lang="fr-FR" sz="1000" b="0" i="0" u="none" strike="noStrike">
                          <a:solidFill>
                            <a:srgbClr val="000000"/>
                          </a:solidFill>
                          <a:effectLst/>
                          <a:latin typeface="Calibri" panose="020F0502020204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8DB"/>
                    </a:solidFill>
                  </a:tcPr>
                </a:tc>
                <a:tc>
                  <a:txBody>
                    <a:bodyPr/>
                    <a:lstStyle/>
                    <a:p>
                      <a:pPr algn="ctr" fontAlgn="ctr"/>
                      <a:r>
                        <a:rPr lang="fr-FR" sz="1000" b="1"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9EC"/>
                    </a:solidFill>
                  </a:tcPr>
                </a:tc>
                <a:tc>
                  <a:txBody>
                    <a:bodyPr/>
                    <a:lstStyle/>
                    <a:p>
                      <a:pPr algn="ctr" fontAlgn="ctr"/>
                      <a:r>
                        <a:rPr lang="fr-FR" sz="1000" b="1" i="0" u="none" strike="noStrike">
                          <a:solidFill>
                            <a:srgbClr val="000000"/>
                          </a:solidFill>
                          <a:effectLst/>
                          <a:latin typeface="Calibri" panose="020F0502020204030204" pitchFamily="34" charset="0"/>
                        </a:rPr>
                        <a:t>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45071449"/>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(2) 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AFD"/>
                    </a:solidFill>
                  </a:tcPr>
                </a:tc>
                <a:tc>
                  <a:txBody>
                    <a:bodyPr/>
                    <a:lstStyle/>
                    <a:p>
                      <a:pPr algn="ctr" fontAlgn="ctr"/>
                      <a:r>
                        <a:rPr lang="fr-FR" sz="1000" b="0" i="0" u="none" strike="noStrike">
                          <a:solidFill>
                            <a:srgbClr val="000000"/>
                          </a:solidFill>
                          <a:effectLst/>
                          <a:latin typeface="Calibri" panose="020F050202020403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6D9"/>
                    </a:solidFill>
                  </a:tcPr>
                </a:tc>
                <a:tc>
                  <a:txBody>
                    <a:bodyPr/>
                    <a:lstStyle/>
                    <a:p>
                      <a:pPr algn="ctr" fontAlgn="ctr"/>
                      <a:r>
                        <a:rPr lang="fr-FR" sz="10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F0"/>
                    </a:solidFill>
                  </a:tcPr>
                </a:tc>
                <a:tc>
                  <a:txBody>
                    <a:bodyPr/>
                    <a:lstStyle/>
                    <a:p>
                      <a:pPr algn="ctr" fontAlgn="ctr"/>
                      <a:r>
                        <a:rPr lang="fr-FR" sz="1000" b="0"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7EA"/>
                    </a:solidFill>
                  </a:tcPr>
                </a:tc>
                <a:tc>
                  <a:txBody>
                    <a:bodyPr/>
                    <a:lstStyle/>
                    <a:p>
                      <a:pPr algn="ctr" fontAlgn="ctr"/>
                      <a:r>
                        <a:rPr lang="fr-FR" sz="10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9EC"/>
                    </a:solidFill>
                  </a:tcPr>
                </a:tc>
                <a:tc>
                  <a:txBody>
                    <a:bodyPr/>
                    <a:lstStyle/>
                    <a:p>
                      <a:pPr algn="ctr" fontAlgn="ctr"/>
                      <a:r>
                        <a:rPr lang="fr-FR" sz="1000" b="0" i="0" u="none" strike="noStrike">
                          <a:solidFill>
                            <a:srgbClr val="000000"/>
                          </a:solidFill>
                          <a:effectLst/>
                          <a:latin typeface="Calibri" panose="020F0502020204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ADD"/>
                    </a:solidFill>
                  </a:tcPr>
                </a:tc>
                <a:tc>
                  <a:txBody>
                    <a:bodyPr/>
                    <a:lstStyle/>
                    <a:p>
                      <a:pPr algn="ctr" fontAlgn="ctr"/>
                      <a:r>
                        <a:rPr lang="fr-FR" sz="10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6F9"/>
                    </a:solidFill>
                  </a:tcPr>
                </a:tc>
                <a:tc>
                  <a:txBody>
                    <a:bodyPr/>
                    <a:lstStyle/>
                    <a:p>
                      <a:pPr algn="ctr" fontAlgn="ctr"/>
                      <a:r>
                        <a:rPr lang="fr-FR" sz="10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BED"/>
                    </a:solidFill>
                  </a:tcPr>
                </a:tc>
                <a:tc>
                  <a:txBody>
                    <a:bodyPr/>
                    <a:lstStyle/>
                    <a:p>
                      <a:pPr algn="ctr" fontAlgn="ctr"/>
                      <a:r>
                        <a:rPr lang="fr-FR" sz="1000" b="0" i="0" u="none" strike="noStrike">
                          <a:solidFill>
                            <a:srgbClr val="000000"/>
                          </a:solidFill>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1000" b="0"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1C3"/>
                    </a:solidFill>
                  </a:tcPr>
                </a:tc>
                <a:tc>
                  <a:txBody>
                    <a:bodyPr/>
                    <a:lstStyle/>
                    <a:p>
                      <a:pPr algn="ctr" fontAlgn="ctr"/>
                      <a:r>
                        <a:rPr lang="fr-FR" sz="1000" b="1"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DE0"/>
                    </a:solidFill>
                  </a:tcPr>
                </a:tc>
                <a:tc>
                  <a:txBody>
                    <a:bodyPr/>
                    <a:lstStyle/>
                    <a:p>
                      <a:pPr algn="ctr" fontAlgn="ctr"/>
                      <a:r>
                        <a:rPr lang="fr-FR" sz="1000" b="1" i="0" u="none" strike="noStrike">
                          <a:solidFill>
                            <a:srgbClr val="000000"/>
                          </a:solidFill>
                          <a:effectLst/>
                          <a:latin typeface="Calibri" panose="020F0502020204030204" pitchFamily="34" charset="0"/>
                        </a:rPr>
                        <a:t>kgCO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0593690"/>
                  </a:ext>
                </a:extLst>
              </a:tr>
              <a:tr h="38194">
                <a:tc vMerge="1">
                  <a:txBody>
                    <a:bodyPr/>
                    <a:lstStyle/>
                    <a:p>
                      <a:endParaRPr lang="fr-FR"/>
                    </a:p>
                  </a:txBody>
                  <a:tcPr/>
                </a:tc>
                <a:tc gridSpan="13">
                  <a:txBody>
                    <a:bodyPr/>
                    <a:lstStyle/>
                    <a:p>
                      <a:pPr algn="ctr" fontAlgn="ctr"/>
                      <a:endParaRPr lang="fr-FR" sz="2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200418953"/>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(1) 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FCFF"/>
                    </a:solidFill>
                  </a:tcPr>
                </a:tc>
                <a:tc>
                  <a:txBody>
                    <a:bodyPr/>
                    <a:lstStyle/>
                    <a:p>
                      <a:pPr algn="ctr" fontAlgn="ctr"/>
                      <a:r>
                        <a:rPr lang="fr-FR" sz="1000" b="0" i="0" u="none" strike="noStrike">
                          <a:solidFill>
                            <a:srgbClr val="000000"/>
                          </a:solidFill>
                          <a:effectLst/>
                          <a:latin typeface="Calibri" panose="020F050202020403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2A5"/>
                    </a:solidFill>
                  </a:tcPr>
                </a:tc>
                <a:tc>
                  <a:txBody>
                    <a:bodyPr/>
                    <a:lstStyle/>
                    <a:p>
                      <a:pPr algn="ctr" fontAlgn="ctr"/>
                      <a:r>
                        <a:rPr lang="fr-FR" sz="1000" b="0" i="0" u="none" strike="noStrike">
                          <a:solidFill>
                            <a:srgbClr val="000000"/>
                          </a:solidFill>
                          <a:effectLst/>
                          <a:latin typeface="Calibri" panose="020F050202020403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7BA"/>
                    </a:solidFill>
                  </a:tcPr>
                </a:tc>
                <a:tc>
                  <a:txBody>
                    <a:bodyPr/>
                    <a:lstStyle/>
                    <a:p>
                      <a:pPr algn="ctr" fontAlgn="ctr"/>
                      <a:r>
                        <a:rPr lang="fr-FR" sz="1000" b="0" i="0" u="none" strike="noStrike">
                          <a:solidFill>
                            <a:srgbClr val="000000"/>
                          </a:solidFill>
                          <a:effectLst/>
                          <a:latin typeface="Calibri" panose="020F0502020204030204" pitchFamily="34" charset="0"/>
                        </a:rPr>
                        <a:t>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DAF"/>
                    </a:solidFill>
                  </a:tcPr>
                </a:tc>
                <a:tc>
                  <a:txBody>
                    <a:bodyPr/>
                    <a:lstStyle/>
                    <a:p>
                      <a:pPr algn="ctr" fontAlgn="ctr"/>
                      <a:r>
                        <a:rPr lang="fr-FR" sz="1000" b="0" i="0" u="none" strike="noStrike">
                          <a:solidFill>
                            <a:srgbClr val="000000"/>
                          </a:solidFill>
                          <a:effectLst/>
                          <a:latin typeface="Calibri" panose="020F050202020403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8CB"/>
                    </a:solidFill>
                  </a:tcPr>
                </a:tc>
                <a:tc>
                  <a:txBody>
                    <a:bodyPr/>
                    <a:lstStyle/>
                    <a:p>
                      <a:pPr algn="ctr" fontAlgn="ctr"/>
                      <a:r>
                        <a:rPr lang="fr-FR" sz="10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3E5"/>
                    </a:solidFill>
                  </a:tcPr>
                </a:tc>
                <a:tc>
                  <a:txBody>
                    <a:bodyPr/>
                    <a:lstStyle/>
                    <a:p>
                      <a:pPr algn="ctr" fontAlgn="ctr"/>
                      <a:r>
                        <a:rPr lang="fr-FR" sz="10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fontAlgn="ctr"/>
                      <a:r>
                        <a:rPr lang="fr-FR" sz="10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ED"/>
                    </a:solidFill>
                  </a:tcPr>
                </a:tc>
                <a:tc>
                  <a:txBody>
                    <a:bodyPr/>
                    <a:lstStyle/>
                    <a:p>
                      <a:pPr algn="ctr" fontAlgn="ctr"/>
                      <a:r>
                        <a:rPr lang="fr-FR" sz="1000" b="0"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DF0"/>
                    </a:solidFill>
                  </a:tcPr>
                </a:tc>
                <a:tc>
                  <a:txBody>
                    <a:bodyPr/>
                    <a:lstStyle/>
                    <a:p>
                      <a:pPr algn="ctr" fontAlgn="ctr"/>
                      <a:r>
                        <a:rPr lang="fr-FR" sz="1000" b="0" i="0" u="none" strike="noStrike">
                          <a:solidFill>
                            <a:srgbClr val="000000"/>
                          </a:solidFill>
                          <a:effectLst/>
                          <a:latin typeface="Calibri" panose="020F0502020204030204" pitchFamily="34" charset="0"/>
                        </a:rPr>
                        <a:t>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2E5"/>
                    </a:solidFill>
                  </a:tcPr>
                </a:tc>
                <a:tc>
                  <a:txBody>
                    <a:bodyPr/>
                    <a:lstStyle/>
                    <a:p>
                      <a:pPr algn="ctr" fontAlgn="ctr"/>
                      <a:r>
                        <a:rPr lang="fr-FR" sz="1000" b="1" i="0" u="none" strike="noStrike">
                          <a:solidFill>
                            <a:srgbClr val="000000"/>
                          </a:solidFill>
                          <a:effectLst/>
                          <a:latin typeface="Calibri" panose="020F0502020204030204" pitchFamily="34" charset="0"/>
                        </a:rPr>
                        <a:t>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0D3"/>
                    </a:solidFill>
                  </a:tcPr>
                </a:tc>
                <a:tc>
                  <a:txBody>
                    <a:bodyPr/>
                    <a:lstStyle/>
                    <a:p>
                      <a:pPr algn="ctr" fontAlgn="ctr"/>
                      <a:r>
                        <a:rPr lang="fr-FR" sz="1000" b="1" i="0" u="none" strike="noStrike">
                          <a:solidFill>
                            <a:srgbClr val="000000"/>
                          </a:solidFill>
                          <a:effectLst/>
                          <a:latin typeface="Calibri" panose="020F0502020204030204" pitchFamily="34" charset="0"/>
                        </a:rPr>
                        <a:t>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587434"/>
                  </a:ext>
                </a:extLst>
              </a:tr>
              <a:tr h="224332">
                <a:tc vMerge="1">
                  <a:txBody>
                    <a:bodyPr/>
                    <a:lstStyle/>
                    <a:p>
                      <a:endParaRPr lang="fr-FR"/>
                    </a:p>
                  </a:txBody>
                  <a:tcPr/>
                </a:tc>
                <a:tc>
                  <a:txBody>
                    <a:bodyPr/>
                    <a:lstStyle/>
                    <a:p>
                      <a:pPr algn="ctr" fontAlgn="ctr"/>
                      <a:r>
                        <a:rPr lang="fr-FR" sz="1000" b="1" i="0" u="none" strike="noStrike">
                          <a:solidFill>
                            <a:srgbClr val="000000"/>
                          </a:solidFill>
                          <a:effectLst/>
                          <a:latin typeface="Calibri" panose="020F0502020204030204" pitchFamily="34" charset="0"/>
                        </a:rPr>
                        <a:t>(2) gCO</a:t>
                      </a:r>
                      <a:r>
                        <a:rPr lang="fr-FR" sz="1000" b="1" i="0" u="none" strike="noStrike" baseline="-25000">
                          <a:solidFill>
                            <a:srgbClr val="000000"/>
                          </a:solidFill>
                          <a:effectLst/>
                          <a:latin typeface="Calibri" panose="020F0502020204030204" pitchFamily="34" charset="0"/>
                        </a:rPr>
                        <a:t>2</a:t>
                      </a:r>
                      <a:r>
                        <a:rPr lang="fr-FR" sz="1000" b="1" i="0" u="none" strike="noStrike">
                          <a:solidFill>
                            <a:srgbClr val="000000"/>
                          </a:solidFill>
                          <a:effectLst/>
                          <a:latin typeface="Calibri" panose="020F0502020204030204" pitchFamily="34" charset="0"/>
                        </a:rPr>
                        <a:t>e/km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Calibri" panose="020F0502020204030204" pitchFamily="34" charset="0"/>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5E8"/>
                    </a:solidFill>
                  </a:tcPr>
                </a:tc>
                <a:tc>
                  <a:txBody>
                    <a:bodyPr/>
                    <a:lstStyle/>
                    <a:p>
                      <a:pPr algn="ctr" fontAlgn="ctr"/>
                      <a:r>
                        <a:rPr lang="fr-FR" sz="1000" b="0" i="0" u="none" strike="noStrike">
                          <a:solidFill>
                            <a:srgbClr val="000000"/>
                          </a:solidFill>
                          <a:effectLst/>
                          <a:latin typeface="Calibri" panose="020F0502020204030204" pitchFamily="34" charset="0"/>
                        </a:rPr>
                        <a:t>152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fr-FR" sz="1000" b="0" i="0" u="none" strike="noStrike">
                          <a:solidFill>
                            <a:srgbClr val="000000"/>
                          </a:solidFill>
                          <a:effectLst/>
                          <a:latin typeface="Calibri" panose="020F0502020204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94"/>
                    </a:solidFill>
                  </a:tcPr>
                </a:tc>
                <a:tc>
                  <a:txBody>
                    <a:bodyPr/>
                    <a:lstStyle/>
                    <a:p>
                      <a:pPr algn="ctr" fontAlgn="ctr"/>
                      <a:r>
                        <a:rPr lang="fr-FR" sz="10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486"/>
                    </a:solidFill>
                  </a:tcPr>
                </a:tc>
                <a:tc>
                  <a:txBody>
                    <a:bodyPr/>
                    <a:lstStyle/>
                    <a:p>
                      <a:pPr algn="ctr" fontAlgn="ctr"/>
                      <a:r>
                        <a:rPr lang="fr-FR" sz="1000" b="0" i="0" u="none" strike="noStrike">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5A8"/>
                    </a:solidFill>
                  </a:tcPr>
                </a:tc>
                <a:tc>
                  <a:txBody>
                    <a:bodyPr/>
                    <a:lstStyle/>
                    <a:p>
                      <a:pPr algn="ctr" fontAlgn="ctr"/>
                      <a:r>
                        <a:rPr lang="fr-FR" sz="1000" b="0" i="0" u="none" strike="noStrike">
                          <a:solidFill>
                            <a:srgbClr val="000000"/>
                          </a:solidFill>
                          <a:effectLst/>
                          <a:latin typeface="Calibri" panose="020F0502020204030204" pitchFamily="34" charset="0"/>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5B8"/>
                    </a:solidFill>
                  </a:tcPr>
                </a:tc>
                <a:tc>
                  <a:txBody>
                    <a:bodyPr/>
                    <a:lstStyle/>
                    <a:p>
                      <a:pPr algn="ctr" fontAlgn="ctr"/>
                      <a:r>
                        <a:rPr lang="fr-FR" sz="1000" b="0" i="0" u="none" strike="noStrike">
                          <a:solidFill>
                            <a:srgbClr val="000000"/>
                          </a:solidFill>
                          <a:effectLst/>
                          <a:latin typeface="Calibri" panose="020F050202020403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4C7"/>
                    </a:solidFill>
                  </a:tcPr>
                </a:tc>
                <a:tc>
                  <a:txBody>
                    <a:bodyPr/>
                    <a:lstStyle/>
                    <a:p>
                      <a:pPr algn="ctr" fontAlgn="ctr"/>
                      <a:r>
                        <a:rPr lang="fr-FR" sz="1000" b="0" i="0" u="none" strike="noStrike">
                          <a:solidFill>
                            <a:srgbClr val="000000"/>
                          </a:solidFill>
                          <a:effectLst/>
                          <a:latin typeface="Calibri" panose="020F050202020403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C5C8"/>
                    </a:solidFill>
                  </a:tcPr>
                </a:tc>
                <a:tc>
                  <a:txBody>
                    <a:bodyPr/>
                    <a:lstStyle/>
                    <a:p>
                      <a:pPr algn="ctr" fontAlgn="ctr"/>
                      <a:r>
                        <a:rPr lang="fr-FR" sz="1000" b="0" i="0" u="none" strike="noStrike">
                          <a:solidFill>
                            <a:srgbClr val="000000"/>
                          </a:solidFill>
                          <a:effectLst/>
                          <a:latin typeface="Calibri" panose="020F0502020204030204" pitchFamily="34" charset="0"/>
                        </a:rPr>
                        <a:t>127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193"/>
                    </a:solidFill>
                  </a:tcPr>
                </a:tc>
                <a:tc>
                  <a:txBody>
                    <a:bodyPr/>
                    <a:lstStyle/>
                    <a:p>
                      <a:pPr algn="ctr" fontAlgn="ctr"/>
                      <a:r>
                        <a:rPr lang="fr-FR" sz="1000" b="0" i="0" u="none" strike="noStrike">
                          <a:solidFill>
                            <a:srgbClr val="000000"/>
                          </a:solidFill>
                          <a:effectLst/>
                          <a:latin typeface="Calibri" panose="020F0502020204030204" pitchFamily="34" charset="0"/>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A5A8"/>
                    </a:solidFill>
                  </a:tcPr>
                </a:tc>
                <a:tc>
                  <a:txBody>
                    <a:bodyPr/>
                    <a:lstStyle/>
                    <a:p>
                      <a:pPr algn="ctr" fontAlgn="ctr"/>
                      <a:r>
                        <a:rPr lang="fr-FR" sz="1000" b="1" i="0" u="none" strike="noStrike">
                          <a:solidFill>
                            <a:srgbClr val="000000"/>
                          </a:solidFill>
                          <a:effectLst/>
                          <a:latin typeface="Calibri" panose="020F0502020204030204" pitchFamily="34" charset="0"/>
                        </a:rPr>
                        <a:t>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9B"/>
                    </a:solidFill>
                  </a:tcPr>
                </a:tc>
                <a:tc>
                  <a:txBody>
                    <a:bodyPr/>
                    <a:lstStyle/>
                    <a:p>
                      <a:pPr algn="ctr" fontAlgn="ctr"/>
                      <a:r>
                        <a:rPr lang="fr-FR" sz="1000" b="1" i="0" u="none" strike="noStrike" dirty="0">
                          <a:solidFill>
                            <a:srgbClr val="000000"/>
                          </a:solidFill>
                          <a:effectLst/>
                          <a:latin typeface="Calibri" panose="020F0502020204030204" pitchFamily="34" charset="0"/>
                        </a:rPr>
                        <a:t>gCO</a:t>
                      </a:r>
                      <a:r>
                        <a:rPr lang="fr-FR" sz="1000" b="1" i="0" u="none" strike="noStrike" baseline="-25000" dirty="0">
                          <a:solidFill>
                            <a:srgbClr val="000000"/>
                          </a:solidFill>
                          <a:effectLst/>
                          <a:latin typeface="Calibri" panose="020F0502020204030204" pitchFamily="34" charset="0"/>
                        </a:rPr>
                        <a:t>2</a:t>
                      </a:r>
                      <a:r>
                        <a:rPr lang="fr-FR" sz="1000" b="1" i="0" u="none" strike="noStrike" dirty="0">
                          <a:solidFill>
                            <a:srgbClr val="000000"/>
                          </a:solidFill>
                          <a:effectLst/>
                          <a:latin typeface="Calibri" panose="020F0502020204030204" pitchFamily="34" charset="0"/>
                        </a:rPr>
                        <a:t>e/km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1171421"/>
                  </a:ext>
                </a:extLst>
              </a:tr>
            </a:tbl>
          </a:graphicData>
        </a:graphic>
      </p:graphicFrame>
      <p:sp>
        <p:nvSpPr>
          <p:cNvPr id="2" name="Espace réservé du pied de page 3">
            <a:extLst>
              <a:ext uri="{FF2B5EF4-FFF2-40B4-BE49-F238E27FC236}">
                <a16:creationId xmlns:a16="http://schemas.microsoft.com/office/drawing/2014/main" id="{81F74029-5B49-2A40-5366-E2EED49220B0}"/>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les motifs de déplacement en commentaire de la </a:t>
            </a:r>
            <a:r>
              <a:rPr lang="fr-FR" dirty="0">
                <a:hlinkClick r:id="rId3" action="ppaction://hlinksldjump"/>
              </a:rPr>
              <a:t>page 9</a:t>
            </a:r>
            <a:endParaRPr lang="fr-FR" dirty="0"/>
          </a:p>
        </p:txBody>
      </p:sp>
      <p:sp>
        <p:nvSpPr>
          <p:cNvPr id="4" name="Espace réservé du pied de page 3">
            <a:extLst>
              <a:ext uri="{FF2B5EF4-FFF2-40B4-BE49-F238E27FC236}">
                <a16:creationId xmlns:a16="http://schemas.microsoft.com/office/drawing/2014/main" id="{25CAF360-D240-AF53-9E16-B711EC40EF9B}"/>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4" action="ppaction://hlinksldjump"/>
              </a:rPr>
              <a:t>Table des matières</a:t>
            </a:r>
            <a:endParaRPr lang="fr-FR" dirty="0"/>
          </a:p>
        </p:txBody>
      </p:sp>
    </p:spTree>
    <p:extLst>
      <p:ext uri="{BB962C8B-B14F-4D97-AF65-F5344CB8AC3E}">
        <p14:creationId xmlns:p14="http://schemas.microsoft.com/office/powerpoint/2010/main" val="2385509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5600" y="2924944"/>
            <a:ext cx="9144000" cy="1066800"/>
          </a:xfrm>
        </p:spPr>
        <p:txBody>
          <a:bodyPr anchor="ctr">
            <a:normAutofit/>
          </a:bodyPr>
          <a:lstStyle/>
          <a:p>
            <a:pPr algn="ctr"/>
            <a:r>
              <a:rPr lang="fr-FR" sz="4000" b="1" dirty="0"/>
              <a:t>Mobilité par quartiles de revenus</a:t>
            </a:r>
          </a:p>
        </p:txBody>
      </p:sp>
      <p:sp>
        <p:nvSpPr>
          <p:cNvPr id="3" name="Espace réservé du texte 2"/>
          <p:cNvSpPr>
            <a:spLocks noGrp="1"/>
          </p:cNvSpPr>
          <p:nvPr>
            <p:ph type="body" idx="1"/>
          </p:nvPr>
        </p:nvSpPr>
        <p:spPr>
          <a:xfrm>
            <a:off x="1727200" y="4411216"/>
            <a:ext cx="9042400" cy="1466056"/>
          </a:xfrm>
        </p:spPr>
        <p:txBody>
          <a:bodyPr>
            <a:normAutofit/>
          </a:bodyPr>
          <a:lstStyle/>
          <a:p>
            <a:pPr algn="ctr">
              <a:spcBef>
                <a:spcPts val="0"/>
              </a:spcBef>
            </a:pPr>
            <a:r>
              <a:rPr lang="fr-FR" sz="2400" dirty="0">
                <a:hlinkClick r:id="rId3" action="ppaction://hlinksldjump"/>
              </a:rPr>
              <a:t> Trajets et émissions par quartile de revenus</a:t>
            </a:r>
            <a:r>
              <a:rPr lang="fr-FR" sz="2400" dirty="0"/>
              <a:t> (rappel p10)</a:t>
            </a:r>
          </a:p>
          <a:p>
            <a:pPr algn="ctr">
              <a:spcBef>
                <a:spcPts val="0"/>
              </a:spcBef>
            </a:pPr>
            <a:r>
              <a:rPr lang="fr-FR" sz="2400" dirty="0">
                <a:hlinkClick r:id="rId4" action="ppaction://hlinksldjump"/>
              </a:rPr>
              <a:t> Trajets et distances par quartile de revenus</a:t>
            </a:r>
            <a:r>
              <a:rPr lang="fr-FR" sz="2400" dirty="0"/>
              <a:t> (p22)</a:t>
            </a:r>
          </a:p>
        </p:txBody>
      </p:sp>
      <p:sp>
        <p:nvSpPr>
          <p:cNvPr id="4" name="Espace réservé de la date 3"/>
          <p:cNvSpPr>
            <a:spLocks noGrp="1"/>
          </p:cNvSpPr>
          <p:nvPr>
            <p:ph type="dt" sz="half" idx="10"/>
          </p:nvPr>
        </p:nvSpPr>
        <p:spPr/>
        <p:txBody>
          <a:bodyPr/>
          <a:lstStyle/>
          <a:p>
            <a:r>
              <a:rPr lang="fr-FR">
                <a:solidFill>
                  <a:srgbClr val="DDE9EC"/>
                </a:solidFill>
              </a:rPr>
              <a:t>05/11/2024</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solidFill>
                  <a:srgbClr val="DDE9EC"/>
                </a:solidFill>
              </a:rPr>
              <a:pPr/>
              <a:t>21</a:t>
            </a:fld>
            <a:endParaRPr lang="fr-FR">
              <a:solidFill>
                <a:srgbClr val="DDE9EC"/>
              </a:solidFill>
            </a:endParaRPr>
          </a:p>
        </p:txBody>
      </p:sp>
      <p:sp>
        <p:nvSpPr>
          <p:cNvPr id="5" name="Espace réservé du pied de page 3">
            <a:extLst>
              <a:ext uri="{FF2B5EF4-FFF2-40B4-BE49-F238E27FC236}">
                <a16:creationId xmlns:a16="http://schemas.microsoft.com/office/drawing/2014/main" id="{C34AB1CA-9A75-3B25-002F-B5389073FD99}"/>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5" action="ppaction://hlinksldjump"/>
              </a:rPr>
              <a:t>Table des matières</a:t>
            </a:r>
            <a:endParaRPr lang="fr-FR" dirty="0"/>
          </a:p>
        </p:txBody>
      </p:sp>
    </p:spTree>
    <p:extLst>
      <p:ext uri="{BB962C8B-B14F-4D97-AF65-F5344CB8AC3E}">
        <p14:creationId xmlns:p14="http://schemas.microsoft.com/office/powerpoint/2010/main" val="145377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AC1E-0F4B-99A4-28F2-F43CFFB5284D}"/>
            </a:ext>
          </a:extLst>
        </p:cNvPr>
        <p:cNvGrpSpPr/>
        <p:nvPr/>
      </p:nvGrpSpPr>
      <p:grpSpPr>
        <a:xfrm>
          <a:off x="0" y="0"/>
          <a:ext cx="0" cy="0"/>
          <a:chOff x="0" y="0"/>
          <a:chExt cx="0" cy="0"/>
        </a:xfrm>
      </p:grpSpPr>
      <p:graphicFrame>
        <p:nvGraphicFramePr>
          <p:cNvPr id="37" name="Graphique 36">
            <a:extLst>
              <a:ext uri="{FF2B5EF4-FFF2-40B4-BE49-F238E27FC236}">
                <a16:creationId xmlns:a16="http://schemas.microsoft.com/office/drawing/2014/main" id="{EBEB85E1-4FE4-44D1-88EF-974C8362801D}"/>
              </a:ext>
            </a:extLst>
          </p:cNvPr>
          <p:cNvGraphicFramePr>
            <a:graphicFrameLocks/>
          </p:cNvGraphicFramePr>
          <p:nvPr>
            <p:extLst>
              <p:ext uri="{D42A27DB-BD31-4B8C-83A1-F6EECF244321}">
                <p14:modId xmlns:p14="http://schemas.microsoft.com/office/powerpoint/2010/main" val="3208062651"/>
              </p:ext>
            </p:extLst>
          </p:nvPr>
        </p:nvGraphicFramePr>
        <p:xfrm>
          <a:off x="1080000" y="1412552"/>
          <a:ext cx="450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Graphique 34">
            <a:extLst>
              <a:ext uri="{FF2B5EF4-FFF2-40B4-BE49-F238E27FC236}">
                <a16:creationId xmlns:a16="http://schemas.microsoft.com/office/drawing/2014/main" id="{7D44B0DC-E7D8-4492-B1A8-DC82124AB955}"/>
              </a:ext>
            </a:extLst>
          </p:cNvPr>
          <p:cNvGraphicFramePr>
            <a:graphicFrameLocks/>
          </p:cNvGraphicFramePr>
          <p:nvPr>
            <p:extLst>
              <p:ext uri="{D42A27DB-BD31-4B8C-83A1-F6EECF244321}">
                <p14:modId xmlns:p14="http://schemas.microsoft.com/office/powerpoint/2010/main" val="963587195"/>
              </p:ext>
            </p:extLst>
          </p:nvPr>
        </p:nvGraphicFramePr>
        <p:xfrm>
          <a:off x="6804000" y="1449320"/>
          <a:ext cx="450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81" name="ZoneTexte 80">
            <a:extLst>
              <a:ext uri="{FF2B5EF4-FFF2-40B4-BE49-F238E27FC236}">
                <a16:creationId xmlns:a16="http://schemas.microsoft.com/office/drawing/2014/main" id="{4F753A6D-6B12-A3A7-38C8-0EA74395D77A}"/>
              </a:ext>
            </a:extLst>
          </p:cNvPr>
          <p:cNvSpPr txBox="1"/>
          <p:nvPr/>
        </p:nvSpPr>
        <p:spPr>
          <a:xfrm>
            <a:off x="2218379" y="6093297"/>
            <a:ext cx="2725493" cy="276999"/>
          </a:xfrm>
          <a:prstGeom prst="rect">
            <a:avLst/>
          </a:prstGeom>
          <a:noFill/>
        </p:spPr>
        <p:txBody>
          <a:bodyPr wrap="square" rtlCol="0">
            <a:spAutoFit/>
          </a:bodyPr>
          <a:lstStyle/>
          <a:p>
            <a:pPr algn="ctr"/>
            <a:r>
              <a:rPr lang="fr-FR" sz="1200" b="1" dirty="0"/>
              <a:t>Quartiles de revenus</a:t>
            </a:r>
          </a:p>
        </p:txBody>
      </p:sp>
      <p:sp>
        <p:nvSpPr>
          <p:cNvPr id="3" name="Espace réservé de la date 2">
            <a:extLst>
              <a:ext uri="{FF2B5EF4-FFF2-40B4-BE49-F238E27FC236}">
                <a16:creationId xmlns:a16="http://schemas.microsoft.com/office/drawing/2014/main" id="{BDA56661-80A1-FD8F-2657-ABFE5C3251B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C4A982E7-C6FF-2F4C-7D05-790A7EC146DA}"/>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22</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C02612B6-120C-1CE5-DEDC-4B6B1E04898F}"/>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CB027AAF-F884-7C2A-614D-95EF5851B21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515DCE91-C736-2432-5E17-32C3EBE47D74}"/>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C1AB9E96-3762-CB3E-95FF-3B2DD8BF698D}"/>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4175E00C-DEB2-93D2-B607-295B3F3C4F8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92788F12-8941-39C5-D702-5CE904A311C4}"/>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4BCE4F23-54E9-A96B-8168-8EA257931FA8}"/>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4B29424B-5AA7-F3CF-4D50-CBCBEFF86381}"/>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D4E5419C-2925-EDDF-B1B6-A258247C0B99}"/>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cxnSp>
        <p:nvCxnSpPr>
          <p:cNvPr id="86" name="Connecteur droit 85">
            <a:extLst>
              <a:ext uri="{FF2B5EF4-FFF2-40B4-BE49-F238E27FC236}">
                <a16:creationId xmlns:a16="http://schemas.microsoft.com/office/drawing/2014/main" id="{865AEAC4-D68C-CB16-D96C-200BEDC9A608}"/>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EDEA315F-C836-DBD4-F158-3D7DEF112E8A}"/>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EC86010-4AAF-2B67-01F2-7BD70A38553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3C2EED30-7500-046B-CDC6-F6B71D623E9F}"/>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FCB56AAB-49A9-60B5-5E5F-45764B12F5D3}"/>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A79EED9F-7DBE-620C-AA5B-AC8823071D60}"/>
              </a:ext>
            </a:extLst>
          </p:cNvPr>
          <p:cNvSpPr txBox="1"/>
          <p:nvPr/>
        </p:nvSpPr>
        <p:spPr>
          <a:xfrm>
            <a:off x="1962000" y="5877272"/>
            <a:ext cx="838109" cy="230832"/>
          </a:xfrm>
          <a:prstGeom prst="rect">
            <a:avLst/>
          </a:prstGeom>
          <a:noFill/>
        </p:spPr>
        <p:txBody>
          <a:bodyPr wrap="square" rtlCol="0">
            <a:spAutoFit/>
          </a:bodyPr>
          <a:lstStyle/>
          <a:p>
            <a:pPr algn="ctr"/>
            <a:r>
              <a:rPr lang="fr-FR" sz="900" dirty="0"/>
              <a:t>Q1</a:t>
            </a:r>
          </a:p>
        </p:txBody>
      </p:sp>
      <p:sp>
        <p:nvSpPr>
          <p:cNvPr id="93" name="ZoneTexte 92">
            <a:extLst>
              <a:ext uri="{FF2B5EF4-FFF2-40B4-BE49-F238E27FC236}">
                <a16:creationId xmlns:a16="http://schemas.microsoft.com/office/drawing/2014/main" id="{E3DA7237-D3E0-D757-31C4-688D23FBA9D1}"/>
              </a:ext>
            </a:extLst>
          </p:cNvPr>
          <p:cNvSpPr txBox="1"/>
          <p:nvPr/>
        </p:nvSpPr>
        <p:spPr>
          <a:xfrm>
            <a:off x="3687600" y="5877272"/>
            <a:ext cx="838109" cy="230832"/>
          </a:xfrm>
          <a:prstGeom prst="rect">
            <a:avLst/>
          </a:prstGeom>
          <a:noFill/>
        </p:spPr>
        <p:txBody>
          <a:bodyPr wrap="square" rtlCol="0">
            <a:spAutoFit/>
          </a:bodyPr>
          <a:lstStyle/>
          <a:p>
            <a:pPr algn="ctr"/>
            <a:r>
              <a:rPr lang="fr-FR" sz="900" dirty="0"/>
              <a:t>Q3</a:t>
            </a:r>
          </a:p>
        </p:txBody>
      </p:sp>
      <p:sp>
        <p:nvSpPr>
          <p:cNvPr id="17" name="Titre 8">
            <a:extLst>
              <a:ext uri="{FF2B5EF4-FFF2-40B4-BE49-F238E27FC236}">
                <a16:creationId xmlns:a16="http://schemas.microsoft.com/office/drawing/2014/main" id="{44092D02-0122-1A7C-C3F9-AB14AF408E01}"/>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Trajets </a:t>
            </a:r>
            <a:r>
              <a:rPr lang="fr-FR" sz="2800" dirty="0">
                <a:solidFill>
                  <a:srgbClr val="0070C0"/>
                </a:solidFill>
                <a:latin typeface="Gill Sans MT"/>
                <a:ea typeface="+mn-ea"/>
                <a:cs typeface="+mn-cs"/>
              </a:rPr>
              <a:t>et </a:t>
            </a:r>
            <a:r>
              <a:rPr lang="fr-FR" sz="2800" b="1" dirty="0">
                <a:solidFill>
                  <a:srgbClr val="0070C0"/>
                </a:solidFill>
                <a:latin typeface="Gill Sans MT"/>
                <a:ea typeface="+mn-ea"/>
                <a:cs typeface="+mn-cs"/>
              </a:rPr>
              <a:t>distances </a:t>
            </a:r>
            <a:r>
              <a:rPr lang="fr-FR" sz="2800" dirty="0">
                <a:solidFill>
                  <a:srgbClr val="0070C0"/>
                </a:solidFill>
                <a:latin typeface="Gill Sans MT"/>
                <a:ea typeface="+mn-ea"/>
                <a:cs typeface="+mn-cs"/>
              </a:rPr>
              <a:t>par quartile de revenu : répartition et modes</a:t>
            </a:r>
            <a:endParaRPr lang="fr-FR" dirty="0"/>
          </a:p>
        </p:txBody>
      </p:sp>
      <p:cxnSp>
        <p:nvCxnSpPr>
          <p:cNvPr id="2" name="Connecteur droit avec flèche 1">
            <a:extLst>
              <a:ext uri="{FF2B5EF4-FFF2-40B4-BE49-F238E27FC236}">
                <a16:creationId xmlns:a16="http://schemas.microsoft.com/office/drawing/2014/main" id="{A26D53AC-C3FB-134E-8957-0FF3346C484C}"/>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260F2C7A-5833-51BD-2F53-998DF829349A}"/>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64A8F41C-CF7A-B465-304B-B6C717379B83}"/>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70F2D2D0-B36B-8E22-2097-485AD6098EF7}"/>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11B6D3C5-6698-4902-5B39-34485E006E60}"/>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7E524C14-CD7E-ED5A-040B-4CAB9C8BB24B}"/>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300C202E-C918-E59D-D645-E2960F5779A7}"/>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87FD0082-A126-F0C6-7A50-6FEFE059AE86}"/>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91F6F435-6D27-AFC1-6E5B-57E198FAADC8}"/>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001B1F1-A160-EF19-4EA3-F25AEC5B1F07}"/>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36EAC9E-2E15-1234-1E45-7EB5FFAF36D0}"/>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0CA84EF5-3072-C3D4-55A6-E88B26A29370}"/>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91B8CB7E-20AB-B8AF-2DDD-0056B9BA229C}"/>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A8B5CF70-4D12-6464-127E-75CABD0B2D1C}"/>
              </a:ext>
            </a:extLst>
          </p:cNvPr>
          <p:cNvCxnSpPr>
            <a:cxnSpLocks/>
          </p:cNvCxnSpPr>
          <p:nvPr/>
        </p:nvCxnSpPr>
        <p:spPr>
          <a:xfrm>
            <a:off x="1118444"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CD3D1C1C-53DD-9D1F-8ED9-8CC2DDAAEDB7}"/>
              </a:ext>
            </a:extLst>
          </p:cNvPr>
          <p:cNvCxnSpPr>
            <a:cxnSpLocks/>
          </p:cNvCxnSpPr>
          <p:nvPr/>
        </p:nvCxnSpPr>
        <p:spPr>
          <a:xfrm>
            <a:off x="1118444"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7C42618D-5845-03F4-0711-6ABB3CA7BF3C}"/>
              </a:ext>
            </a:extLst>
          </p:cNvPr>
          <p:cNvCxnSpPr>
            <a:cxnSpLocks/>
          </p:cNvCxnSpPr>
          <p:nvPr/>
        </p:nvCxnSpPr>
        <p:spPr>
          <a:xfrm>
            <a:off x="1118444"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917784BA-427F-5214-B353-D7E5E9A42024}"/>
              </a:ext>
            </a:extLst>
          </p:cNvPr>
          <p:cNvCxnSpPr>
            <a:cxnSpLocks/>
          </p:cNvCxnSpPr>
          <p:nvPr/>
        </p:nvCxnSpPr>
        <p:spPr>
          <a:xfrm>
            <a:off x="1118444"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13F5BF5C-7A70-4AEF-C7D9-226F30CF5E00}"/>
              </a:ext>
            </a:extLst>
          </p:cNvPr>
          <p:cNvCxnSpPr>
            <a:cxnSpLocks/>
          </p:cNvCxnSpPr>
          <p:nvPr/>
        </p:nvCxnSpPr>
        <p:spPr>
          <a:xfrm>
            <a:off x="1118444"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5E3DE90A-0499-4142-009C-83CFE71CC91E}"/>
              </a:ext>
            </a:extLst>
          </p:cNvPr>
          <p:cNvCxnSpPr>
            <a:cxnSpLocks/>
          </p:cNvCxnSpPr>
          <p:nvPr/>
        </p:nvCxnSpPr>
        <p:spPr>
          <a:xfrm>
            <a:off x="1118444"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E3FFAA62-26E8-46AB-8218-5A5FB62CED5B}"/>
              </a:ext>
            </a:extLst>
          </p:cNvPr>
          <p:cNvCxnSpPr>
            <a:cxnSpLocks/>
          </p:cNvCxnSpPr>
          <p:nvPr/>
        </p:nvCxnSpPr>
        <p:spPr>
          <a:xfrm>
            <a:off x="688906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2ACBE069-D332-CABC-5FF8-66F427F95605}"/>
              </a:ext>
            </a:extLst>
          </p:cNvPr>
          <p:cNvCxnSpPr/>
          <p:nvPr/>
        </p:nvCxnSpPr>
        <p:spPr>
          <a:xfrm>
            <a:off x="688906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33ECB29B-E1E8-051F-D585-747E0F81FAF4}"/>
              </a:ext>
            </a:extLst>
          </p:cNvPr>
          <p:cNvCxnSpPr/>
          <p:nvPr/>
        </p:nvCxnSpPr>
        <p:spPr>
          <a:xfrm>
            <a:off x="688906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4AE2514B-DEDE-A6A8-51FA-E6535C7E7230}"/>
              </a:ext>
            </a:extLst>
          </p:cNvPr>
          <p:cNvCxnSpPr/>
          <p:nvPr/>
        </p:nvCxnSpPr>
        <p:spPr>
          <a:xfrm>
            <a:off x="688906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D6C64110-CBB7-4F6D-6A26-E7A1D854A17B}"/>
              </a:ext>
            </a:extLst>
          </p:cNvPr>
          <p:cNvCxnSpPr/>
          <p:nvPr/>
        </p:nvCxnSpPr>
        <p:spPr>
          <a:xfrm>
            <a:off x="688906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E8CBF82D-CCA9-5CFB-FFAA-9B144F840BE8}"/>
              </a:ext>
            </a:extLst>
          </p:cNvPr>
          <p:cNvCxnSpPr/>
          <p:nvPr/>
        </p:nvCxnSpPr>
        <p:spPr>
          <a:xfrm>
            <a:off x="688906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0CC4456A-79F0-9AF0-EEB2-C454C5C83565}"/>
              </a:ext>
            </a:extLst>
          </p:cNvPr>
          <p:cNvPicPr>
            <a:picLocks noChangeAspect="1"/>
          </p:cNvPicPr>
          <p:nvPr/>
        </p:nvPicPr>
        <p:blipFill>
          <a:blip r:embed="rId5"/>
          <a:stretch>
            <a:fillRect/>
          </a:stretch>
        </p:blipFill>
        <p:spPr>
          <a:xfrm>
            <a:off x="11136560" y="2588648"/>
            <a:ext cx="857994" cy="1816036"/>
          </a:xfrm>
          <a:prstGeom prst="rect">
            <a:avLst/>
          </a:prstGeom>
        </p:spPr>
      </p:pic>
      <p:sp>
        <p:nvSpPr>
          <p:cNvPr id="109" name="ZoneTexte 108">
            <a:extLst>
              <a:ext uri="{FF2B5EF4-FFF2-40B4-BE49-F238E27FC236}">
                <a16:creationId xmlns:a16="http://schemas.microsoft.com/office/drawing/2014/main" id="{BEF9BAE8-E820-9CA9-E294-55BFD7ABC678}"/>
              </a:ext>
            </a:extLst>
          </p:cNvPr>
          <p:cNvSpPr txBox="1"/>
          <p:nvPr/>
        </p:nvSpPr>
        <p:spPr>
          <a:xfrm>
            <a:off x="2824800" y="5877272"/>
            <a:ext cx="838109" cy="230832"/>
          </a:xfrm>
          <a:prstGeom prst="rect">
            <a:avLst/>
          </a:prstGeom>
          <a:noFill/>
        </p:spPr>
        <p:txBody>
          <a:bodyPr wrap="square" rtlCol="0">
            <a:spAutoFit/>
          </a:bodyPr>
          <a:lstStyle/>
          <a:p>
            <a:pPr algn="ctr"/>
            <a:r>
              <a:rPr lang="fr-FR" sz="900" dirty="0"/>
              <a:t>Q2</a:t>
            </a:r>
          </a:p>
        </p:txBody>
      </p:sp>
      <p:sp>
        <p:nvSpPr>
          <p:cNvPr id="114" name="ZoneTexte 113">
            <a:extLst>
              <a:ext uri="{FF2B5EF4-FFF2-40B4-BE49-F238E27FC236}">
                <a16:creationId xmlns:a16="http://schemas.microsoft.com/office/drawing/2014/main" id="{744EB05B-3A12-E37F-8186-F96FEB8D1F3D}"/>
              </a:ext>
            </a:extLst>
          </p:cNvPr>
          <p:cNvSpPr txBox="1"/>
          <p:nvPr/>
        </p:nvSpPr>
        <p:spPr>
          <a:xfrm>
            <a:off x="7979019" y="6093296"/>
            <a:ext cx="2725493" cy="276999"/>
          </a:xfrm>
          <a:prstGeom prst="rect">
            <a:avLst/>
          </a:prstGeom>
          <a:noFill/>
        </p:spPr>
        <p:txBody>
          <a:bodyPr wrap="square" rtlCol="0">
            <a:spAutoFit/>
          </a:bodyPr>
          <a:lstStyle/>
          <a:p>
            <a:pPr algn="ctr"/>
            <a:r>
              <a:rPr lang="fr-FR" sz="1200" b="1" dirty="0"/>
              <a:t>Quartiles de revenus</a:t>
            </a:r>
          </a:p>
        </p:txBody>
      </p:sp>
      <p:sp>
        <p:nvSpPr>
          <p:cNvPr id="118" name="ZoneTexte 117">
            <a:extLst>
              <a:ext uri="{FF2B5EF4-FFF2-40B4-BE49-F238E27FC236}">
                <a16:creationId xmlns:a16="http://schemas.microsoft.com/office/drawing/2014/main" id="{2A9E6E2A-7867-8F47-3321-BA3D910D2879}"/>
              </a:ext>
            </a:extLst>
          </p:cNvPr>
          <p:cNvSpPr txBox="1"/>
          <p:nvPr/>
        </p:nvSpPr>
        <p:spPr>
          <a:xfrm>
            <a:off x="1182349"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CFCD93E0-8B23-8B9B-883A-46AE03D21A39}"/>
              </a:ext>
            </a:extLst>
          </p:cNvPr>
          <p:cNvSpPr txBox="1"/>
          <p:nvPr/>
        </p:nvSpPr>
        <p:spPr>
          <a:xfrm>
            <a:off x="1183944"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D69C3D47-043B-63D5-D09E-6988397650BE}"/>
              </a:ext>
            </a:extLst>
          </p:cNvPr>
          <p:cNvSpPr txBox="1"/>
          <p:nvPr/>
        </p:nvSpPr>
        <p:spPr>
          <a:xfrm>
            <a:off x="1182349"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75C8E05B-4614-F089-324C-A2A57980A264}"/>
              </a:ext>
            </a:extLst>
          </p:cNvPr>
          <p:cNvSpPr txBox="1"/>
          <p:nvPr/>
        </p:nvSpPr>
        <p:spPr>
          <a:xfrm>
            <a:off x="1182349"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82E27DC6-8329-8091-57C9-BBC060CCF0BB}"/>
              </a:ext>
            </a:extLst>
          </p:cNvPr>
          <p:cNvSpPr txBox="1"/>
          <p:nvPr/>
        </p:nvSpPr>
        <p:spPr>
          <a:xfrm>
            <a:off x="1175600"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2A0D1EEF-4E14-5F03-C91E-924B448AF9DD}"/>
              </a:ext>
            </a:extLst>
          </p:cNvPr>
          <p:cNvSpPr txBox="1"/>
          <p:nvPr/>
        </p:nvSpPr>
        <p:spPr>
          <a:xfrm>
            <a:off x="1182349"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999F3CF5-9A48-303F-AD89-4760536DE898}"/>
              </a:ext>
            </a:extLst>
          </p:cNvPr>
          <p:cNvSpPr txBox="1"/>
          <p:nvPr/>
        </p:nvSpPr>
        <p:spPr>
          <a:xfrm>
            <a:off x="1183873"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26" name="ZoneTexte 125">
            <a:extLst>
              <a:ext uri="{FF2B5EF4-FFF2-40B4-BE49-F238E27FC236}">
                <a16:creationId xmlns:a16="http://schemas.microsoft.com/office/drawing/2014/main" id="{A9726F52-FDD1-E661-DECA-9BF4A6FB6A86}"/>
              </a:ext>
            </a:extLst>
          </p:cNvPr>
          <p:cNvSpPr txBox="1"/>
          <p:nvPr/>
        </p:nvSpPr>
        <p:spPr>
          <a:xfrm>
            <a:off x="6961495"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27" name="ZoneTexte 126">
            <a:extLst>
              <a:ext uri="{FF2B5EF4-FFF2-40B4-BE49-F238E27FC236}">
                <a16:creationId xmlns:a16="http://schemas.microsoft.com/office/drawing/2014/main" id="{43C4F8D5-795A-2906-F612-84D967B87AF8}"/>
              </a:ext>
            </a:extLst>
          </p:cNvPr>
          <p:cNvSpPr txBox="1"/>
          <p:nvPr/>
        </p:nvSpPr>
        <p:spPr>
          <a:xfrm>
            <a:off x="6963090"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8" name="ZoneTexte 127">
            <a:extLst>
              <a:ext uri="{FF2B5EF4-FFF2-40B4-BE49-F238E27FC236}">
                <a16:creationId xmlns:a16="http://schemas.microsoft.com/office/drawing/2014/main" id="{AB41461D-C2D1-76CE-3E74-F9F41DCA6673}"/>
              </a:ext>
            </a:extLst>
          </p:cNvPr>
          <p:cNvSpPr txBox="1"/>
          <p:nvPr/>
        </p:nvSpPr>
        <p:spPr>
          <a:xfrm>
            <a:off x="6961495"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9" name="ZoneTexte 128">
            <a:extLst>
              <a:ext uri="{FF2B5EF4-FFF2-40B4-BE49-F238E27FC236}">
                <a16:creationId xmlns:a16="http://schemas.microsoft.com/office/drawing/2014/main" id="{FA4E2DDA-33E5-A00E-5995-D0C662CA1539}"/>
              </a:ext>
            </a:extLst>
          </p:cNvPr>
          <p:cNvSpPr txBox="1"/>
          <p:nvPr/>
        </p:nvSpPr>
        <p:spPr>
          <a:xfrm>
            <a:off x="6961495"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30" name="ZoneTexte 129">
            <a:extLst>
              <a:ext uri="{FF2B5EF4-FFF2-40B4-BE49-F238E27FC236}">
                <a16:creationId xmlns:a16="http://schemas.microsoft.com/office/drawing/2014/main" id="{C8556B7C-B7FF-B71F-6DCA-ED770E55135D}"/>
              </a:ext>
            </a:extLst>
          </p:cNvPr>
          <p:cNvSpPr txBox="1"/>
          <p:nvPr/>
        </p:nvSpPr>
        <p:spPr>
          <a:xfrm>
            <a:off x="6954746"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31" name="ZoneTexte 130">
            <a:extLst>
              <a:ext uri="{FF2B5EF4-FFF2-40B4-BE49-F238E27FC236}">
                <a16:creationId xmlns:a16="http://schemas.microsoft.com/office/drawing/2014/main" id="{7F4DCA81-80F5-D15D-04B1-2DAF7BA1F046}"/>
              </a:ext>
            </a:extLst>
          </p:cNvPr>
          <p:cNvSpPr txBox="1"/>
          <p:nvPr/>
        </p:nvSpPr>
        <p:spPr>
          <a:xfrm>
            <a:off x="6961495"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32" name="ZoneTexte 131">
            <a:extLst>
              <a:ext uri="{FF2B5EF4-FFF2-40B4-BE49-F238E27FC236}">
                <a16:creationId xmlns:a16="http://schemas.microsoft.com/office/drawing/2014/main" id="{970603BF-0175-D12B-D2F6-94BFDC775E02}"/>
              </a:ext>
            </a:extLst>
          </p:cNvPr>
          <p:cNvSpPr txBox="1"/>
          <p:nvPr/>
        </p:nvSpPr>
        <p:spPr>
          <a:xfrm>
            <a:off x="6963019"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4" name="ZoneTexte 13">
            <a:extLst>
              <a:ext uri="{FF2B5EF4-FFF2-40B4-BE49-F238E27FC236}">
                <a16:creationId xmlns:a16="http://schemas.microsoft.com/office/drawing/2014/main" id="{25A24DB7-7CBD-C912-DF43-BC60137BF55B}"/>
              </a:ext>
            </a:extLst>
          </p:cNvPr>
          <p:cNvSpPr txBox="1"/>
          <p:nvPr/>
        </p:nvSpPr>
        <p:spPr>
          <a:xfrm>
            <a:off x="4550400" y="5877272"/>
            <a:ext cx="838109" cy="230832"/>
          </a:xfrm>
          <a:prstGeom prst="rect">
            <a:avLst/>
          </a:prstGeom>
          <a:noFill/>
        </p:spPr>
        <p:txBody>
          <a:bodyPr wrap="square" rtlCol="0">
            <a:spAutoFit/>
          </a:bodyPr>
          <a:lstStyle/>
          <a:p>
            <a:pPr algn="ctr"/>
            <a:r>
              <a:rPr lang="fr-FR" sz="900" dirty="0"/>
              <a:t>Q4</a:t>
            </a:r>
          </a:p>
        </p:txBody>
      </p:sp>
      <p:sp>
        <p:nvSpPr>
          <p:cNvPr id="16" name="ZoneTexte 15">
            <a:extLst>
              <a:ext uri="{FF2B5EF4-FFF2-40B4-BE49-F238E27FC236}">
                <a16:creationId xmlns:a16="http://schemas.microsoft.com/office/drawing/2014/main" id="{1AA3F936-7149-36AD-412E-98DC9B747CA9}"/>
              </a:ext>
            </a:extLst>
          </p:cNvPr>
          <p:cNvSpPr txBox="1"/>
          <p:nvPr/>
        </p:nvSpPr>
        <p:spPr>
          <a:xfrm>
            <a:off x="7873200" y="5878731"/>
            <a:ext cx="504000" cy="230832"/>
          </a:xfrm>
          <a:prstGeom prst="rect">
            <a:avLst/>
          </a:prstGeom>
          <a:noFill/>
        </p:spPr>
        <p:txBody>
          <a:bodyPr wrap="square" rtlCol="0">
            <a:spAutoFit/>
          </a:bodyPr>
          <a:lstStyle/>
          <a:p>
            <a:pPr algn="ctr"/>
            <a:r>
              <a:rPr lang="fr-FR" sz="900" dirty="0"/>
              <a:t>Q1</a:t>
            </a:r>
          </a:p>
        </p:txBody>
      </p:sp>
      <p:sp>
        <p:nvSpPr>
          <p:cNvPr id="24" name="ZoneTexte 23">
            <a:extLst>
              <a:ext uri="{FF2B5EF4-FFF2-40B4-BE49-F238E27FC236}">
                <a16:creationId xmlns:a16="http://schemas.microsoft.com/office/drawing/2014/main" id="{2619093C-EBAA-C67C-CC81-CFED76FBBAE4}"/>
              </a:ext>
            </a:extLst>
          </p:cNvPr>
          <p:cNvSpPr txBox="1"/>
          <p:nvPr/>
        </p:nvSpPr>
        <p:spPr>
          <a:xfrm>
            <a:off x="9616762" y="5878731"/>
            <a:ext cx="504000" cy="230832"/>
          </a:xfrm>
          <a:prstGeom prst="rect">
            <a:avLst/>
          </a:prstGeom>
          <a:noFill/>
        </p:spPr>
        <p:txBody>
          <a:bodyPr wrap="square" rtlCol="0">
            <a:spAutoFit/>
          </a:bodyPr>
          <a:lstStyle/>
          <a:p>
            <a:pPr algn="ctr"/>
            <a:r>
              <a:rPr lang="fr-FR" sz="900" dirty="0"/>
              <a:t>Q3</a:t>
            </a:r>
          </a:p>
        </p:txBody>
      </p:sp>
      <p:sp>
        <p:nvSpPr>
          <p:cNvPr id="25" name="ZoneTexte 24">
            <a:extLst>
              <a:ext uri="{FF2B5EF4-FFF2-40B4-BE49-F238E27FC236}">
                <a16:creationId xmlns:a16="http://schemas.microsoft.com/office/drawing/2014/main" id="{F4306822-7C31-5795-2121-F83E91655721}"/>
              </a:ext>
            </a:extLst>
          </p:cNvPr>
          <p:cNvSpPr txBox="1"/>
          <p:nvPr/>
        </p:nvSpPr>
        <p:spPr>
          <a:xfrm>
            <a:off x="8744981" y="5878731"/>
            <a:ext cx="504000" cy="230832"/>
          </a:xfrm>
          <a:prstGeom prst="rect">
            <a:avLst/>
          </a:prstGeom>
          <a:noFill/>
        </p:spPr>
        <p:txBody>
          <a:bodyPr wrap="square" rtlCol="0">
            <a:spAutoFit/>
          </a:bodyPr>
          <a:lstStyle/>
          <a:p>
            <a:pPr algn="ctr"/>
            <a:r>
              <a:rPr lang="fr-FR" sz="900" dirty="0"/>
              <a:t>Q2</a:t>
            </a:r>
          </a:p>
        </p:txBody>
      </p:sp>
      <p:sp>
        <p:nvSpPr>
          <p:cNvPr id="36" name="ZoneTexte 35">
            <a:extLst>
              <a:ext uri="{FF2B5EF4-FFF2-40B4-BE49-F238E27FC236}">
                <a16:creationId xmlns:a16="http://schemas.microsoft.com/office/drawing/2014/main" id="{135085BD-84D4-2653-E118-DE7E8A01F6E1}"/>
              </a:ext>
            </a:extLst>
          </p:cNvPr>
          <p:cNvSpPr txBox="1"/>
          <p:nvPr/>
        </p:nvSpPr>
        <p:spPr>
          <a:xfrm>
            <a:off x="10488544" y="5878731"/>
            <a:ext cx="504000" cy="230832"/>
          </a:xfrm>
          <a:prstGeom prst="rect">
            <a:avLst/>
          </a:prstGeom>
          <a:noFill/>
        </p:spPr>
        <p:txBody>
          <a:bodyPr wrap="square" rtlCol="0">
            <a:spAutoFit/>
          </a:bodyPr>
          <a:lstStyle/>
          <a:p>
            <a:pPr algn="ctr"/>
            <a:r>
              <a:rPr lang="fr-FR" sz="900" dirty="0"/>
              <a:t>Q4</a:t>
            </a:r>
          </a:p>
        </p:txBody>
      </p:sp>
      <p:sp>
        <p:nvSpPr>
          <p:cNvPr id="7" name="ZoneTexte 6">
            <a:extLst>
              <a:ext uri="{FF2B5EF4-FFF2-40B4-BE49-F238E27FC236}">
                <a16:creationId xmlns:a16="http://schemas.microsoft.com/office/drawing/2014/main" id="{74B33FA6-89F3-3E53-E1BA-7DC47DB24590}"/>
              </a:ext>
            </a:extLst>
          </p:cNvPr>
          <p:cNvSpPr txBox="1"/>
          <p:nvPr/>
        </p:nvSpPr>
        <p:spPr>
          <a:xfrm>
            <a:off x="8721179" y="1196752"/>
            <a:ext cx="1111202" cy="338554"/>
          </a:xfrm>
          <a:prstGeom prst="rect">
            <a:avLst/>
          </a:prstGeom>
          <a:noFill/>
        </p:spPr>
        <p:txBody>
          <a:bodyPr wrap="none" rtlCol="0">
            <a:spAutoFit/>
          </a:bodyPr>
          <a:lstStyle/>
          <a:p>
            <a:pPr algn="ctr"/>
            <a:r>
              <a:rPr lang="fr-FR" sz="1600" b="1" dirty="0"/>
              <a:t>Distances</a:t>
            </a:r>
          </a:p>
        </p:txBody>
      </p:sp>
      <p:sp>
        <p:nvSpPr>
          <p:cNvPr id="27" name="ZoneTexte 26">
            <a:extLst>
              <a:ext uri="{FF2B5EF4-FFF2-40B4-BE49-F238E27FC236}">
                <a16:creationId xmlns:a16="http://schemas.microsoft.com/office/drawing/2014/main" id="{290A4B2C-FB3A-E567-4FA8-8BF7DC717609}"/>
              </a:ext>
            </a:extLst>
          </p:cNvPr>
          <p:cNvSpPr txBox="1"/>
          <p:nvPr/>
        </p:nvSpPr>
        <p:spPr>
          <a:xfrm>
            <a:off x="2108885" y="1196752"/>
            <a:ext cx="2686056" cy="338554"/>
          </a:xfrm>
          <a:prstGeom prst="rect">
            <a:avLst/>
          </a:prstGeom>
          <a:noFill/>
        </p:spPr>
        <p:txBody>
          <a:bodyPr wrap="none" rtlCol="0">
            <a:spAutoFit/>
          </a:bodyPr>
          <a:lstStyle/>
          <a:p>
            <a:pPr algn="ctr"/>
            <a:r>
              <a:rPr lang="fr-FR" sz="1600" b="1" dirty="0"/>
              <a:t>Nombre de déplacements</a:t>
            </a:r>
          </a:p>
        </p:txBody>
      </p:sp>
      <p:sp>
        <p:nvSpPr>
          <p:cNvPr id="38" name="Espace réservé du pied de page 3">
            <a:extLst>
              <a:ext uri="{FF2B5EF4-FFF2-40B4-BE49-F238E27FC236}">
                <a16:creationId xmlns:a16="http://schemas.microsoft.com/office/drawing/2014/main" id="{DE3641E8-0E44-FDF1-A375-F5689904AA00}"/>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les quartiles de revenus en commentaire de la </a:t>
            </a:r>
            <a:r>
              <a:rPr lang="fr-FR" dirty="0">
                <a:hlinkClick r:id="rId6" action="ppaction://hlinksldjump"/>
              </a:rPr>
              <a:t>page 10</a:t>
            </a:r>
            <a:endParaRPr lang="fr-FR" dirty="0"/>
          </a:p>
        </p:txBody>
      </p:sp>
      <p:sp>
        <p:nvSpPr>
          <p:cNvPr id="39" name="Espace réservé du pied de page 3">
            <a:extLst>
              <a:ext uri="{FF2B5EF4-FFF2-40B4-BE49-F238E27FC236}">
                <a16:creationId xmlns:a16="http://schemas.microsoft.com/office/drawing/2014/main" id="{531B68B4-BB68-ABA1-E507-8AA65DF4CAA8}"/>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7" action="ppaction://hlinksldjump"/>
              </a:rPr>
              <a:t>Table des matières</a:t>
            </a:r>
            <a:endParaRPr lang="fr-FR" dirty="0"/>
          </a:p>
        </p:txBody>
      </p:sp>
    </p:spTree>
    <p:extLst>
      <p:ext uri="{BB962C8B-B14F-4D97-AF65-F5344CB8AC3E}">
        <p14:creationId xmlns:p14="http://schemas.microsoft.com/office/powerpoint/2010/main" val="3400793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5600" y="2924944"/>
            <a:ext cx="9144000" cy="1066800"/>
          </a:xfrm>
        </p:spPr>
        <p:txBody>
          <a:bodyPr anchor="ctr">
            <a:normAutofit/>
          </a:bodyPr>
          <a:lstStyle/>
          <a:p>
            <a:pPr algn="ctr"/>
            <a:r>
              <a:rPr lang="fr-FR" sz="4000" b="1" dirty="0"/>
              <a:t>Mobilité par densité de commune</a:t>
            </a:r>
          </a:p>
        </p:txBody>
      </p:sp>
      <p:sp>
        <p:nvSpPr>
          <p:cNvPr id="3" name="Espace réservé du texte 2"/>
          <p:cNvSpPr>
            <a:spLocks noGrp="1"/>
          </p:cNvSpPr>
          <p:nvPr>
            <p:ph type="body" idx="1"/>
          </p:nvPr>
        </p:nvSpPr>
        <p:spPr>
          <a:xfrm>
            <a:off x="1727200" y="4411216"/>
            <a:ext cx="9042400" cy="1826096"/>
          </a:xfrm>
        </p:spPr>
        <p:txBody>
          <a:bodyPr>
            <a:normAutofit/>
          </a:bodyPr>
          <a:lstStyle/>
          <a:p>
            <a:pPr algn="ctr">
              <a:spcBef>
                <a:spcPts val="0"/>
              </a:spcBef>
            </a:pPr>
            <a:r>
              <a:rPr lang="fr-FR" sz="2400" dirty="0">
                <a:hlinkClick r:id="rId3" action="ppaction://hlinksldjump"/>
              </a:rPr>
              <a:t>Figures avec 5 classes de distance</a:t>
            </a:r>
            <a:r>
              <a:rPr lang="fr-FR" sz="2400" dirty="0"/>
              <a:t> (pages 24-25)</a:t>
            </a:r>
          </a:p>
          <a:p>
            <a:pPr algn="ctr">
              <a:spcBef>
                <a:spcPts val="0"/>
              </a:spcBef>
            </a:pPr>
            <a:r>
              <a:rPr lang="fr-FR" sz="2400" dirty="0">
                <a:hlinkClick r:id="rId4" action="ppaction://hlinksldjump"/>
              </a:rPr>
              <a:t>Animation des figures avec 7 classes de distance</a:t>
            </a:r>
            <a:r>
              <a:rPr lang="fr-FR" sz="2400" dirty="0"/>
              <a:t> (pages 26-29)</a:t>
            </a:r>
          </a:p>
          <a:p>
            <a:pPr algn="ctr">
              <a:spcBef>
                <a:spcPts val="0"/>
              </a:spcBef>
            </a:pPr>
            <a:r>
              <a:rPr lang="fr-FR" sz="2400" dirty="0">
                <a:hlinkClick r:id="rId5" action="ppaction://hlinksldjump"/>
              </a:rPr>
              <a:t>Figures avec 3 puis 4 caractéristiques combinés</a:t>
            </a:r>
            <a:r>
              <a:rPr lang="fr-FR" sz="2400" dirty="0"/>
              <a:t> (pages 30-31)</a:t>
            </a:r>
          </a:p>
          <a:p>
            <a:pPr algn="ctr">
              <a:spcBef>
                <a:spcPts val="0"/>
              </a:spcBef>
            </a:pPr>
            <a:r>
              <a:rPr lang="fr-FR" sz="2400" dirty="0">
                <a:hlinkClick r:id="rId6" action="ppaction://hlinksldjump"/>
              </a:rPr>
              <a:t>Tableau des chiffres clés par territoires</a:t>
            </a:r>
            <a:r>
              <a:rPr lang="fr-FR" sz="2400" dirty="0"/>
              <a:t> (page 32)</a:t>
            </a:r>
          </a:p>
        </p:txBody>
      </p:sp>
      <p:sp>
        <p:nvSpPr>
          <p:cNvPr id="4" name="Espace réservé de la date 3"/>
          <p:cNvSpPr>
            <a:spLocks noGrp="1"/>
          </p:cNvSpPr>
          <p:nvPr>
            <p:ph type="dt" sz="half" idx="10"/>
          </p:nvPr>
        </p:nvSpPr>
        <p:spPr/>
        <p:txBody>
          <a:bodyPr/>
          <a:lstStyle/>
          <a:p>
            <a:r>
              <a:rPr lang="fr-FR">
                <a:solidFill>
                  <a:srgbClr val="DDE9EC"/>
                </a:solidFill>
              </a:rPr>
              <a:t>05/11/2024</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solidFill>
                  <a:srgbClr val="DDE9EC"/>
                </a:solidFill>
              </a:rPr>
              <a:pPr/>
              <a:t>23</a:t>
            </a:fld>
            <a:endParaRPr lang="fr-FR">
              <a:solidFill>
                <a:srgbClr val="DDE9EC"/>
              </a:solidFill>
            </a:endParaRPr>
          </a:p>
        </p:txBody>
      </p:sp>
      <p:sp>
        <p:nvSpPr>
          <p:cNvPr id="5" name="Espace réservé du pied de page 3">
            <a:extLst>
              <a:ext uri="{FF2B5EF4-FFF2-40B4-BE49-F238E27FC236}">
                <a16:creationId xmlns:a16="http://schemas.microsoft.com/office/drawing/2014/main" id="{5EA0D2B8-7C20-ED49-C7C8-6191D282BC1E}"/>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7" action="ppaction://hlinksldjump"/>
              </a:rPr>
              <a:t>Table des matières</a:t>
            </a:r>
            <a:endParaRPr lang="fr-FR" dirty="0"/>
          </a:p>
        </p:txBody>
      </p:sp>
    </p:spTree>
    <p:extLst>
      <p:ext uri="{BB962C8B-B14F-4D97-AF65-F5344CB8AC3E}">
        <p14:creationId xmlns:p14="http://schemas.microsoft.com/office/powerpoint/2010/main" val="333090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50765275-40E7-4F81-A6F0-BC1F3454E50C}"/>
              </a:ext>
            </a:extLst>
          </p:cNvPr>
          <p:cNvGraphicFramePr>
            <a:graphicFrameLocks/>
          </p:cNvGraphicFramePr>
          <p:nvPr>
            <p:extLst>
              <p:ext uri="{D42A27DB-BD31-4B8C-83A1-F6EECF244321}">
                <p14:modId xmlns:p14="http://schemas.microsoft.com/office/powerpoint/2010/main" val="923387876"/>
              </p:ext>
            </p:extLst>
          </p:nvPr>
        </p:nvGraphicFramePr>
        <p:xfrm>
          <a:off x="6600056" y="1412776"/>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a:extLst>
              <a:ext uri="{FF2B5EF4-FFF2-40B4-BE49-F238E27FC236}">
                <a16:creationId xmlns:a16="http://schemas.microsoft.com/office/drawing/2014/main" id="{D4501874-4BD7-435B-A48C-9BB3C40D9D70}"/>
              </a:ext>
            </a:extLst>
          </p:cNvPr>
          <p:cNvGraphicFramePr>
            <a:graphicFrameLocks/>
          </p:cNvGraphicFramePr>
          <p:nvPr>
            <p:extLst>
              <p:ext uri="{D42A27DB-BD31-4B8C-83A1-F6EECF244321}">
                <p14:modId xmlns:p14="http://schemas.microsoft.com/office/powerpoint/2010/main" val="2987858857"/>
              </p:ext>
            </p:extLst>
          </p:nvPr>
        </p:nvGraphicFramePr>
        <p:xfrm>
          <a:off x="839976" y="1375200"/>
          <a:ext cx="504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24</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A73CD7D-A9A0-8BC0-83BC-E6248B6764D8}"/>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7EB46CB-8120-8D73-9C66-713D4CC84F6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DE74E631-357B-908B-D30C-D02E87DDB87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E4CE173E-BBF6-DEB8-0488-CA96E05CB27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B1C6225-0C87-6D8A-0FD2-E153C933B4AC}"/>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sp>
        <p:nvSpPr>
          <p:cNvPr id="80" name="ZoneTexte 79">
            <a:extLst>
              <a:ext uri="{FF2B5EF4-FFF2-40B4-BE49-F238E27FC236}">
                <a16:creationId xmlns:a16="http://schemas.microsoft.com/office/drawing/2014/main" id="{1802BB6D-EBA3-6BBA-45DB-70A206E06F09}"/>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sp>
        <p:nvSpPr>
          <p:cNvPr id="81" name="ZoneTexte 80">
            <a:extLst>
              <a:ext uri="{FF2B5EF4-FFF2-40B4-BE49-F238E27FC236}">
                <a16:creationId xmlns:a16="http://schemas.microsoft.com/office/drawing/2014/main" id="{48F1EF0B-D7D1-5343-7EE8-0BA9688344E1}"/>
              </a:ext>
            </a:extLst>
          </p:cNvPr>
          <p:cNvSpPr txBox="1"/>
          <p:nvPr/>
        </p:nvSpPr>
        <p:spPr>
          <a:xfrm>
            <a:off x="2095200" y="6093297"/>
            <a:ext cx="2725493" cy="276999"/>
          </a:xfrm>
          <a:prstGeom prst="rect">
            <a:avLst/>
          </a:prstGeom>
          <a:noFill/>
        </p:spPr>
        <p:txBody>
          <a:bodyPr wrap="square" rtlCol="0">
            <a:spAutoFit/>
          </a:bodyPr>
          <a:lstStyle/>
          <a:p>
            <a:pPr algn="ctr"/>
            <a:r>
              <a:rPr lang="fr-FR" sz="1200" b="1" dirty="0"/>
              <a:t>Densité commune de résidence</a:t>
            </a:r>
          </a:p>
        </p:txBody>
      </p:sp>
      <p:cxnSp>
        <p:nvCxnSpPr>
          <p:cNvPr id="86" name="Connecteur droit 85">
            <a:extLst>
              <a:ext uri="{FF2B5EF4-FFF2-40B4-BE49-F238E27FC236}">
                <a16:creationId xmlns:a16="http://schemas.microsoft.com/office/drawing/2014/main" id="{824D8ADE-8308-703E-83A5-8E3A67C0A31D}"/>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4435020-4484-31E5-7671-24FDA846A7AC}"/>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7C24095-4856-B1BF-516B-F8E2DE167FB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08B953D5-258B-41FF-0AB1-2F29C0A31579}"/>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1216961-AAAB-CF05-F153-B2B8FE5E6748}"/>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re 8">
            <a:extLst>
              <a:ext uri="{FF2B5EF4-FFF2-40B4-BE49-F238E27FC236}">
                <a16:creationId xmlns:a16="http://schemas.microsoft.com/office/drawing/2014/main" id="{4A430A55-1873-E60C-8338-450E68CA1F37}"/>
              </a:ext>
            </a:extLst>
          </p:cNvPr>
          <p:cNvSpPr>
            <a:spLocks noGrp="1"/>
          </p:cNvSpPr>
          <p:nvPr>
            <p:ph type="title"/>
          </p:nvPr>
        </p:nvSpPr>
        <p:spPr>
          <a:xfrm>
            <a:off x="609599" y="152400"/>
            <a:ext cx="11103023" cy="990600"/>
          </a:xfrm>
          <a:noFill/>
        </p:spPr>
        <p:txBody>
          <a:bodyPr>
            <a:normAutofit/>
          </a:bodyPr>
          <a:lstStyle/>
          <a:p>
            <a:pPr>
              <a:spcBef>
                <a:spcPts val="0"/>
              </a:spcBef>
            </a:pPr>
            <a:r>
              <a:rPr lang="fr-FR" sz="2800" b="1" dirty="0">
                <a:solidFill>
                  <a:srgbClr val="0070C0"/>
                </a:solidFill>
                <a:latin typeface="Gill Sans MT"/>
                <a:ea typeface="+mn-ea"/>
                <a:cs typeface="+mn-cs"/>
              </a:rPr>
              <a:t>Nombre </a:t>
            </a:r>
            <a:r>
              <a:rPr lang="fr-FR" sz="2800" dirty="0">
                <a:solidFill>
                  <a:srgbClr val="0070C0"/>
                </a:solidFill>
                <a:latin typeface="Gill Sans MT"/>
                <a:ea typeface="+mn-ea"/>
                <a:cs typeface="+mn-cs"/>
              </a:rPr>
              <a:t>et </a:t>
            </a:r>
            <a:r>
              <a:rPr lang="fr-FR" sz="2800" b="1" dirty="0">
                <a:solidFill>
                  <a:srgbClr val="0070C0"/>
                </a:solidFill>
                <a:latin typeface="Gill Sans MT"/>
                <a:ea typeface="+mn-ea"/>
                <a:cs typeface="+mn-cs"/>
              </a:rPr>
              <a:t>distances</a:t>
            </a:r>
            <a:r>
              <a:rPr lang="fr-FR" sz="2800" dirty="0">
                <a:solidFill>
                  <a:srgbClr val="0070C0"/>
                </a:solidFill>
                <a:latin typeface="Gill Sans MT"/>
                <a:ea typeface="+mn-ea"/>
                <a:cs typeface="+mn-cs"/>
              </a:rPr>
              <a:t> de déplacements : répartition et modes</a:t>
            </a:r>
            <a:endParaRPr lang="fr-FR" dirty="0"/>
          </a:p>
        </p:txBody>
      </p:sp>
      <p:cxnSp>
        <p:nvCxnSpPr>
          <p:cNvPr id="2" name="Connecteur droit avec flèche 1">
            <a:extLst>
              <a:ext uri="{FF2B5EF4-FFF2-40B4-BE49-F238E27FC236}">
                <a16:creationId xmlns:a16="http://schemas.microsoft.com/office/drawing/2014/main" id="{2E4A94F3-E888-E3F0-820E-95CF15C1F73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35E07BB-1CE1-DFF3-E9F7-F4BBCEA3E40C}"/>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DA0C6642-7918-D78A-B48E-BCC71101A0EB}"/>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214D56D4-914B-0992-19CB-249FD8B76F3F}"/>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E7A68F85-7EFE-3107-0F1C-A442EB731ECF}"/>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FB68585E-65A9-CA16-A473-0AC5B4E38631}"/>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3F8BF8BD-3062-CCC6-E44F-8517D85E7F87}"/>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38A12819-3723-ED01-955C-31CC3E48E8A1}"/>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8EF2669-E43A-7F77-F5C0-D09793A3D7F3}"/>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F663E78-F380-1F6E-99E0-1E78D8E6A2DC}"/>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BAEA48B-5259-D828-C494-E1EE4E000F51}"/>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ACBE3E9-6E3C-DEF7-93F1-57EA999B8EAF}"/>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Image 56">
            <a:extLst>
              <a:ext uri="{FF2B5EF4-FFF2-40B4-BE49-F238E27FC236}">
                <a16:creationId xmlns:a16="http://schemas.microsoft.com/office/drawing/2014/main" id="{88C0C7EF-08BA-FF49-C16F-A474CE96652D}"/>
              </a:ext>
            </a:extLst>
          </p:cNvPr>
          <p:cNvPicPr>
            <a:picLocks noChangeAspect="1"/>
          </p:cNvPicPr>
          <p:nvPr/>
        </p:nvPicPr>
        <p:blipFill>
          <a:blip r:embed="rId5"/>
          <a:stretch>
            <a:fillRect/>
          </a:stretch>
        </p:blipFill>
        <p:spPr>
          <a:xfrm>
            <a:off x="10992544" y="2588648"/>
            <a:ext cx="857994" cy="1816036"/>
          </a:xfrm>
          <a:prstGeom prst="rect">
            <a:avLst/>
          </a:prstGeom>
        </p:spPr>
      </p:pic>
      <p:sp>
        <p:nvSpPr>
          <p:cNvPr id="114" name="ZoneTexte 113">
            <a:extLst>
              <a:ext uri="{FF2B5EF4-FFF2-40B4-BE49-F238E27FC236}">
                <a16:creationId xmlns:a16="http://schemas.microsoft.com/office/drawing/2014/main" id="{8A3B3410-DE1F-D625-58B5-B9B0B9DE401E}"/>
              </a:ext>
            </a:extLst>
          </p:cNvPr>
          <p:cNvSpPr txBox="1"/>
          <p:nvPr/>
        </p:nvSpPr>
        <p:spPr>
          <a:xfrm>
            <a:off x="7862891" y="6093296"/>
            <a:ext cx="2725493" cy="276999"/>
          </a:xfrm>
          <a:prstGeom prst="rect">
            <a:avLst/>
          </a:prstGeom>
          <a:noFill/>
        </p:spPr>
        <p:txBody>
          <a:bodyPr wrap="square" rtlCol="0">
            <a:spAutoFit/>
          </a:bodyPr>
          <a:lstStyle/>
          <a:p>
            <a:pPr algn="ctr"/>
            <a:r>
              <a:rPr lang="fr-FR" sz="1200" b="1" dirty="0"/>
              <a:t>Densité commune de résidence</a:t>
            </a:r>
          </a:p>
        </p:txBody>
      </p:sp>
      <p:sp>
        <p:nvSpPr>
          <p:cNvPr id="25" name="ZoneTexte 24">
            <a:extLst>
              <a:ext uri="{FF2B5EF4-FFF2-40B4-BE49-F238E27FC236}">
                <a16:creationId xmlns:a16="http://schemas.microsoft.com/office/drawing/2014/main" id="{1FFF2CDA-DF23-D0CF-68B4-332D23FD912B}"/>
              </a:ext>
            </a:extLst>
          </p:cNvPr>
          <p:cNvSpPr txBox="1"/>
          <p:nvPr/>
        </p:nvSpPr>
        <p:spPr>
          <a:xfrm>
            <a:off x="6768000" y="1988840"/>
            <a:ext cx="1080120" cy="230832"/>
          </a:xfrm>
          <a:prstGeom prst="rect">
            <a:avLst/>
          </a:prstGeom>
          <a:noFill/>
          <a:ln>
            <a:noFill/>
          </a:ln>
        </p:spPr>
        <p:txBody>
          <a:bodyPr wrap="square" rtlCol="0">
            <a:spAutoFit/>
          </a:bodyPr>
          <a:lstStyle/>
          <a:p>
            <a:pPr algn="ctr"/>
            <a:r>
              <a:rPr lang="fr-FR" sz="900" b="1" dirty="0"/>
              <a:t>1000 km +</a:t>
            </a:r>
          </a:p>
        </p:txBody>
      </p:sp>
      <p:sp>
        <p:nvSpPr>
          <p:cNvPr id="35" name="ZoneTexte 34">
            <a:extLst>
              <a:ext uri="{FF2B5EF4-FFF2-40B4-BE49-F238E27FC236}">
                <a16:creationId xmlns:a16="http://schemas.microsoft.com/office/drawing/2014/main" id="{59260F8D-4FA7-BC4F-6D97-E98572CED2F9}"/>
              </a:ext>
            </a:extLst>
          </p:cNvPr>
          <p:cNvSpPr txBox="1"/>
          <p:nvPr/>
        </p:nvSpPr>
        <p:spPr>
          <a:xfrm>
            <a:off x="6768000" y="2863389"/>
            <a:ext cx="1080120" cy="230832"/>
          </a:xfrm>
          <a:prstGeom prst="rect">
            <a:avLst/>
          </a:prstGeom>
          <a:noFill/>
          <a:ln>
            <a:noFill/>
          </a:ln>
        </p:spPr>
        <p:txBody>
          <a:bodyPr wrap="square" rtlCol="0">
            <a:spAutoFit/>
          </a:bodyPr>
          <a:lstStyle/>
          <a:p>
            <a:pPr algn="ctr"/>
            <a:r>
              <a:rPr lang="fr-FR" sz="900" b="1" dirty="0"/>
              <a:t>100-1000 km</a:t>
            </a:r>
          </a:p>
        </p:txBody>
      </p:sp>
      <p:sp>
        <p:nvSpPr>
          <p:cNvPr id="36" name="ZoneTexte 35">
            <a:extLst>
              <a:ext uri="{FF2B5EF4-FFF2-40B4-BE49-F238E27FC236}">
                <a16:creationId xmlns:a16="http://schemas.microsoft.com/office/drawing/2014/main" id="{786C17AE-3ACA-5803-A073-972A645B42A6}"/>
              </a:ext>
            </a:extLst>
          </p:cNvPr>
          <p:cNvSpPr txBox="1"/>
          <p:nvPr/>
        </p:nvSpPr>
        <p:spPr>
          <a:xfrm>
            <a:off x="6768000" y="3737938"/>
            <a:ext cx="1080120" cy="230832"/>
          </a:xfrm>
          <a:prstGeom prst="rect">
            <a:avLst/>
          </a:prstGeom>
          <a:noFill/>
          <a:ln>
            <a:noFill/>
          </a:ln>
        </p:spPr>
        <p:txBody>
          <a:bodyPr wrap="square" rtlCol="0">
            <a:spAutoFit/>
          </a:bodyPr>
          <a:lstStyle/>
          <a:p>
            <a:pPr algn="ctr"/>
            <a:r>
              <a:rPr lang="fr-FR" sz="900" b="1" dirty="0"/>
              <a:t>10-100 km</a:t>
            </a:r>
          </a:p>
        </p:txBody>
      </p:sp>
      <p:sp>
        <p:nvSpPr>
          <p:cNvPr id="37" name="ZoneTexte 36">
            <a:extLst>
              <a:ext uri="{FF2B5EF4-FFF2-40B4-BE49-F238E27FC236}">
                <a16:creationId xmlns:a16="http://schemas.microsoft.com/office/drawing/2014/main" id="{58DA2830-4588-3C0C-5BE1-5B03DB9EF271}"/>
              </a:ext>
            </a:extLst>
          </p:cNvPr>
          <p:cNvSpPr txBox="1"/>
          <p:nvPr/>
        </p:nvSpPr>
        <p:spPr>
          <a:xfrm>
            <a:off x="6768000" y="4612487"/>
            <a:ext cx="1080120" cy="230832"/>
          </a:xfrm>
          <a:prstGeom prst="rect">
            <a:avLst/>
          </a:prstGeom>
          <a:noFill/>
          <a:ln>
            <a:noFill/>
          </a:ln>
        </p:spPr>
        <p:txBody>
          <a:bodyPr wrap="square" rtlCol="0">
            <a:spAutoFit/>
          </a:bodyPr>
          <a:lstStyle/>
          <a:p>
            <a:pPr algn="ctr"/>
            <a:r>
              <a:rPr lang="fr-FR" sz="900" b="1" dirty="0"/>
              <a:t>1-10 km</a:t>
            </a:r>
          </a:p>
        </p:txBody>
      </p:sp>
      <p:sp>
        <p:nvSpPr>
          <p:cNvPr id="38" name="ZoneTexte 37">
            <a:extLst>
              <a:ext uri="{FF2B5EF4-FFF2-40B4-BE49-F238E27FC236}">
                <a16:creationId xmlns:a16="http://schemas.microsoft.com/office/drawing/2014/main" id="{0DACC565-E647-FCB7-2E20-488EB6014FDE}"/>
              </a:ext>
            </a:extLst>
          </p:cNvPr>
          <p:cNvSpPr txBox="1"/>
          <p:nvPr/>
        </p:nvSpPr>
        <p:spPr>
          <a:xfrm>
            <a:off x="6768000" y="5487035"/>
            <a:ext cx="1080120" cy="230832"/>
          </a:xfrm>
          <a:prstGeom prst="rect">
            <a:avLst/>
          </a:prstGeom>
          <a:noFill/>
          <a:ln>
            <a:noFill/>
          </a:ln>
        </p:spPr>
        <p:txBody>
          <a:bodyPr wrap="square" rtlCol="0">
            <a:spAutoFit/>
          </a:bodyPr>
          <a:lstStyle/>
          <a:p>
            <a:pPr algn="ctr"/>
            <a:r>
              <a:rPr lang="fr-FR" sz="900" b="1" dirty="0"/>
              <a:t>0-1 km</a:t>
            </a:r>
          </a:p>
        </p:txBody>
      </p:sp>
      <p:sp>
        <p:nvSpPr>
          <p:cNvPr id="39" name="ZoneTexte 38">
            <a:extLst>
              <a:ext uri="{FF2B5EF4-FFF2-40B4-BE49-F238E27FC236}">
                <a16:creationId xmlns:a16="http://schemas.microsoft.com/office/drawing/2014/main" id="{0A768AAF-FDDD-12C7-D26F-60E620359ED6}"/>
              </a:ext>
            </a:extLst>
          </p:cNvPr>
          <p:cNvSpPr txBox="1"/>
          <p:nvPr/>
        </p:nvSpPr>
        <p:spPr>
          <a:xfrm>
            <a:off x="983432" y="1988840"/>
            <a:ext cx="1080120" cy="230832"/>
          </a:xfrm>
          <a:prstGeom prst="rect">
            <a:avLst/>
          </a:prstGeom>
          <a:noFill/>
          <a:ln>
            <a:noFill/>
          </a:ln>
        </p:spPr>
        <p:txBody>
          <a:bodyPr wrap="square" rtlCol="0">
            <a:spAutoFit/>
          </a:bodyPr>
          <a:lstStyle/>
          <a:p>
            <a:pPr algn="ctr"/>
            <a:r>
              <a:rPr lang="fr-FR" sz="900" b="1" dirty="0"/>
              <a:t>1000 km +</a:t>
            </a:r>
          </a:p>
        </p:txBody>
      </p:sp>
      <p:sp>
        <p:nvSpPr>
          <p:cNvPr id="40" name="ZoneTexte 39">
            <a:extLst>
              <a:ext uri="{FF2B5EF4-FFF2-40B4-BE49-F238E27FC236}">
                <a16:creationId xmlns:a16="http://schemas.microsoft.com/office/drawing/2014/main" id="{F0F62198-2CDC-110A-82E1-51F8C6EF498C}"/>
              </a:ext>
            </a:extLst>
          </p:cNvPr>
          <p:cNvSpPr txBox="1"/>
          <p:nvPr/>
        </p:nvSpPr>
        <p:spPr>
          <a:xfrm>
            <a:off x="983432" y="2863389"/>
            <a:ext cx="1080120" cy="230832"/>
          </a:xfrm>
          <a:prstGeom prst="rect">
            <a:avLst/>
          </a:prstGeom>
          <a:noFill/>
          <a:ln>
            <a:noFill/>
          </a:ln>
        </p:spPr>
        <p:txBody>
          <a:bodyPr wrap="square" rtlCol="0">
            <a:spAutoFit/>
          </a:bodyPr>
          <a:lstStyle/>
          <a:p>
            <a:pPr algn="ctr"/>
            <a:r>
              <a:rPr lang="fr-FR" sz="900" b="1" dirty="0"/>
              <a:t>100-1000 km</a:t>
            </a:r>
          </a:p>
        </p:txBody>
      </p:sp>
      <p:sp>
        <p:nvSpPr>
          <p:cNvPr id="44" name="ZoneTexte 43">
            <a:extLst>
              <a:ext uri="{FF2B5EF4-FFF2-40B4-BE49-F238E27FC236}">
                <a16:creationId xmlns:a16="http://schemas.microsoft.com/office/drawing/2014/main" id="{ACB48BD0-5DEB-F49D-CE78-850218541DAB}"/>
              </a:ext>
            </a:extLst>
          </p:cNvPr>
          <p:cNvSpPr txBox="1"/>
          <p:nvPr/>
        </p:nvSpPr>
        <p:spPr>
          <a:xfrm>
            <a:off x="983432" y="3737938"/>
            <a:ext cx="1080120" cy="230832"/>
          </a:xfrm>
          <a:prstGeom prst="rect">
            <a:avLst/>
          </a:prstGeom>
          <a:noFill/>
          <a:ln>
            <a:noFill/>
          </a:ln>
        </p:spPr>
        <p:txBody>
          <a:bodyPr wrap="square" rtlCol="0">
            <a:spAutoFit/>
          </a:bodyPr>
          <a:lstStyle/>
          <a:p>
            <a:pPr algn="ctr"/>
            <a:r>
              <a:rPr lang="fr-FR" sz="900" b="1" dirty="0"/>
              <a:t>10-100 km</a:t>
            </a:r>
          </a:p>
        </p:txBody>
      </p:sp>
      <p:sp>
        <p:nvSpPr>
          <p:cNvPr id="45" name="ZoneTexte 44">
            <a:extLst>
              <a:ext uri="{FF2B5EF4-FFF2-40B4-BE49-F238E27FC236}">
                <a16:creationId xmlns:a16="http://schemas.microsoft.com/office/drawing/2014/main" id="{36DB2213-2030-562F-11A7-66915F8E1DCD}"/>
              </a:ext>
            </a:extLst>
          </p:cNvPr>
          <p:cNvSpPr txBox="1"/>
          <p:nvPr/>
        </p:nvSpPr>
        <p:spPr>
          <a:xfrm>
            <a:off x="983432" y="4612487"/>
            <a:ext cx="1080120" cy="230832"/>
          </a:xfrm>
          <a:prstGeom prst="rect">
            <a:avLst/>
          </a:prstGeom>
          <a:noFill/>
          <a:ln>
            <a:noFill/>
          </a:ln>
        </p:spPr>
        <p:txBody>
          <a:bodyPr wrap="square" rtlCol="0">
            <a:spAutoFit/>
          </a:bodyPr>
          <a:lstStyle/>
          <a:p>
            <a:pPr algn="ctr"/>
            <a:r>
              <a:rPr lang="fr-FR" sz="900" b="1" dirty="0"/>
              <a:t>1-10 km</a:t>
            </a:r>
          </a:p>
        </p:txBody>
      </p:sp>
      <p:sp>
        <p:nvSpPr>
          <p:cNvPr id="46" name="ZoneTexte 45">
            <a:extLst>
              <a:ext uri="{FF2B5EF4-FFF2-40B4-BE49-F238E27FC236}">
                <a16:creationId xmlns:a16="http://schemas.microsoft.com/office/drawing/2014/main" id="{B54F3929-72EA-AD06-1BC2-E31917EFD332}"/>
              </a:ext>
            </a:extLst>
          </p:cNvPr>
          <p:cNvSpPr txBox="1"/>
          <p:nvPr/>
        </p:nvSpPr>
        <p:spPr>
          <a:xfrm>
            <a:off x="983432" y="5487035"/>
            <a:ext cx="1080120" cy="230832"/>
          </a:xfrm>
          <a:prstGeom prst="rect">
            <a:avLst/>
          </a:prstGeom>
          <a:noFill/>
          <a:ln>
            <a:noFill/>
          </a:ln>
        </p:spPr>
        <p:txBody>
          <a:bodyPr wrap="square" rtlCol="0">
            <a:spAutoFit/>
          </a:bodyPr>
          <a:lstStyle/>
          <a:p>
            <a:pPr algn="ctr"/>
            <a:r>
              <a:rPr lang="fr-FR" sz="900" b="1" dirty="0"/>
              <a:t>0-1 km</a:t>
            </a:r>
          </a:p>
        </p:txBody>
      </p:sp>
      <p:cxnSp>
        <p:nvCxnSpPr>
          <p:cNvPr id="14" name="Connecteur droit avec flèche 13">
            <a:extLst>
              <a:ext uri="{FF2B5EF4-FFF2-40B4-BE49-F238E27FC236}">
                <a16:creationId xmlns:a16="http://schemas.microsoft.com/office/drawing/2014/main" id="{BB567FA2-3C80-DD0E-6523-286C7B45512D}"/>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242D3EF0-0656-4B6D-AEA7-E0D8CAFD7BBF}"/>
              </a:ext>
            </a:extLst>
          </p:cNvPr>
          <p:cNvSpPr txBox="1"/>
          <p:nvPr/>
        </p:nvSpPr>
        <p:spPr>
          <a:xfrm>
            <a:off x="1980000" y="5877272"/>
            <a:ext cx="838109" cy="230832"/>
          </a:xfrm>
          <a:prstGeom prst="rect">
            <a:avLst/>
          </a:prstGeom>
          <a:noFill/>
        </p:spPr>
        <p:txBody>
          <a:bodyPr wrap="square" rtlCol="0">
            <a:spAutoFit/>
          </a:bodyPr>
          <a:lstStyle/>
          <a:p>
            <a:pPr algn="ctr"/>
            <a:r>
              <a:rPr lang="fr-FR" sz="900" dirty="0"/>
              <a:t>Rural</a:t>
            </a:r>
          </a:p>
        </p:txBody>
      </p:sp>
      <p:sp>
        <p:nvSpPr>
          <p:cNvPr id="24" name="ZoneTexte 23">
            <a:extLst>
              <a:ext uri="{FF2B5EF4-FFF2-40B4-BE49-F238E27FC236}">
                <a16:creationId xmlns:a16="http://schemas.microsoft.com/office/drawing/2014/main" id="{E19C79BB-0754-1BD8-CB7E-2D6F4DBCE837}"/>
              </a:ext>
            </a:extLst>
          </p:cNvPr>
          <p:cNvSpPr txBox="1"/>
          <p:nvPr/>
        </p:nvSpPr>
        <p:spPr>
          <a:xfrm>
            <a:off x="4233600" y="5877272"/>
            <a:ext cx="838109" cy="230832"/>
          </a:xfrm>
          <a:prstGeom prst="rect">
            <a:avLst/>
          </a:prstGeom>
          <a:noFill/>
        </p:spPr>
        <p:txBody>
          <a:bodyPr wrap="square" rtlCol="0">
            <a:spAutoFit/>
          </a:bodyPr>
          <a:lstStyle/>
          <a:p>
            <a:pPr algn="ctr"/>
            <a:r>
              <a:rPr lang="fr-FR" sz="900" dirty="0"/>
              <a:t>Dense</a:t>
            </a:r>
          </a:p>
        </p:txBody>
      </p:sp>
      <p:cxnSp>
        <p:nvCxnSpPr>
          <p:cNvPr id="26" name="Connecteur droit avec flèche 25">
            <a:extLst>
              <a:ext uri="{FF2B5EF4-FFF2-40B4-BE49-F238E27FC236}">
                <a16:creationId xmlns:a16="http://schemas.microsoft.com/office/drawing/2014/main" id="{A873BA07-A078-A490-4279-9724286F384A}"/>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D79D203F-9485-85B8-9D91-2EAD73522478}"/>
              </a:ext>
            </a:extLst>
          </p:cNvPr>
          <p:cNvSpPr txBox="1"/>
          <p:nvPr/>
        </p:nvSpPr>
        <p:spPr>
          <a:xfrm>
            <a:off x="3106800" y="5877272"/>
            <a:ext cx="838109" cy="230832"/>
          </a:xfrm>
          <a:prstGeom prst="rect">
            <a:avLst/>
          </a:prstGeom>
          <a:noFill/>
        </p:spPr>
        <p:txBody>
          <a:bodyPr wrap="square" rtlCol="0">
            <a:spAutoFit/>
          </a:bodyPr>
          <a:lstStyle/>
          <a:p>
            <a:pPr algn="ctr"/>
            <a:r>
              <a:rPr lang="fr-FR" sz="900" dirty="0"/>
              <a:t>Intermédiaire</a:t>
            </a:r>
          </a:p>
        </p:txBody>
      </p:sp>
      <p:sp>
        <p:nvSpPr>
          <p:cNvPr id="28" name="ZoneTexte 27">
            <a:extLst>
              <a:ext uri="{FF2B5EF4-FFF2-40B4-BE49-F238E27FC236}">
                <a16:creationId xmlns:a16="http://schemas.microsoft.com/office/drawing/2014/main" id="{C2557D36-E2E5-FD49-4C69-C09483780DC1}"/>
              </a:ext>
            </a:extLst>
          </p:cNvPr>
          <p:cNvSpPr txBox="1"/>
          <p:nvPr/>
        </p:nvSpPr>
        <p:spPr>
          <a:xfrm>
            <a:off x="7747200" y="5877271"/>
            <a:ext cx="838109" cy="230832"/>
          </a:xfrm>
          <a:prstGeom prst="rect">
            <a:avLst/>
          </a:prstGeom>
          <a:noFill/>
        </p:spPr>
        <p:txBody>
          <a:bodyPr wrap="square" rtlCol="0">
            <a:spAutoFit/>
          </a:bodyPr>
          <a:lstStyle/>
          <a:p>
            <a:pPr algn="ctr"/>
            <a:r>
              <a:rPr lang="fr-FR" sz="900" dirty="0"/>
              <a:t>Rural</a:t>
            </a:r>
          </a:p>
        </p:txBody>
      </p:sp>
      <p:sp>
        <p:nvSpPr>
          <p:cNvPr id="29" name="ZoneTexte 28">
            <a:extLst>
              <a:ext uri="{FF2B5EF4-FFF2-40B4-BE49-F238E27FC236}">
                <a16:creationId xmlns:a16="http://schemas.microsoft.com/office/drawing/2014/main" id="{1F31E30C-06A1-DB02-71BC-F148981E9A90}"/>
              </a:ext>
            </a:extLst>
          </p:cNvPr>
          <p:cNvSpPr txBox="1"/>
          <p:nvPr/>
        </p:nvSpPr>
        <p:spPr>
          <a:xfrm>
            <a:off x="9993600" y="5877271"/>
            <a:ext cx="838109" cy="230832"/>
          </a:xfrm>
          <a:prstGeom prst="rect">
            <a:avLst/>
          </a:prstGeom>
          <a:noFill/>
        </p:spPr>
        <p:txBody>
          <a:bodyPr wrap="square" rtlCol="0">
            <a:spAutoFit/>
          </a:bodyPr>
          <a:lstStyle/>
          <a:p>
            <a:pPr algn="ctr"/>
            <a:r>
              <a:rPr lang="fr-FR" sz="900" dirty="0"/>
              <a:t>Dense</a:t>
            </a:r>
          </a:p>
        </p:txBody>
      </p:sp>
      <p:sp>
        <p:nvSpPr>
          <p:cNvPr id="30" name="ZoneTexte 29">
            <a:extLst>
              <a:ext uri="{FF2B5EF4-FFF2-40B4-BE49-F238E27FC236}">
                <a16:creationId xmlns:a16="http://schemas.microsoft.com/office/drawing/2014/main" id="{001E141D-6EB2-F446-ED34-BB8D4D7150EE}"/>
              </a:ext>
            </a:extLst>
          </p:cNvPr>
          <p:cNvSpPr txBox="1"/>
          <p:nvPr/>
        </p:nvSpPr>
        <p:spPr>
          <a:xfrm>
            <a:off x="8870400" y="5877271"/>
            <a:ext cx="838109" cy="230832"/>
          </a:xfrm>
          <a:prstGeom prst="rect">
            <a:avLst/>
          </a:prstGeom>
          <a:noFill/>
        </p:spPr>
        <p:txBody>
          <a:bodyPr wrap="square" rtlCol="0">
            <a:spAutoFit/>
          </a:bodyPr>
          <a:lstStyle/>
          <a:p>
            <a:pPr algn="ctr"/>
            <a:r>
              <a:rPr lang="fr-FR" sz="900" dirty="0"/>
              <a:t>Intermédiaire</a:t>
            </a:r>
          </a:p>
        </p:txBody>
      </p:sp>
      <p:sp>
        <p:nvSpPr>
          <p:cNvPr id="6" name="ZoneTexte 5">
            <a:extLst>
              <a:ext uri="{FF2B5EF4-FFF2-40B4-BE49-F238E27FC236}">
                <a16:creationId xmlns:a16="http://schemas.microsoft.com/office/drawing/2014/main" id="{8CE533C9-734A-6552-50FC-C3F2021A7808}"/>
              </a:ext>
            </a:extLst>
          </p:cNvPr>
          <p:cNvSpPr txBox="1"/>
          <p:nvPr/>
        </p:nvSpPr>
        <p:spPr>
          <a:xfrm>
            <a:off x="2108881" y="1196752"/>
            <a:ext cx="2686056" cy="338554"/>
          </a:xfrm>
          <a:prstGeom prst="rect">
            <a:avLst/>
          </a:prstGeom>
          <a:noFill/>
        </p:spPr>
        <p:txBody>
          <a:bodyPr wrap="none" rtlCol="0">
            <a:spAutoFit/>
          </a:bodyPr>
          <a:lstStyle/>
          <a:p>
            <a:pPr algn="ctr"/>
            <a:r>
              <a:rPr lang="fr-FR" sz="1600" b="1" dirty="0"/>
              <a:t>Nombre de déplacements</a:t>
            </a:r>
          </a:p>
        </p:txBody>
      </p:sp>
      <p:sp>
        <p:nvSpPr>
          <p:cNvPr id="31" name="ZoneTexte 30">
            <a:extLst>
              <a:ext uri="{FF2B5EF4-FFF2-40B4-BE49-F238E27FC236}">
                <a16:creationId xmlns:a16="http://schemas.microsoft.com/office/drawing/2014/main" id="{21A85973-1094-CD54-C99D-5EF2E211F068}"/>
              </a:ext>
            </a:extLst>
          </p:cNvPr>
          <p:cNvSpPr txBox="1"/>
          <p:nvPr/>
        </p:nvSpPr>
        <p:spPr>
          <a:xfrm>
            <a:off x="7629428" y="1196752"/>
            <a:ext cx="3231654" cy="338554"/>
          </a:xfrm>
          <a:prstGeom prst="rect">
            <a:avLst/>
          </a:prstGeom>
          <a:noFill/>
        </p:spPr>
        <p:txBody>
          <a:bodyPr wrap="none" rtlCol="0">
            <a:spAutoFit/>
          </a:bodyPr>
          <a:lstStyle/>
          <a:p>
            <a:pPr algn="ctr"/>
            <a:r>
              <a:rPr lang="fr-FR" sz="1600" b="1" dirty="0"/>
              <a:t>Distances parcourues par mode</a:t>
            </a:r>
          </a:p>
        </p:txBody>
      </p:sp>
      <p:sp>
        <p:nvSpPr>
          <p:cNvPr id="33" name="Espace réservé du pied de page 3">
            <a:extLst>
              <a:ext uri="{FF2B5EF4-FFF2-40B4-BE49-F238E27FC236}">
                <a16:creationId xmlns:a16="http://schemas.microsoft.com/office/drawing/2014/main" id="{EC21A03A-E058-7037-B609-AE5FD3CD2EA3}"/>
              </a:ext>
            </a:extLst>
          </p:cNvPr>
          <p:cNvSpPr txBox="1">
            <a:spLocks/>
          </p:cNvSpPr>
          <p:nvPr/>
        </p:nvSpPr>
        <p:spPr>
          <a:xfrm>
            <a:off x="1559496" y="6356350"/>
            <a:ext cx="885698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6" action="ppaction://hlinksldjump"/>
              </a:rPr>
              <a:t>page 11</a:t>
            </a:r>
            <a:r>
              <a:rPr lang="fr-FR" dirty="0"/>
              <a:t>.</a:t>
            </a:r>
          </a:p>
          <a:p>
            <a:pPr algn="ctr"/>
            <a:r>
              <a:rPr lang="fr-FR" dirty="0"/>
              <a:t>Voir aussi les chiffres avec chaque colonne qui fait 100 %, dans la </a:t>
            </a:r>
            <a:r>
              <a:rPr lang="fr-FR" dirty="0">
                <a:hlinkClick r:id="rId7"/>
              </a:rPr>
              <a:t>publication sur le site du SDES</a:t>
            </a:r>
            <a:r>
              <a:rPr lang="fr-FR" dirty="0"/>
              <a:t>.</a:t>
            </a:r>
          </a:p>
        </p:txBody>
      </p:sp>
      <p:sp>
        <p:nvSpPr>
          <p:cNvPr id="32" name="Espace réservé du pied de page 3">
            <a:extLst>
              <a:ext uri="{FF2B5EF4-FFF2-40B4-BE49-F238E27FC236}">
                <a16:creationId xmlns:a16="http://schemas.microsoft.com/office/drawing/2014/main" id="{6BCCF1B4-2454-21A6-C293-D954B63F1C7E}"/>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375323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7E4E7-2BC2-D125-D1B2-9FE09C3A2255}"/>
            </a:ext>
          </a:extLst>
        </p:cNvPr>
        <p:cNvGrpSpPr/>
        <p:nvPr/>
      </p:nvGrpSpPr>
      <p:grpSpPr>
        <a:xfrm>
          <a:off x="0" y="0"/>
          <a:ext cx="0" cy="0"/>
          <a:chOff x="0" y="0"/>
          <a:chExt cx="0" cy="0"/>
        </a:xfrm>
      </p:grpSpPr>
      <p:graphicFrame>
        <p:nvGraphicFramePr>
          <p:cNvPr id="27" name="Graphique 26">
            <a:extLst>
              <a:ext uri="{FF2B5EF4-FFF2-40B4-BE49-F238E27FC236}">
                <a16:creationId xmlns:a16="http://schemas.microsoft.com/office/drawing/2014/main" id="{E925A5DB-1D86-426C-BA9B-54F5E9609FAE}"/>
              </a:ext>
            </a:extLst>
          </p:cNvPr>
          <p:cNvGraphicFramePr>
            <a:graphicFrameLocks/>
          </p:cNvGraphicFramePr>
          <p:nvPr>
            <p:extLst>
              <p:ext uri="{D42A27DB-BD31-4B8C-83A1-F6EECF244321}">
                <p14:modId xmlns:p14="http://schemas.microsoft.com/office/powerpoint/2010/main" val="1988680951"/>
              </p:ext>
            </p:extLst>
          </p:nvPr>
        </p:nvGraphicFramePr>
        <p:xfrm>
          <a:off x="6600056" y="1411200"/>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a:extLst>
              <a:ext uri="{FF2B5EF4-FFF2-40B4-BE49-F238E27FC236}">
                <a16:creationId xmlns:a16="http://schemas.microsoft.com/office/drawing/2014/main" id="{187E0659-8EF3-44DF-9F57-433A8148BDDA}"/>
              </a:ext>
            </a:extLst>
          </p:cNvPr>
          <p:cNvGraphicFramePr>
            <a:graphicFrameLocks/>
          </p:cNvGraphicFramePr>
          <p:nvPr>
            <p:extLst>
              <p:ext uri="{D42A27DB-BD31-4B8C-83A1-F6EECF244321}">
                <p14:modId xmlns:p14="http://schemas.microsoft.com/office/powerpoint/2010/main" val="427335533"/>
              </p:ext>
            </p:extLst>
          </p:nvPr>
        </p:nvGraphicFramePr>
        <p:xfrm>
          <a:off x="838800" y="1411200"/>
          <a:ext cx="504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a:extLst>
              <a:ext uri="{FF2B5EF4-FFF2-40B4-BE49-F238E27FC236}">
                <a16:creationId xmlns:a16="http://schemas.microsoft.com/office/drawing/2014/main" id="{94AAA16C-9AD3-76E0-2BB9-0A83FB805803}"/>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0D7BC4CC-AF0A-B3CD-5AE6-BB4DCBE4D1BB}"/>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25</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B29421E0-D7E8-3B52-3CC5-F0D597FB8E6B}"/>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D9D1FD2B-5BFB-8454-5BBF-84C04EAA7E20}"/>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5D7DA329-FF12-C687-7674-6237A2331B25}"/>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998DC782-5708-0654-CC57-220826F7190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BDF751D3-760C-E004-99C0-813CA0770C85}"/>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CDB9403A-BA0D-9C92-B794-D6478EB2081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70ADF395-4B0E-6526-BB30-05F42385D379}"/>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sp>
        <p:nvSpPr>
          <p:cNvPr id="80" name="ZoneTexte 79">
            <a:extLst>
              <a:ext uri="{FF2B5EF4-FFF2-40B4-BE49-F238E27FC236}">
                <a16:creationId xmlns:a16="http://schemas.microsoft.com/office/drawing/2014/main" id="{131247A3-B8B6-D87E-9B15-8283EB7A866D}"/>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sp>
        <p:nvSpPr>
          <p:cNvPr id="81" name="ZoneTexte 80">
            <a:extLst>
              <a:ext uri="{FF2B5EF4-FFF2-40B4-BE49-F238E27FC236}">
                <a16:creationId xmlns:a16="http://schemas.microsoft.com/office/drawing/2014/main" id="{5B8CD4CF-6B7B-88B9-3EFE-2F923E38B9E0}"/>
              </a:ext>
            </a:extLst>
          </p:cNvPr>
          <p:cNvSpPr txBox="1"/>
          <p:nvPr/>
        </p:nvSpPr>
        <p:spPr>
          <a:xfrm>
            <a:off x="2095200" y="6093297"/>
            <a:ext cx="2725493" cy="276999"/>
          </a:xfrm>
          <a:prstGeom prst="rect">
            <a:avLst/>
          </a:prstGeom>
          <a:noFill/>
        </p:spPr>
        <p:txBody>
          <a:bodyPr wrap="square" rtlCol="0">
            <a:spAutoFit/>
          </a:bodyPr>
          <a:lstStyle/>
          <a:p>
            <a:pPr algn="ctr"/>
            <a:r>
              <a:rPr lang="fr-FR" sz="1200" b="1" dirty="0"/>
              <a:t>Densité commune de résidence</a:t>
            </a:r>
          </a:p>
        </p:txBody>
      </p:sp>
      <p:cxnSp>
        <p:nvCxnSpPr>
          <p:cNvPr id="86" name="Connecteur droit 85">
            <a:extLst>
              <a:ext uri="{FF2B5EF4-FFF2-40B4-BE49-F238E27FC236}">
                <a16:creationId xmlns:a16="http://schemas.microsoft.com/office/drawing/2014/main" id="{6BE1FB80-DA8D-319C-8E54-7F9F7B4EC644}"/>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DEA21103-755E-7852-C3B6-31F9630D9325}"/>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4E917798-3218-C07A-980E-A05761398A46}"/>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CA63BDB3-FA9B-5440-3206-1BAA17A312F8}"/>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47AD31A7-AC42-33A8-E0F7-C2D3751DB091}"/>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re 8">
            <a:extLst>
              <a:ext uri="{FF2B5EF4-FFF2-40B4-BE49-F238E27FC236}">
                <a16:creationId xmlns:a16="http://schemas.microsoft.com/office/drawing/2014/main" id="{C963C404-43C6-C0C8-49C1-49880D2B65E3}"/>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Emissions</a:t>
            </a:r>
            <a:r>
              <a:rPr lang="fr-FR" sz="2800" dirty="0">
                <a:solidFill>
                  <a:srgbClr val="0070C0"/>
                </a:solidFill>
                <a:latin typeface="Gill Sans MT"/>
                <a:ea typeface="+mn-ea"/>
                <a:cs typeface="+mn-cs"/>
              </a:rPr>
              <a:t> des déplacements : répartition et modes</a:t>
            </a:r>
            <a:endParaRPr lang="fr-FR" dirty="0"/>
          </a:p>
        </p:txBody>
      </p:sp>
      <p:cxnSp>
        <p:nvCxnSpPr>
          <p:cNvPr id="2" name="Connecteur droit avec flèche 1">
            <a:extLst>
              <a:ext uri="{FF2B5EF4-FFF2-40B4-BE49-F238E27FC236}">
                <a16:creationId xmlns:a16="http://schemas.microsoft.com/office/drawing/2014/main" id="{DB610579-B581-B69C-AD86-3717EEF88C17}"/>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F731F44B-DB9C-E5C9-F705-5F2EB1A114D0}"/>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8FD6A28E-0146-9D43-6E96-1DF27721159D}"/>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62FFD0C3-5DDE-91C2-D397-259DE24A9394}"/>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A9E1357E-7F78-63C6-0EB6-6D401D87E1CB}"/>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4A05B718-3DAC-AA48-7CBC-4971243302C1}"/>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278414A9-0960-E39D-DF8F-A082EBAFDA79}"/>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pic>
        <p:nvPicPr>
          <p:cNvPr id="57" name="Image 56">
            <a:extLst>
              <a:ext uri="{FF2B5EF4-FFF2-40B4-BE49-F238E27FC236}">
                <a16:creationId xmlns:a16="http://schemas.microsoft.com/office/drawing/2014/main" id="{82078C7A-85F2-4948-035B-46BBEB3092E3}"/>
              </a:ext>
            </a:extLst>
          </p:cNvPr>
          <p:cNvPicPr>
            <a:picLocks noChangeAspect="1"/>
          </p:cNvPicPr>
          <p:nvPr/>
        </p:nvPicPr>
        <p:blipFill>
          <a:blip r:embed="rId5"/>
          <a:stretch>
            <a:fillRect/>
          </a:stretch>
        </p:blipFill>
        <p:spPr>
          <a:xfrm>
            <a:off x="10992544" y="2588648"/>
            <a:ext cx="857994" cy="1816036"/>
          </a:xfrm>
          <a:prstGeom prst="rect">
            <a:avLst/>
          </a:prstGeom>
        </p:spPr>
      </p:pic>
      <p:sp>
        <p:nvSpPr>
          <p:cNvPr id="114" name="ZoneTexte 113">
            <a:extLst>
              <a:ext uri="{FF2B5EF4-FFF2-40B4-BE49-F238E27FC236}">
                <a16:creationId xmlns:a16="http://schemas.microsoft.com/office/drawing/2014/main" id="{46C4DE30-1640-F051-8FC8-6A4CE2D2BE16}"/>
              </a:ext>
            </a:extLst>
          </p:cNvPr>
          <p:cNvSpPr txBox="1"/>
          <p:nvPr/>
        </p:nvSpPr>
        <p:spPr>
          <a:xfrm>
            <a:off x="7862891" y="6093296"/>
            <a:ext cx="2725493" cy="276999"/>
          </a:xfrm>
          <a:prstGeom prst="rect">
            <a:avLst/>
          </a:prstGeom>
          <a:noFill/>
        </p:spPr>
        <p:txBody>
          <a:bodyPr wrap="square" rtlCol="0">
            <a:spAutoFit/>
          </a:bodyPr>
          <a:lstStyle/>
          <a:p>
            <a:pPr algn="ctr"/>
            <a:r>
              <a:rPr lang="fr-FR" sz="1200" b="1" dirty="0"/>
              <a:t>Densité commune de résidence</a:t>
            </a:r>
          </a:p>
        </p:txBody>
      </p:sp>
      <p:sp>
        <p:nvSpPr>
          <p:cNvPr id="24" name="ZoneTexte 23">
            <a:extLst>
              <a:ext uri="{FF2B5EF4-FFF2-40B4-BE49-F238E27FC236}">
                <a16:creationId xmlns:a16="http://schemas.microsoft.com/office/drawing/2014/main" id="{6643D35C-3BD3-8346-EF10-EBCD466E4B43}"/>
              </a:ext>
            </a:extLst>
          </p:cNvPr>
          <p:cNvSpPr txBox="1"/>
          <p:nvPr/>
        </p:nvSpPr>
        <p:spPr>
          <a:xfrm>
            <a:off x="1980643" y="1196752"/>
            <a:ext cx="2942537" cy="338554"/>
          </a:xfrm>
          <a:prstGeom prst="rect">
            <a:avLst/>
          </a:prstGeom>
          <a:noFill/>
        </p:spPr>
        <p:txBody>
          <a:bodyPr wrap="none" rtlCol="0">
            <a:spAutoFit/>
          </a:bodyPr>
          <a:lstStyle/>
          <a:p>
            <a:pPr algn="ctr"/>
            <a:r>
              <a:rPr lang="fr-FR" sz="1600" b="1" dirty="0"/>
              <a:t>Emissions directes par mode</a:t>
            </a:r>
          </a:p>
        </p:txBody>
      </p:sp>
      <p:sp>
        <p:nvSpPr>
          <p:cNvPr id="25" name="ZoneTexte 24">
            <a:extLst>
              <a:ext uri="{FF2B5EF4-FFF2-40B4-BE49-F238E27FC236}">
                <a16:creationId xmlns:a16="http://schemas.microsoft.com/office/drawing/2014/main" id="{5B45CD43-391C-2F0A-8C5B-BE3096EED576}"/>
              </a:ext>
            </a:extLst>
          </p:cNvPr>
          <p:cNvSpPr txBox="1"/>
          <p:nvPr/>
        </p:nvSpPr>
        <p:spPr>
          <a:xfrm>
            <a:off x="7505103" y="1196752"/>
            <a:ext cx="3480312" cy="338554"/>
          </a:xfrm>
          <a:prstGeom prst="rect">
            <a:avLst/>
          </a:prstGeom>
          <a:noFill/>
        </p:spPr>
        <p:txBody>
          <a:bodyPr wrap="none" rtlCol="0">
            <a:spAutoFit/>
          </a:bodyPr>
          <a:lstStyle/>
          <a:p>
            <a:pPr algn="ctr"/>
            <a:r>
              <a:rPr lang="fr-FR" sz="1600" b="1" dirty="0"/>
              <a:t>Emissions avec amont et traînées*</a:t>
            </a:r>
          </a:p>
        </p:txBody>
      </p:sp>
      <p:sp>
        <p:nvSpPr>
          <p:cNvPr id="35" name="ZoneTexte 34">
            <a:extLst>
              <a:ext uri="{FF2B5EF4-FFF2-40B4-BE49-F238E27FC236}">
                <a16:creationId xmlns:a16="http://schemas.microsoft.com/office/drawing/2014/main" id="{E0DFECC7-0C3D-C613-5323-043C94D42402}"/>
              </a:ext>
            </a:extLst>
          </p:cNvPr>
          <p:cNvSpPr txBox="1"/>
          <p:nvPr/>
        </p:nvSpPr>
        <p:spPr>
          <a:xfrm>
            <a:off x="6768000" y="1988840"/>
            <a:ext cx="1080120" cy="230832"/>
          </a:xfrm>
          <a:prstGeom prst="rect">
            <a:avLst/>
          </a:prstGeom>
          <a:noFill/>
          <a:ln>
            <a:noFill/>
          </a:ln>
        </p:spPr>
        <p:txBody>
          <a:bodyPr wrap="square" rtlCol="0">
            <a:spAutoFit/>
          </a:bodyPr>
          <a:lstStyle/>
          <a:p>
            <a:pPr algn="ctr"/>
            <a:r>
              <a:rPr lang="fr-FR" sz="900" b="1" dirty="0"/>
              <a:t>1000 km +</a:t>
            </a:r>
          </a:p>
        </p:txBody>
      </p:sp>
      <p:sp>
        <p:nvSpPr>
          <p:cNvPr id="36" name="ZoneTexte 35">
            <a:extLst>
              <a:ext uri="{FF2B5EF4-FFF2-40B4-BE49-F238E27FC236}">
                <a16:creationId xmlns:a16="http://schemas.microsoft.com/office/drawing/2014/main" id="{26CB6ED0-BCB4-6F3E-A16C-BC186E93B846}"/>
              </a:ext>
            </a:extLst>
          </p:cNvPr>
          <p:cNvSpPr txBox="1"/>
          <p:nvPr/>
        </p:nvSpPr>
        <p:spPr>
          <a:xfrm>
            <a:off x="6768000" y="2863389"/>
            <a:ext cx="1080120" cy="230832"/>
          </a:xfrm>
          <a:prstGeom prst="rect">
            <a:avLst/>
          </a:prstGeom>
          <a:noFill/>
          <a:ln>
            <a:noFill/>
          </a:ln>
        </p:spPr>
        <p:txBody>
          <a:bodyPr wrap="square" rtlCol="0">
            <a:spAutoFit/>
          </a:bodyPr>
          <a:lstStyle/>
          <a:p>
            <a:pPr algn="ctr"/>
            <a:r>
              <a:rPr lang="fr-FR" sz="900" b="1" dirty="0"/>
              <a:t>100-1000 km</a:t>
            </a:r>
          </a:p>
        </p:txBody>
      </p:sp>
      <p:sp>
        <p:nvSpPr>
          <p:cNvPr id="37" name="ZoneTexte 36">
            <a:extLst>
              <a:ext uri="{FF2B5EF4-FFF2-40B4-BE49-F238E27FC236}">
                <a16:creationId xmlns:a16="http://schemas.microsoft.com/office/drawing/2014/main" id="{84E09963-4C18-A1DA-EFD6-65358379E13E}"/>
              </a:ext>
            </a:extLst>
          </p:cNvPr>
          <p:cNvSpPr txBox="1"/>
          <p:nvPr/>
        </p:nvSpPr>
        <p:spPr>
          <a:xfrm>
            <a:off x="6768000" y="3737938"/>
            <a:ext cx="1080120" cy="230832"/>
          </a:xfrm>
          <a:prstGeom prst="rect">
            <a:avLst/>
          </a:prstGeom>
          <a:noFill/>
          <a:ln>
            <a:noFill/>
          </a:ln>
        </p:spPr>
        <p:txBody>
          <a:bodyPr wrap="square" rtlCol="0">
            <a:spAutoFit/>
          </a:bodyPr>
          <a:lstStyle/>
          <a:p>
            <a:pPr algn="ctr"/>
            <a:r>
              <a:rPr lang="fr-FR" sz="900" b="1" dirty="0"/>
              <a:t>10-100 km</a:t>
            </a:r>
          </a:p>
        </p:txBody>
      </p:sp>
      <p:sp>
        <p:nvSpPr>
          <p:cNvPr id="38" name="ZoneTexte 37">
            <a:extLst>
              <a:ext uri="{FF2B5EF4-FFF2-40B4-BE49-F238E27FC236}">
                <a16:creationId xmlns:a16="http://schemas.microsoft.com/office/drawing/2014/main" id="{F4FD082C-3DA8-0F0B-FD54-3B191C985E3F}"/>
              </a:ext>
            </a:extLst>
          </p:cNvPr>
          <p:cNvSpPr txBox="1"/>
          <p:nvPr/>
        </p:nvSpPr>
        <p:spPr>
          <a:xfrm>
            <a:off x="6768000" y="4612487"/>
            <a:ext cx="1080120" cy="230832"/>
          </a:xfrm>
          <a:prstGeom prst="rect">
            <a:avLst/>
          </a:prstGeom>
          <a:noFill/>
          <a:ln>
            <a:noFill/>
          </a:ln>
        </p:spPr>
        <p:txBody>
          <a:bodyPr wrap="square" rtlCol="0">
            <a:spAutoFit/>
          </a:bodyPr>
          <a:lstStyle/>
          <a:p>
            <a:pPr algn="ctr"/>
            <a:r>
              <a:rPr lang="fr-FR" sz="900" b="1" dirty="0"/>
              <a:t>1-10 km</a:t>
            </a:r>
          </a:p>
        </p:txBody>
      </p:sp>
      <p:sp>
        <p:nvSpPr>
          <p:cNvPr id="39" name="ZoneTexte 38">
            <a:extLst>
              <a:ext uri="{FF2B5EF4-FFF2-40B4-BE49-F238E27FC236}">
                <a16:creationId xmlns:a16="http://schemas.microsoft.com/office/drawing/2014/main" id="{A61C7ACF-6767-A4D4-E761-CA6CB6D54CDE}"/>
              </a:ext>
            </a:extLst>
          </p:cNvPr>
          <p:cNvSpPr txBox="1"/>
          <p:nvPr/>
        </p:nvSpPr>
        <p:spPr>
          <a:xfrm>
            <a:off x="6768000" y="5487035"/>
            <a:ext cx="1080120" cy="230832"/>
          </a:xfrm>
          <a:prstGeom prst="rect">
            <a:avLst/>
          </a:prstGeom>
          <a:noFill/>
          <a:ln>
            <a:noFill/>
          </a:ln>
        </p:spPr>
        <p:txBody>
          <a:bodyPr wrap="square" rtlCol="0">
            <a:spAutoFit/>
          </a:bodyPr>
          <a:lstStyle/>
          <a:p>
            <a:pPr algn="ctr"/>
            <a:r>
              <a:rPr lang="fr-FR" sz="900" b="1" dirty="0"/>
              <a:t>0-1 km</a:t>
            </a:r>
          </a:p>
        </p:txBody>
      </p:sp>
      <p:sp>
        <p:nvSpPr>
          <p:cNvPr id="40" name="ZoneTexte 39">
            <a:extLst>
              <a:ext uri="{FF2B5EF4-FFF2-40B4-BE49-F238E27FC236}">
                <a16:creationId xmlns:a16="http://schemas.microsoft.com/office/drawing/2014/main" id="{C663485F-12AE-018E-431A-A356AD202F71}"/>
              </a:ext>
            </a:extLst>
          </p:cNvPr>
          <p:cNvSpPr txBox="1"/>
          <p:nvPr/>
        </p:nvSpPr>
        <p:spPr>
          <a:xfrm>
            <a:off x="983432" y="1988840"/>
            <a:ext cx="1080120" cy="230832"/>
          </a:xfrm>
          <a:prstGeom prst="rect">
            <a:avLst/>
          </a:prstGeom>
          <a:noFill/>
          <a:ln>
            <a:noFill/>
          </a:ln>
        </p:spPr>
        <p:txBody>
          <a:bodyPr wrap="square" rtlCol="0">
            <a:spAutoFit/>
          </a:bodyPr>
          <a:lstStyle/>
          <a:p>
            <a:pPr algn="ctr"/>
            <a:r>
              <a:rPr lang="fr-FR" sz="900" b="1" dirty="0"/>
              <a:t>1000 km +</a:t>
            </a:r>
          </a:p>
        </p:txBody>
      </p:sp>
      <p:sp>
        <p:nvSpPr>
          <p:cNvPr id="44" name="ZoneTexte 43">
            <a:extLst>
              <a:ext uri="{FF2B5EF4-FFF2-40B4-BE49-F238E27FC236}">
                <a16:creationId xmlns:a16="http://schemas.microsoft.com/office/drawing/2014/main" id="{87B99B80-8421-1AF5-CCFF-0D3EFF44294F}"/>
              </a:ext>
            </a:extLst>
          </p:cNvPr>
          <p:cNvSpPr txBox="1"/>
          <p:nvPr/>
        </p:nvSpPr>
        <p:spPr>
          <a:xfrm>
            <a:off x="983432" y="2863389"/>
            <a:ext cx="1080120" cy="230832"/>
          </a:xfrm>
          <a:prstGeom prst="rect">
            <a:avLst/>
          </a:prstGeom>
          <a:noFill/>
          <a:ln>
            <a:noFill/>
          </a:ln>
        </p:spPr>
        <p:txBody>
          <a:bodyPr wrap="square" rtlCol="0">
            <a:spAutoFit/>
          </a:bodyPr>
          <a:lstStyle/>
          <a:p>
            <a:pPr algn="ctr"/>
            <a:r>
              <a:rPr lang="fr-FR" sz="900" b="1" dirty="0"/>
              <a:t>100-1000 km</a:t>
            </a:r>
          </a:p>
        </p:txBody>
      </p:sp>
      <p:sp>
        <p:nvSpPr>
          <p:cNvPr id="45" name="ZoneTexte 44">
            <a:extLst>
              <a:ext uri="{FF2B5EF4-FFF2-40B4-BE49-F238E27FC236}">
                <a16:creationId xmlns:a16="http://schemas.microsoft.com/office/drawing/2014/main" id="{011ECAE0-2BFC-80D8-795C-579CBF18ED1B}"/>
              </a:ext>
            </a:extLst>
          </p:cNvPr>
          <p:cNvSpPr txBox="1"/>
          <p:nvPr/>
        </p:nvSpPr>
        <p:spPr>
          <a:xfrm>
            <a:off x="983432" y="3737938"/>
            <a:ext cx="1080120" cy="230832"/>
          </a:xfrm>
          <a:prstGeom prst="rect">
            <a:avLst/>
          </a:prstGeom>
          <a:noFill/>
          <a:ln>
            <a:noFill/>
          </a:ln>
        </p:spPr>
        <p:txBody>
          <a:bodyPr wrap="square" rtlCol="0">
            <a:spAutoFit/>
          </a:bodyPr>
          <a:lstStyle/>
          <a:p>
            <a:pPr algn="ctr"/>
            <a:r>
              <a:rPr lang="fr-FR" sz="900" b="1" dirty="0"/>
              <a:t>10-100 km</a:t>
            </a:r>
          </a:p>
        </p:txBody>
      </p:sp>
      <p:sp>
        <p:nvSpPr>
          <p:cNvPr id="46" name="ZoneTexte 45">
            <a:extLst>
              <a:ext uri="{FF2B5EF4-FFF2-40B4-BE49-F238E27FC236}">
                <a16:creationId xmlns:a16="http://schemas.microsoft.com/office/drawing/2014/main" id="{74959103-6868-AC8D-A94D-5A6D999A0DE8}"/>
              </a:ext>
            </a:extLst>
          </p:cNvPr>
          <p:cNvSpPr txBox="1"/>
          <p:nvPr/>
        </p:nvSpPr>
        <p:spPr>
          <a:xfrm>
            <a:off x="983432" y="4612487"/>
            <a:ext cx="1080120" cy="230832"/>
          </a:xfrm>
          <a:prstGeom prst="rect">
            <a:avLst/>
          </a:prstGeom>
          <a:noFill/>
          <a:ln>
            <a:noFill/>
          </a:ln>
        </p:spPr>
        <p:txBody>
          <a:bodyPr wrap="square" rtlCol="0">
            <a:spAutoFit/>
          </a:bodyPr>
          <a:lstStyle/>
          <a:p>
            <a:pPr algn="ctr"/>
            <a:r>
              <a:rPr lang="fr-FR" sz="900" b="1" dirty="0"/>
              <a:t>1-10 km</a:t>
            </a:r>
          </a:p>
        </p:txBody>
      </p:sp>
      <p:sp>
        <p:nvSpPr>
          <p:cNvPr id="47" name="ZoneTexte 46">
            <a:extLst>
              <a:ext uri="{FF2B5EF4-FFF2-40B4-BE49-F238E27FC236}">
                <a16:creationId xmlns:a16="http://schemas.microsoft.com/office/drawing/2014/main" id="{EA537C3C-505A-986C-55F1-32A7080A2BE0}"/>
              </a:ext>
            </a:extLst>
          </p:cNvPr>
          <p:cNvSpPr txBox="1"/>
          <p:nvPr/>
        </p:nvSpPr>
        <p:spPr>
          <a:xfrm>
            <a:off x="983432" y="5487035"/>
            <a:ext cx="1080120" cy="230832"/>
          </a:xfrm>
          <a:prstGeom prst="rect">
            <a:avLst/>
          </a:prstGeom>
          <a:noFill/>
          <a:ln>
            <a:noFill/>
          </a:ln>
        </p:spPr>
        <p:txBody>
          <a:bodyPr wrap="square" rtlCol="0">
            <a:spAutoFit/>
          </a:bodyPr>
          <a:lstStyle/>
          <a:p>
            <a:pPr algn="ctr"/>
            <a:r>
              <a:rPr lang="fr-FR" sz="900" b="1" dirty="0"/>
              <a:t>0-1 km</a:t>
            </a:r>
          </a:p>
        </p:txBody>
      </p:sp>
      <p:pic>
        <p:nvPicPr>
          <p:cNvPr id="48" name="Image 47">
            <a:extLst>
              <a:ext uri="{FF2B5EF4-FFF2-40B4-BE49-F238E27FC236}">
                <a16:creationId xmlns:a16="http://schemas.microsoft.com/office/drawing/2014/main" id="{8C766498-8AEA-5B33-CA2B-51AB93B5081E}"/>
              </a:ext>
            </a:extLst>
          </p:cNvPr>
          <p:cNvPicPr>
            <a:picLocks noChangeAspect="1"/>
          </p:cNvPicPr>
          <p:nvPr/>
        </p:nvPicPr>
        <p:blipFill>
          <a:blip r:embed="rId5"/>
          <a:stretch>
            <a:fillRect/>
          </a:stretch>
        </p:blipFill>
        <p:spPr>
          <a:xfrm>
            <a:off x="5165998" y="2588648"/>
            <a:ext cx="857994" cy="1816036"/>
          </a:xfrm>
          <a:prstGeom prst="rect">
            <a:avLst/>
          </a:prstGeom>
        </p:spPr>
      </p:pic>
      <p:cxnSp>
        <p:nvCxnSpPr>
          <p:cNvPr id="7" name="Connecteur droit avec flèche 6">
            <a:extLst>
              <a:ext uri="{FF2B5EF4-FFF2-40B4-BE49-F238E27FC236}">
                <a16:creationId xmlns:a16="http://schemas.microsoft.com/office/drawing/2014/main" id="{FFE60E77-F260-30E3-24D5-8B8DB59E9239}"/>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D13BAF6A-7961-7AB0-4EC9-DCEE091A2AE0}"/>
              </a:ext>
            </a:extLst>
          </p:cNvPr>
          <p:cNvSpPr txBox="1"/>
          <p:nvPr/>
        </p:nvSpPr>
        <p:spPr>
          <a:xfrm>
            <a:off x="1980000" y="5877272"/>
            <a:ext cx="838109" cy="230832"/>
          </a:xfrm>
          <a:prstGeom prst="rect">
            <a:avLst/>
          </a:prstGeom>
          <a:noFill/>
        </p:spPr>
        <p:txBody>
          <a:bodyPr wrap="square" rtlCol="0">
            <a:spAutoFit/>
          </a:bodyPr>
          <a:lstStyle/>
          <a:p>
            <a:pPr algn="ctr"/>
            <a:r>
              <a:rPr lang="fr-FR" sz="900" dirty="0"/>
              <a:t>Rural</a:t>
            </a:r>
          </a:p>
        </p:txBody>
      </p:sp>
      <p:sp>
        <p:nvSpPr>
          <p:cNvPr id="18" name="ZoneTexte 17">
            <a:extLst>
              <a:ext uri="{FF2B5EF4-FFF2-40B4-BE49-F238E27FC236}">
                <a16:creationId xmlns:a16="http://schemas.microsoft.com/office/drawing/2014/main" id="{2E6747BB-8233-2E5A-2E8A-D0BF45594310}"/>
              </a:ext>
            </a:extLst>
          </p:cNvPr>
          <p:cNvSpPr txBox="1"/>
          <p:nvPr/>
        </p:nvSpPr>
        <p:spPr>
          <a:xfrm>
            <a:off x="4233600" y="5877272"/>
            <a:ext cx="838109" cy="230832"/>
          </a:xfrm>
          <a:prstGeom prst="rect">
            <a:avLst/>
          </a:prstGeom>
          <a:noFill/>
        </p:spPr>
        <p:txBody>
          <a:bodyPr wrap="square" rtlCol="0">
            <a:spAutoFit/>
          </a:bodyPr>
          <a:lstStyle/>
          <a:p>
            <a:pPr algn="ctr"/>
            <a:r>
              <a:rPr lang="fr-FR" sz="900" dirty="0"/>
              <a:t>Dense</a:t>
            </a:r>
          </a:p>
        </p:txBody>
      </p:sp>
      <p:cxnSp>
        <p:nvCxnSpPr>
          <p:cNvPr id="19" name="Connecteur droit avec flèche 18">
            <a:extLst>
              <a:ext uri="{FF2B5EF4-FFF2-40B4-BE49-F238E27FC236}">
                <a16:creationId xmlns:a16="http://schemas.microsoft.com/office/drawing/2014/main" id="{1D6F3F9E-B43B-187F-4DE4-DABAB9633841}"/>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03AB8648-A6EC-C4C0-6DD9-08D723C6AAF9}"/>
              </a:ext>
            </a:extLst>
          </p:cNvPr>
          <p:cNvSpPr txBox="1"/>
          <p:nvPr/>
        </p:nvSpPr>
        <p:spPr>
          <a:xfrm>
            <a:off x="3106800" y="5877272"/>
            <a:ext cx="838109" cy="230832"/>
          </a:xfrm>
          <a:prstGeom prst="rect">
            <a:avLst/>
          </a:prstGeom>
          <a:noFill/>
        </p:spPr>
        <p:txBody>
          <a:bodyPr wrap="square" rtlCol="0">
            <a:spAutoFit/>
          </a:bodyPr>
          <a:lstStyle/>
          <a:p>
            <a:pPr algn="ctr"/>
            <a:r>
              <a:rPr lang="fr-FR" sz="900" dirty="0"/>
              <a:t>Intermédiaire</a:t>
            </a:r>
          </a:p>
        </p:txBody>
      </p:sp>
      <p:sp>
        <p:nvSpPr>
          <p:cNvPr id="21" name="ZoneTexte 20">
            <a:extLst>
              <a:ext uri="{FF2B5EF4-FFF2-40B4-BE49-F238E27FC236}">
                <a16:creationId xmlns:a16="http://schemas.microsoft.com/office/drawing/2014/main" id="{3636FFC6-1242-8656-B042-CDBC7DA623EA}"/>
              </a:ext>
            </a:extLst>
          </p:cNvPr>
          <p:cNvSpPr txBox="1"/>
          <p:nvPr/>
        </p:nvSpPr>
        <p:spPr>
          <a:xfrm>
            <a:off x="7747200" y="5877271"/>
            <a:ext cx="838109" cy="230832"/>
          </a:xfrm>
          <a:prstGeom prst="rect">
            <a:avLst/>
          </a:prstGeom>
          <a:noFill/>
        </p:spPr>
        <p:txBody>
          <a:bodyPr wrap="square" rtlCol="0">
            <a:spAutoFit/>
          </a:bodyPr>
          <a:lstStyle/>
          <a:p>
            <a:pPr algn="ctr"/>
            <a:r>
              <a:rPr lang="fr-FR" sz="900" dirty="0"/>
              <a:t>Rural</a:t>
            </a:r>
          </a:p>
        </p:txBody>
      </p:sp>
      <p:sp>
        <p:nvSpPr>
          <p:cNvPr id="22" name="ZoneTexte 21">
            <a:extLst>
              <a:ext uri="{FF2B5EF4-FFF2-40B4-BE49-F238E27FC236}">
                <a16:creationId xmlns:a16="http://schemas.microsoft.com/office/drawing/2014/main" id="{E209144D-82A4-5455-B76A-917FA22F411F}"/>
              </a:ext>
            </a:extLst>
          </p:cNvPr>
          <p:cNvSpPr txBox="1"/>
          <p:nvPr/>
        </p:nvSpPr>
        <p:spPr>
          <a:xfrm>
            <a:off x="9993600" y="5877271"/>
            <a:ext cx="838109" cy="230832"/>
          </a:xfrm>
          <a:prstGeom prst="rect">
            <a:avLst/>
          </a:prstGeom>
          <a:noFill/>
        </p:spPr>
        <p:txBody>
          <a:bodyPr wrap="square" rtlCol="0">
            <a:spAutoFit/>
          </a:bodyPr>
          <a:lstStyle/>
          <a:p>
            <a:pPr algn="ctr"/>
            <a:r>
              <a:rPr lang="fr-FR" sz="900" dirty="0"/>
              <a:t>Dense</a:t>
            </a:r>
          </a:p>
        </p:txBody>
      </p:sp>
      <p:sp>
        <p:nvSpPr>
          <p:cNvPr id="23" name="ZoneTexte 22">
            <a:extLst>
              <a:ext uri="{FF2B5EF4-FFF2-40B4-BE49-F238E27FC236}">
                <a16:creationId xmlns:a16="http://schemas.microsoft.com/office/drawing/2014/main" id="{2CF8561E-8241-38CF-74C7-8249372BECEE}"/>
              </a:ext>
            </a:extLst>
          </p:cNvPr>
          <p:cNvSpPr txBox="1"/>
          <p:nvPr/>
        </p:nvSpPr>
        <p:spPr>
          <a:xfrm>
            <a:off x="8870400" y="5877271"/>
            <a:ext cx="838109" cy="230832"/>
          </a:xfrm>
          <a:prstGeom prst="rect">
            <a:avLst/>
          </a:prstGeom>
          <a:noFill/>
        </p:spPr>
        <p:txBody>
          <a:bodyPr wrap="square" rtlCol="0">
            <a:spAutoFit/>
          </a:bodyPr>
          <a:lstStyle/>
          <a:p>
            <a:pPr algn="ctr"/>
            <a:r>
              <a:rPr lang="fr-FR" sz="900" dirty="0"/>
              <a:t>Intermédiaire</a:t>
            </a:r>
          </a:p>
        </p:txBody>
      </p:sp>
      <p:sp>
        <p:nvSpPr>
          <p:cNvPr id="28" name="Espace réservé du pied de page 3">
            <a:extLst>
              <a:ext uri="{FF2B5EF4-FFF2-40B4-BE49-F238E27FC236}">
                <a16:creationId xmlns:a16="http://schemas.microsoft.com/office/drawing/2014/main" id="{AB43D573-07F8-02CB-C047-250094849DE4}"/>
              </a:ext>
            </a:extLst>
          </p:cNvPr>
          <p:cNvSpPr txBox="1">
            <a:spLocks/>
          </p:cNvSpPr>
          <p:nvPr/>
        </p:nvSpPr>
        <p:spPr>
          <a:xfrm>
            <a:off x="1559496" y="6356350"/>
            <a:ext cx="885698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6" action="ppaction://hlinksldjump"/>
              </a:rPr>
              <a:t>page 11</a:t>
            </a:r>
            <a:r>
              <a:rPr lang="fr-FR" dirty="0"/>
              <a:t>.</a:t>
            </a:r>
          </a:p>
          <a:p>
            <a:pPr algn="ctr"/>
            <a:r>
              <a:rPr lang="fr-FR" dirty="0"/>
              <a:t>Voir aussi les chiffres avec chaque colonne qui fait 100 %, dans la </a:t>
            </a:r>
            <a:r>
              <a:rPr lang="fr-FR" dirty="0">
                <a:hlinkClick r:id="rId7"/>
              </a:rPr>
              <a:t>publication sur le site du SDES</a:t>
            </a:r>
            <a:r>
              <a:rPr lang="fr-FR" dirty="0"/>
              <a:t>.</a:t>
            </a:r>
          </a:p>
        </p:txBody>
      </p:sp>
      <p:sp>
        <p:nvSpPr>
          <p:cNvPr id="6" name="Espace réservé du pied de page 3">
            <a:extLst>
              <a:ext uri="{FF2B5EF4-FFF2-40B4-BE49-F238E27FC236}">
                <a16:creationId xmlns:a16="http://schemas.microsoft.com/office/drawing/2014/main" id="{D1468934-7C85-F709-1489-ECD06F1CC9A4}"/>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121834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26B86540-993D-4F17-B985-8C13810704E2}"/>
              </a:ext>
            </a:extLst>
          </p:cNvPr>
          <p:cNvGraphicFramePr>
            <a:graphicFrameLocks/>
          </p:cNvGraphicFramePr>
          <p:nvPr/>
        </p:nvGraphicFramePr>
        <p:xfrm>
          <a:off x="6528048" y="1414800"/>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Graphique 26">
            <a:extLst>
              <a:ext uri="{FF2B5EF4-FFF2-40B4-BE49-F238E27FC236}">
                <a16:creationId xmlns:a16="http://schemas.microsoft.com/office/drawing/2014/main" id="{9A52496C-A42F-4E8F-894C-AED4CEDB0C25}"/>
              </a:ext>
            </a:extLst>
          </p:cNvPr>
          <p:cNvGraphicFramePr>
            <a:graphicFrameLocks/>
          </p:cNvGraphicFramePr>
          <p:nvPr/>
        </p:nvGraphicFramePr>
        <p:xfrm>
          <a:off x="766800" y="1414800"/>
          <a:ext cx="504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26</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A73CD7D-A9A0-8BC0-83BC-E6248B6764D8}"/>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7EB46CB-8120-8D73-9C66-713D4CC84F6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DE74E631-357B-908B-D30C-D02E87DDB87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E4CE173E-BBF6-DEB8-0488-CA96E05CB27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B1C6225-0C87-6D8A-0FD2-E153C933B4AC}"/>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8EF573EA-FB95-118C-5C9D-257C6D8FBF0C}"/>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1802BB6D-EBA3-6BBA-45DB-70A206E06F09}"/>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sp>
        <p:nvSpPr>
          <p:cNvPr id="81" name="ZoneTexte 80">
            <a:extLst>
              <a:ext uri="{FF2B5EF4-FFF2-40B4-BE49-F238E27FC236}">
                <a16:creationId xmlns:a16="http://schemas.microsoft.com/office/drawing/2014/main" id="{48F1EF0B-D7D1-5343-7EE8-0BA9688344E1}"/>
              </a:ext>
            </a:extLst>
          </p:cNvPr>
          <p:cNvSpPr txBox="1"/>
          <p:nvPr/>
        </p:nvSpPr>
        <p:spPr>
          <a:xfrm>
            <a:off x="2095200" y="6093297"/>
            <a:ext cx="2725493" cy="276999"/>
          </a:xfrm>
          <a:prstGeom prst="rect">
            <a:avLst/>
          </a:prstGeom>
          <a:noFill/>
        </p:spPr>
        <p:txBody>
          <a:bodyPr wrap="square" rtlCol="0">
            <a:spAutoFit/>
          </a:bodyPr>
          <a:lstStyle/>
          <a:p>
            <a:pPr algn="ctr"/>
            <a:r>
              <a:rPr lang="fr-FR" sz="1200" b="1" dirty="0"/>
              <a:t>Densité commune de résidence</a:t>
            </a:r>
          </a:p>
        </p:txBody>
      </p:sp>
      <p:cxnSp>
        <p:nvCxnSpPr>
          <p:cNvPr id="86" name="Connecteur droit 85">
            <a:extLst>
              <a:ext uri="{FF2B5EF4-FFF2-40B4-BE49-F238E27FC236}">
                <a16:creationId xmlns:a16="http://schemas.microsoft.com/office/drawing/2014/main" id="{824D8ADE-8308-703E-83A5-8E3A67C0A31D}"/>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4435020-4484-31E5-7671-24FDA846A7AC}"/>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7C24095-4856-B1BF-516B-F8E2DE167FB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08B953D5-258B-41FF-0AB1-2F29C0A31579}"/>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1216961-AAAB-CF05-F153-B2B8FE5E6748}"/>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4E31C422-8970-A906-A678-611FC1EDC4D3}"/>
              </a:ext>
            </a:extLst>
          </p:cNvPr>
          <p:cNvSpPr txBox="1"/>
          <p:nvPr/>
        </p:nvSpPr>
        <p:spPr>
          <a:xfrm>
            <a:off x="1908000" y="5877272"/>
            <a:ext cx="838109" cy="230832"/>
          </a:xfrm>
          <a:prstGeom prst="rect">
            <a:avLst/>
          </a:prstGeom>
          <a:noFill/>
        </p:spPr>
        <p:txBody>
          <a:bodyPr wrap="square" rtlCol="0">
            <a:spAutoFit/>
          </a:bodyPr>
          <a:lstStyle/>
          <a:p>
            <a:pPr algn="ctr"/>
            <a:r>
              <a:rPr lang="fr-FR" sz="900" dirty="0"/>
              <a:t>Rural</a:t>
            </a:r>
          </a:p>
        </p:txBody>
      </p:sp>
      <p:sp>
        <p:nvSpPr>
          <p:cNvPr id="93" name="ZoneTexte 92">
            <a:extLst>
              <a:ext uri="{FF2B5EF4-FFF2-40B4-BE49-F238E27FC236}">
                <a16:creationId xmlns:a16="http://schemas.microsoft.com/office/drawing/2014/main" id="{0841F112-3051-6B18-D004-1E81EFAE36A2}"/>
              </a:ext>
            </a:extLst>
          </p:cNvPr>
          <p:cNvSpPr txBox="1"/>
          <p:nvPr/>
        </p:nvSpPr>
        <p:spPr>
          <a:xfrm>
            <a:off x="4176000" y="5877272"/>
            <a:ext cx="838109" cy="230832"/>
          </a:xfrm>
          <a:prstGeom prst="rect">
            <a:avLst/>
          </a:prstGeom>
          <a:noFill/>
        </p:spPr>
        <p:txBody>
          <a:bodyPr wrap="square" rtlCol="0">
            <a:spAutoFit/>
          </a:bodyPr>
          <a:lstStyle/>
          <a:p>
            <a:pPr algn="ctr"/>
            <a:r>
              <a:rPr lang="fr-FR" sz="900" dirty="0"/>
              <a:t>Dense</a:t>
            </a:r>
          </a:p>
        </p:txBody>
      </p:sp>
      <p:sp>
        <p:nvSpPr>
          <p:cNvPr id="17" name="Titre 8">
            <a:extLst>
              <a:ext uri="{FF2B5EF4-FFF2-40B4-BE49-F238E27FC236}">
                <a16:creationId xmlns:a16="http://schemas.microsoft.com/office/drawing/2014/main" id="{4A430A55-1873-E60C-8338-450E68CA1F37}"/>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Densité de commune de résidence </a:t>
            </a:r>
            <a:r>
              <a:rPr lang="fr-FR" sz="2800" dirty="0">
                <a:solidFill>
                  <a:srgbClr val="0070C0"/>
                </a:solidFill>
                <a:latin typeface="Gill Sans MT"/>
                <a:ea typeface="+mn-ea"/>
                <a:cs typeface="+mn-cs"/>
              </a:rPr>
              <a:t>(1/4) - Nombre de déplacements</a:t>
            </a:r>
            <a:endParaRPr lang="fr-FR" dirty="0"/>
          </a:p>
        </p:txBody>
      </p:sp>
      <p:cxnSp>
        <p:nvCxnSpPr>
          <p:cNvPr id="2" name="Connecteur droit avec flèche 1">
            <a:extLst>
              <a:ext uri="{FF2B5EF4-FFF2-40B4-BE49-F238E27FC236}">
                <a16:creationId xmlns:a16="http://schemas.microsoft.com/office/drawing/2014/main" id="{2E4A94F3-E888-E3F0-820E-95CF15C1F73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36A6066-1389-CC6D-B660-5B187D573024}"/>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35E07BB-1CE1-DFF3-E9F7-F4BBCEA3E40C}"/>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DA0C6642-7918-D78A-B48E-BCC71101A0EB}"/>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214D56D4-914B-0992-19CB-249FD8B76F3F}"/>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E7A68F85-7EFE-3107-0F1C-A442EB731ECF}"/>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FB68585E-65A9-CA16-A473-0AC5B4E38631}"/>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3F8BF8BD-3062-CCC6-E44F-8517D85E7F87}"/>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38A12819-3723-ED01-955C-31CC3E48E8A1}"/>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8EF2669-E43A-7F77-F5C0-D09793A3D7F3}"/>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F663E78-F380-1F6E-99E0-1E78D8E6A2DC}"/>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BAEA48B-5259-D828-C494-E1EE4E000F51}"/>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ACBE3E9-6E3C-DEF7-93F1-57EA999B8EAF}"/>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Espace réservé du pied de page 3">
            <a:extLst>
              <a:ext uri="{FF2B5EF4-FFF2-40B4-BE49-F238E27FC236}">
                <a16:creationId xmlns:a16="http://schemas.microsoft.com/office/drawing/2014/main" id="{D3E3184C-18AA-F9AC-814A-E14DC92C60A9}"/>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5" action="ppaction://hlinksldjump"/>
              </a:rPr>
              <a:t>page 11</a:t>
            </a:r>
            <a:r>
              <a:rPr lang="fr-FR" dirty="0"/>
              <a:t>.</a:t>
            </a:r>
          </a:p>
          <a:p>
            <a:pPr algn="ctr"/>
            <a:r>
              <a:rPr lang="fr-FR" dirty="0"/>
              <a:t>Classes de densité </a:t>
            </a:r>
            <a:r>
              <a:rPr lang="fr-FR" dirty="0">
                <a:hlinkClick r:id="rId6"/>
              </a:rPr>
              <a:t>Insee</a:t>
            </a:r>
            <a:r>
              <a:rPr lang="fr-FR" dirty="0"/>
              <a:t> : communes rurales (33 % population), de densité intermédiaire (28 %) et denses (38 %).</a:t>
            </a:r>
          </a:p>
        </p:txBody>
      </p:sp>
      <p:cxnSp>
        <p:nvCxnSpPr>
          <p:cNvPr id="26" name="Connecteur droit 25">
            <a:extLst>
              <a:ext uri="{FF2B5EF4-FFF2-40B4-BE49-F238E27FC236}">
                <a16:creationId xmlns:a16="http://schemas.microsoft.com/office/drawing/2014/main" id="{0F8FE517-4050-2FB7-6A35-B42DEA413987}"/>
              </a:ext>
            </a:extLst>
          </p:cNvPr>
          <p:cNvCxnSpPr>
            <a:cxnSpLocks/>
          </p:cNvCxnSpPr>
          <p:nvPr/>
        </p:nvCxnSpPr>
        <p:spPr>
          <a:xfrm>
            <a:off x="1118444"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A51ECD0-0910-55BD-43CF-B2B467DB8A1A}"/>
              </a:ext>
            </a:extLst>
          </p:cNvPr>
          <p:cNvCxnSpPr>
            <a:cxnSpLocks/>
          </p:cNvCxnSpPr>
          <p:nvPr/>
        </p:nvCxnSpPr>
        <p:spPr>
          <a:xfrm>
            <a:off x="1118444"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55965B10-AEE3-66F3-DA99-A8E1E82ECAE3}"/>
              </a:ext>
            </a:extLst>
          </p:cNvPr>
          <p:cNvCxnSpPr>
            <a:cxnSpLocks/>
          </p:cNvCxnSpPr>
          <p:nvPr/>
        </p:nvCxnSpPr>
        <p:spPr>
          <a:xfrm>
            <a:off x="1118444"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D056CA53-EFAC-EE7F-70FA-4A242744E13B}"/>
              </a:ext>
            </a:extLst>
          </p:cNvPr>
          <p:cNvCxnSpPr>
            <a:cxnSpLocks/>
          </p:cNvCxnSpPr>
          <p:nvPr/>
        </p:nvCxnSpPr>
        <p:spPr>
          <a:xfrm>
            <a:off x="1118444"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274360D0-A6D1-956D-4327-37C3BA1408A2}"/>
              </a:ext>
            </a:extLst>
          </p:cNvPr>
          <p:cNvCxnSpPr>
            <a:cxnSpLocks/>
          </p:cNvCxnSpPr>
          <p:nvPr/>
        </p:nvCxnSpPr>
        <p:spPr>
          <a:xfrm>
            <a:off x="1118444"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C954DB82-5286-506E-9414-45EE008D3DA5}"/>
              </a:ext>
            </a:extLst>
          </p:cNvPr>
          <p:cNvCxnSpPr>
            <a:cxnSpLocks/>
          </p:cNvCxnSpPr>
          <p:nvPr/>
        </p:nvCxnSpPr>
        <p:spPr>
          <a:xfrm>
            <a:off x="1118444"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C48D17B4-605A-94EF-01B6-0554964DB537}"/>
              </a:ext>
            </a:extLst>
          </p:cNvPr>
          <p:cNvCxnSpPr>
            <a:cxnSpLocks/>
          </p:cNvCxnSpPr>
          <p:nvPr/>
        </p:nvCxnSpPr>
        <p:spPr>
          <a:xfrm>
            <a:off x="688906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D9F97F7-6E8E-892E-156B-737A4B5337E9}"/>
              </a:ext>
            </a:extLst>
          </p:cNvPr>
          <p:cNvCxnSpPr/>
          <p:nvPr/>
        </p:nvCxnSpPr>
        <p:spPr>
          <a:xfrm>
            <a:off x="688906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04DE32B4-CB6F-0B86-C6A8-61A3C67CB551}"/>
              </a:ext>
            </a:extLst>
          </p:cNvPr>
          <p:cNvCxnSpPr/>
          <p:nvPr/>
        </p:nvCxnSpPr>
        <p:spPr>
          <a:xfrm>
            <a:off x="688906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74F72D55-BB39-AC07-A24E-F12FCBC254BE}"/>
              </a:ext>
            </a:extLst>
          </p:cNvPr>
          <p:cNvCxnSpPr/>
          <p:nvPr/>
        </p:nvCxnSpPr>
        <p:spPr>
          <a:xfrm>
            <a:off x="688906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B98F474E-4791-AD95-9386-1FBDF2F8BFD6}"/>
              </a:ext>
            </a:extLst>
          </p:cNvPr>
          <p:cNvCxnSpPr/>
          <p:nvPr/>
        </p:nvCxnSpPr>
        <p:spPr>
          <a:xfrm>
            <a:off x="688906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E3C27254-B32B-02FB-886B-F4C1428C2418}"/>
              </a:ext>
            </a:extLst>
          </p:cNvPr>
          <p:cNvCxnSpPr/>
          <p:nvPr/>
        </p:nvCxnSpPr>
        <p:spPr>
          <a:xfrm>
            <a:off x="688906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88C0C7EF-08BA-FF49-C16F-A474CE96652D}"/>
              </a:ext>
            </a:extLst>
          </p:cNvPr>
          <p:cNvPicPr>
            <a:picLocks noChangeAspect="1"/>
          </p:cNvPicPr>
          <p:nvPr/>
        </p:nvPicPr>
        <p:blipFill>
          <a:blip r:embed="rId7"/>
          <a:stretch>
            <a:fillRect/>
          </a:stretch>
        </p:blipFill>
        <p:spPr>
          <a:xfrm>
            <a:off x="10992544" y="2588648"/>
            <a:ext cx="857994" cy="1816036"/>
          </a:xfrm>
          <a:prstGeom prst="rect">
            <a:avLst/>
          </a:prstGeom>
        </p:spPr>
      </p:pic>
      <p:sp>
        <p:nvSpPr>
          <p:cNvPr id="109" name="ZoneTexte 108">
            <a:extLst>
              <a:ext uri="{FF2B5EF4-FFF2-40B4-BE49-F238E27FC236}">
                <a16:creationId xmlns:a16="http://schemas.microsoft.com/office/drawing/2014/main" id="{3E4A04E4-78DC-AE08-B9A0-93975980BE9B}"/>
              </a:ext>
            </a:extLst>
          </p:cNvPr>
          <p:cNvSpPr txBox="1"/>
          <p:nvPr/>
        </p:nvSpPr>
        <p:spPr>
          <a:xfrm>
            <a:off x="3042000" y="5877272"/>
            <a:ext cx="838109" cy="230832"/>
          </a:xfrm>
          <a:prstGeom prst="rect">
            <a:avLst/>
          </a:prstGeom>
          <a:noFill/>
        </p:spPr>
        <p:txBody>
          <a:bodyPr wrap="square" rtlCol="0">
            <a:spAutoFit/>
          </a:bodyPr>
          <a:lstStyle/>
          <a:p>
            <a:pPr algn="ctr"/>
            <a:r>
              <a:rPr lang="fr-FR" sz="900" dirty="0"/>
              <a:t>Intermédiaire</a:t>
            </a:r>
          </a:p>
        </p:txBody>
      </p:sp>
      <p:sp>
        <p:nvSpPr>
          <p:cNvPr id="114" name="ZoneTexte 113">
            <a:extLst>
              <a:ext uri="{FF2B5EF4-FFF2-40B4-BE49-F238E27FC236}">
                <a16:creationId xmlns:a16="http://schemas.microsoft.com/office/drawing/2014/main" id="{8A3B3410-DE1F-D625-58B5-B9B0B9DE401E}"/>
              </a:ext>
            </a:extLst>
          </p:cNvPr>
          <p:cNvSpPr txBox="1"/>
          <p:nvPr/>
        </p:nvSpPr>
        <p:spPr>
          <a:xfrm>
            <a:off x="7862891" y="6093296"/>
            <a:ext cx="2725493" cy="276999"/>
          </a:xfrm>
          <a:prstGeom prst="rect">
            <a:avLst/>
          </a:prstGeom>
          <a:noFill/>
        </p:spPr>
        <p:txBody>
          <a:bodyPr wrap="square" rtlCol="0">
            <a:spAutoFit/>
          </a:bodyPr>
          <a:lstStyle/>
          <a:p>
            <a:pPr algn="ctr"/>
            <a:r>
              <a:rPr lang="fr-FR" sz="1200" b="1" dirty="0"/>
              <a:t>Densité commune de résidence</a:t>
            </a:r>
          </a:p>
        </p:txBody>
      </p:sp>
      <p:sp>
        <p:nvSpPr>
          <p:cNvPr id="115" name="ZoneTexte 114">
            <a:extLst>
              <a:ext uri="{FF2B5EF4-FFF2-40B4-BE49-F238E27FC236}">
                <a16:creationId xmlns:a16="http://schemas.microsoft.com/office/drawing/2014/main" id="{F5DD1E5C-6EB7-64A6-8189-CD26F983B58F}"/>
              </a:ext>
            </a:extLst>
          </p:cNvPr>
          <p:cNvSpPr txBox="1"/>
          <p:nvPr/>
        </p:nvSpPr>
        <p:spPr>
          <a:xfrm>
            <a:off x="7686000" y="5877271"/>
            <a:ext cx="838109" cy="230832"/>
          </a:xfrm>
          <a:prstGeom prst="rect">
            <a:avLst/>
          </a:prstGeom>
          <a:noFill/>
        </p:spPr>
        <p:txBody>
          <a:bodyPr wrap="square" rtlCol="0">
            <a:spAutoFit/>
          </a:bodyPr>
          <a:lstStyle/>
          <a:p>
            <a:pPr algn="ctr"/>
            <a:r>
              <a:rPr lang="fr-FR" sz="900" dirty="0"/>
              <a:t>Rural</a:t>
            </a:r>
          </a:p>
        </p:txBody>
      </p:sp>
      <p:sp>
        <p:nvSpPr>
          <p:cNvPr id="116" name="ZoneTexte 115">
            <a:extLst>
              <a:ext uri="{FF2B5EF4-FFF2-40B4-BE49-F238E27FC236}">
                <a16:creationId xmlns:a16="http://schemas.microsoft.com/office/drawing/2014/main" id="{B9D2CECE-0BC8-A420-131C-ECA60AABF34B}"/>
              </a:ext>
            </a:extLst>
          </p:cNvPr>
          <p:cNvSpPr txBox="1"/>
          <p:nvPr/>
        </p:nvSpPr>
        <p:spPr>
          <a:xfrm>
            <a:off x="9928800" y="5877271"/>
            <a:ext cx="838109" cy="230832"/>
          </a:xfrm>
          <a:prstGeom prst="rect">
            <a:avLst/>
          </a:prstGeom>
          <a:noFill/>
        </p:spPr>
        <p:txBody>
          <a:bodyPr wrap="square" rtlCol="0">
            <a:spAutoFit/>
          </a:bodyPr>
          <a:lstStyle/>
          <a:p>
            <a:pPr algn="ctr"/>
            <a:r>
              <a:rPr lang="fr-FR" sz="900" dirty="0"/>
              <a:t>Dense</a:t>
            </a:r>
          </a:p>
        </p:txBody>
      </p:sp>
      <p:sp>
        <p:nvSpPr>
          <p:cNvPr id="117" name="ZoneTexte 116">
            <a:extLst>
              <a:ext uri="{FF2B5EF4-FFF2-40B4-BE49-F238E27FC236}">
                <a16:creationId xmlns:a16="http://schemas.microsoft.com/office/drawing/2014/main" id="{CD766789-0854-B9F6-9C3A-592686C6E15C}"/>
              </a:ext>
            </a:extLst>
          </p:cNvPr>
          <p:cNvSpPr txBox="1"/>
          <p:nvPr/>
        </p:nvSpPr>
        <p:spPr>
          <a:xfrm>
            <a:off x="8807400" y="5877271"/>
            <a:ext cx="838109" cy="230832"/>
          </a:xfrm>
          <a:prstGeom prst="rect">
            <a:avLst/>
          </a:prstGeom>
          <a:noFill/>
        </p:spPr>
        <p:txBody>
          <a:bodyPr wrap="square" rtlCol="0">
            <a:spAutoFit/>
          </a:bodyPr>
          <a:lstStyle/>
          <a:p>
            <a:pPr algn="ctr"/>
            <a:r>
              <a:rPr lang="fr-FR" sz="900" dirty="0"/>
              <a:t>Intermédiaire</a:t>
            </a:r>
          </a:p>
        </p:txBody>
      </p:sp>
      <p:sp>
        <p:nvSpPr>
          <p:cNvPr id="118" name="ZoneTexte 117">
            <a:extLst>
              <a:ext uri="{FF2B5EF4-FFF2-40B4-BE49-F238E27FC236}">
                <a16:creationId xmlns:a16="http://schemas.microsoft.com/office/drawing/2014/main" id="{C3807F74-4F39-7905-32DB-30143276349C}"/>
              </a:ext>
            </a:extLst>
          </p:cNvPr>
          <p:cNvSpPr txBox="1"/>
          <p:nvPr/>
        </p:nvSpPr>
        <p:spPr>
          <a:xfrm>
            <a:off x="1182349"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3457DBB7-55B4-7898-2AF6-384B7E7E923B}"/>
              </a:ext>
            </a:extLst>
          </p:cNvPr>
          <p:cNvSpPr txBox="1"/>
          <p:nvPr/>
        </p:nvSpPr>
        <p:spPr>
          <a:xfrm>
            <a:off x="1183944"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746D13AF-E65D-7141-7E65-F8D5D44A79D3}"/>
              </a:ext>
            </a:extLst>
          </p:cNvPr>
          <p:cNvSpPr txBox="1"/>
          <p:nvPr/>
        </p:nvSpPr>
        <p:spPr>
          <a:xfrm>
            <a:off x="1182349"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07E157E9-2000-B969-1520-A45B8AC4D8A6}"/>
              </a:ext>
            </a:extLst>
          </p:cNvPr>
          <p:cNvSpPr txBox="1"/>
          <p:nvPr/>
        </p:nvSpPr>
        <p:spPr>
          <a:xfrm>
            <a:off x="1182349"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1E8CC9F3-3BA3-160B-2B3B-E72706A306A6}"/>
              </a:ext>
            </a:extLst>
          </p:cNvPr>
          <p:cNvSpPr txBox="1"/>
          <p:nvPr/>
        </p:nvSpPr>
        <p:spPr>
          <a:xfrm>
            <a:off x="1175600"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22843811-0708-4A49-F721-4E2CC8E0D223}"/>
              </a:ext>
            </a:extLst>
          </p:cNvPr>
          <p:cNvSpPr txBox="1"/>
          <p:nvPr/>
        </p:nvSpPr>
        <p:spPr>
          <a:xfrm>
            <a:off x="1182349"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E7354B04-EC31-8813-22D5-F7CA4FBFA3FA}"/>
              </a:ext>
            </a:extLst>
          </p:cNvPr>
          <p:cNvSpPr txBox="1"/>
          <p:nvPr/>
        </p:nvSpPr>
        <p:spPr>
          <a:xfrm>
            <a:off x="1183873"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26" name="ZoneTexte 125">
            <a:extLst>
              <a:ext uri="{FF2B5EF4-FFF2-40B4-BE49-F238E27FC236}">
                <a16:creationId xmlns:a16="http://schemas.microsoft.com/office/drawing/2014/main" id="{E5614EDC-6D15-7F4F-2C40-218800944CD9}"/>
              </a:ext>
            </a:extLst>
          </p:cNvPr>
          <p:cNvSpPr txBox="1"/>
          <p:nvPr/>
        </p:nvSpPr>
        <p:spPr>
          <a:xfrm>
            <a:off x="6961495"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27" name="ZoneTexte 126">
            <a:extLst>
              <a:ext uri="{FF2B5EF4-FFF2-40B4-BE49-F238E27FC236}">
                <a16:creationId xmlns:a16="http://schemas.microsoft.com/office/drawing/2014/main" id="{381B9CAC-A4A9-1AC0-4A0A-2B5A3AF6967B}"/>
              </a:ext>
            </a:extLst>
          </p:cNvPr>
          <p:cNvSpPr txBox="1"/>
          <p:nvPr/>
        </p:nvSpPr>
        <p:spPr>
          <a:xfrm>
            <a:off x="6963090"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8" name="ZoneTexte 127">
            <a:extLst>
              <a:ext uri="{FF2B5EF4-FFF2-40B4-BE49-F238E27FC236}">
                <a16:creationId xmlns:a16="http://schemas.microsoft.com/office/drawing/2014/main" id="{A3154028-6633-D2F8-4152-B7A170AE95E1}"/>
              </a:ext>
            </a:extLst>
          </p:cNvPr>
          <p:cNvSpPr txBox="1"/>
          <p:nvPr/>
        </p:nvSpPr>
        <p:spPr>
          <a:xfrm>
            <a:off x="6961495"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9" name="ZoneTexte 128">
            <a:extLst>
              <a:ext uri="{FF2B5EF4-FFF2-40B4-BE49-F238E27FC236}">
                <a16:creationId xmlns:a16="http://schemas.microsoft.com/office/drawing/2014/main" id="{BF3799DC-289D-BB07-D694-4A95FBC984AB}"/>
              </a:ext>
            </a:extLst>
          </p:cNvPr>
          <p:cNvSpPr txBox="1"/>
          <p:nvPr/>
        </p:nvSpPr>
        <p:spPr>
          <a:xfrm>
            <a:off x="6961495"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30" name="ZoneTexte 129">
            <a:extLst>
              <a:ext uri="{FF2B5EF4-FFF2-40B4-BE49-F238E27FC236}">
                <a16:creationId xmlns:a16="http://schemas.microsoft.com/office/drawing/2014/main" id="{304D877A-B207-EA34-AC69-C5A338746FAC}"/>
              </a:ext>
            </a:extLst>
          </p:cNvPr>
          <p:cNvSpPr txBox="1"/>
          <p:nvPr/>
        </p:nvSpPr>
        <p:spPr>
          <a:xfrm>
            <a:off x="6954746"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31" name="ZoneTexte 130">
            <a:extLst>
              <a:ext uri="{FF2B5EF4-FFF2-40B4-BE49-F238E27FC236}">
                <a16:creationId xmlns:a16="http://schemas.microsoft.com/office/drawing/2014/main" id="{588694B1-9D28-E1ED-820F-56DA2EB03E7A}"/>
              </a:ext>
            </a:extLst>
          </p:cNvPr>
          <p:cNvSpPr txBox="1"/>
          <p:nvPr/>
        </p:nvSpPr>
        <p:spPr>
          <a:xfrm>
            <a:off x="6961495"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32" name="ZoneTexte 131">
            <a:extLst>
              <a:ext uri="{FF2B5EF4-FFF2-40B4-BE49-F238E27FC236}">
                <a16:creationId xmlns:a16="http://schemas.microsoft.com/office/drawing/2014/main" id="{437E22C0-2C6D-A55C-60A3-3125F888CF35}"/>
              </a:ext>
            </a:extLst>
          </p:cNvPr>
          <p:cNvSpPr txBox="1"/>
          <p:nvPr/>
        </p:nvSpPr>
        <p:spPr>
          <a:xfrm>
            <a:off x="6963019"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7" name="ZoneTexte 6">
            <a:extLst>
              <a:ext uri="{FF2B5EF4-FFF2-40B4-BE49-F238E27FC236}">
                <a16:creationId xmlns:a16="http://schemas.microsoft.com/office/drawing/2014/main" id="{63D49E98-D2E3-CC1E-CB0D-83377CF7CE3E}"/>
              </a:ext>
            </a:extLst>
          </p:cNvPr>
          <p:cNvSpPr txBox="1"/>
          <p:nvPr/>
        </p:nvSpPr>
        <p:spPr>
          <a:xfrm>
            <a:off x="2140504" y="1196752"/>
            <a:ext cx="2686056" cy="338554"/>
          </a:xfrm>
          <a:prstGeom prst="rect">
            <a:avLst/>
          </a:prstGeom>
          <a:noFill/>
        </p:spPr>
        <p:txBody>
          <a:bodyPr wrap="none" rtlCol="0">
            <a:spAutoFit/>
          </a:bodyPr>
          <a:lstStyle/>
          <a:p>
            <a:pPr algn="ctr"/>
            <a:r>
              <a:rPr lang="fr-FR" sz="1600" b="1" dirty="0"/>
              <a:t>Nombre de déplacements</a:t>
            </a:r>
          </a:p>
        </p:txBody>
      </p:sp>
      <p:sp>
        <p:nvSpPr>
          <p:cNvPr id="16" name="ZoneTexte 15">
            <a:extLst>
              <a:ext uri="{FF2B5EF4-FFF2-40B4-BE49-F238E27FC236}">
                <a16:creationId xmlns:a16="http://schemas.microsoft.com/office/drawing/2014/main" id="{77396989-CA70-8AF9-9996-9F816B272649}"/>
              </a:ext>
            </a:extLst>
          </p:cNvPr>
          <p:cNvSpPr txBox="1"/>
          <p:nvPr/>
        </p:nvSpPr>
        <p:spPr>
          <a:xfrm>
            <a:off x="7261234" y="1196752"/>
            <a:ext cx="3986990" cy="338554"/>
          </a:xfrm>
          <a:prstGeom prst="rect">
            <a:avLst/>
          </a:prstGeom>
          <a:noFill/>
        </p:spPr>
        <p:txBody>
          <a:bodyPr wrap="none" rtlCol="0">
            <a:spAutoFit/>
          </a:bodyPr>
          <a:lstStyle/>
          <a:p>
            <a:pPr algn="ctr"/>
            <a:r>
              <a:rPr lang="fr-FR" sz="1600" b="1" dirty="0"/>
              <a:t>Modes utilisés par type de déplacement</a:t>
            </a:r>
          </a:p>
        </p:txBody>
      </p:sp>
      <p:sp>
        <p:nvSpPr>
          <p:cNvPr id="24" name="Espace réservé du pied de page 3">
            <a:extLst>
              <a:ext uri="{FF2B5EF4-FFF2-40B4-BE49-F238E27FC236}">
                <a16:creationId xmlns:a16="http://schemas.microsoft.com/office/drawing/2014/main" id="{9E1225FC-7708-7663-892E-ADF7C976E5A5}"/>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1276708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500" fill="hold"/>
                                        <p:tgtEl>
                                          <p:spTgt spid="27"/>
                                        </p:tgtEl>
                                        <p:attrNameLst>
                                          <p:attrName>ppt_x</p:attrName>
                                        </p:attrNameLst>
                                      </p:cBhvr>
                                      <p:tavLst>
                                        <p:tav tm="0">
                                          <p:val>
                                            <p:strVal val="1+#ppt_w/2"/>
                                          </p:val>
                                        </p:tav>
                                        <p:tav tm="100000">
                                          <p:val>
                                            <p:strVal val="#ppt_x"/>
                                          </p:val>
                                        </p:tav>
                                      </p:tavLst>
                                    </p:anim>
                                    <p:anim calcmode="lin" valueType="num">
                                      <p:cBhvr additive="base">
                                        <p:cTn id="8" dur="1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25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750" fill="hold"/>
                                        <p:tgtEl>
                                          <p:spTgt spid="16"/>
                                        </p:tgtEl>
                                        <p:attrNameLst>
                                          <p:attrName>ppt_x</p:attrName>
                                        </p:attrNameLst>
                                      </p:cBhvr>
                                      <p:tavLst>
                                        <p:tav tm="0">
                                          <p:val>
                                            <p:strVal val="1+#ppt_w/2"/>
                                          </p:val>
                                        </p:tav>
                                        <p:tav tm="100000">
                                          <p:val>
                                            <p:strVal val="#ppt_x"/>
                                          </p:val>
                                        </p:tav>
                                      </p:tavLst>
                                    </p:anim>
                                    <p:anim calcmode="lin" valueType="num">
                                      <p:cBhvr additive="base">
                                        <p:cTn id="22" dur="75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80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200" fill="hold"/>
                                        <p:tgtEl>
                                          <p:spTgt spid="57"/>
                                        </p:tgtEl>
                                        <p:attrNameLst>
                                          <p:attrName>ppt_x</p:attrName>
                                        </p:attrNameLst>
                                      </p:cBhvr>
                                      <p:tavLst>
                                        <p:tav tm="0">
                                          <p:val>
                                            <p:strVal val="1+#ppt_w/2"/>
                                          </p:val>
                                        </p:tav>
                                        <p:tav tm="100000">
                                          <p:val>
                                            <p:strVal val="#ppt_x"/>
                                          </p:val>
                                        </p:tav>
                                      </p:tavLst>
                                    </p:anim>
                                    <p:anim calcmode="lin" valueType="num">
                                      <p:cBhvr additive="base">
                                        <p:cTn id="26" dur="2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25E-6 1.85185E-6 L -0.47239 -0.00023 " pathEditMode="relative" rAng="0" ptsTypes="AA">
                                      <p:cBhvr>
                                        <p:cTn id="30" dur="1500" fill="hold"/>
                                        <p:tgtEl>
                                          <p:spTgt spid="27"/>
                                        </p:tgtEl>
                                        <p:attrNameLst>
                                          <p:attrName>ppt_x</p:attrName>
                                          <p:attrName>ppt_y</p:attrName>
                                        </p:attrNameLst>
                                      </p:cBhvr>
                                      <p:rCtr x="-23620" y="-23"/>
                                    </p:animMotion>
                                  </p:childTnLst>
                                </p:cTn>
                              </p:par>
                              <p:par>
                                <p:cTn id="31" presetID="42" presetClass="path" presetSubtype="0" accel="50000" decel="50000" fill="hold" grpId="0" nodeType="withEffect">
                                  <p:stCondLst>
                                    <p:cond delay="0"/>
                                  </p:stCondLst>
                                  <p:childTnLst>
                                    <p:animMotion origin="layout" path="M 2.70833E-6 1.85185E-6 L -0.47253 3.33333E-6 " pathEditMode="relative" rAng="0" ptsTypes="AA">
                                      <p:cBhvr>
                                        <p:cTn id="32" dur="1500" fill="hold"/>
                                        <p:tgtEl>
                                          <p:spTgt spid="14"/>
                                        </p:tgtEl>
                                        <p:attrNameLst>
                                          <p:attrName>ppt_x</p:attrName>
                                          <p:attrName>ppt_y</p:attrName>
                                        </p:attrNameLst>
                                      </p:cBhvr>
                                      <p:rCtr x="-23620" y="-23"/>
                                    </p:animMotion>
                                  </p:childTnLst>
                                </p:cTn>
                              </p:par>
                              <p:par>
                                <p:cTn id="33" presetID="42" presetClass="path" presetSubtype="0" accel="50000" decel="50000" fill="hold" grpId="0" nodeType="withEffect">
                                  <p:stCondLst>
                                    <p:cond delay="0"/>
                                  </p:stCondLst>
                                  <p:childTnLst>
                                    <p:animMotion origin="layout" path="M 2.91667E-6 -4.07407E-6 L -0.39727 -0.00069 " pathEditMode="relative" rAng="0" ptsTypes="AA">
                                      <p:cBhvr>
                                        <p:cTn id="34" dur="1500" fill="hold"/>
                                        <p:tgtEl>
                                          <p:spTgt spid="7"/>
                                        </p:tgtEl>
                                        <p:attrNameLst>
                                          <p:attrName>ppt_x</p:attrName>
                                          <p:attrName>ppt_y</p:attrName>
                                        </p:attrNameLst>
                                      </p:cBhvr>
                                      <p:rCtr x="-19870" y="-46"/>
                                    </p:animMotion>
                                  </p:childTnLst>
                                </p:cTn>
                              </p:par>
                              <p:par>
                                <p:cTn id="35" presetID="42" presetClass="path" presetSubtype="0" accel="50000" decel="50000" fill="hold" grpId="1" nodeType="withEffect">
                                  <p:stCondLst>
                                    <p:cond delay="0"/>
                                  </p:stCondLst>
                                  <p:childTnLst>
                                    <p:animMotion origin="layout" path="M -4.375E-6 -4.07407E-6 L -0.475 -4.07407E-6 " pathEditMode="relative" rAng="0" ptsTypes="AA">
                                      <p:cBhvr>
                                        <p:cTn id="36" dur="1500" fill="hold"/>
                                        <p:tgtEl>
                                          <p:spTgt spid="16"/>
                                        </p:tgtEl>
                                        <p:attrNameLst>
                                          <p:attrName>ppt_x</p:attrName>
                                          <p:attrName>ppt_y</p:attrName>
                                        </p:attrNameLst>
                                      </p:cBhvr>
                                      <p:rCtr x="-237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Graphic spid="14" grpId="1">
        <p:bldAsOne/>
      </p:bldGraphic>
      <p:bldGraphic spid="27" grpId="0">
        <p:bldAsOne/>
      </p:bldGraphic>
      <p:bldGraphic spid="27" grpId="1">
        <p:bldAsOne/>
      </p:bldGraphic>
      <p:bldP spid="7" grpId="0"/>
      <p:bldP spid="7" grpId="1"/>
      <p:bldP spid="16" grpId="0"/>
      <p:bldP spid="16"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phique 15">
            <a:extLst>
              <a:ext uri="{FF2B5EF4-FFF2-40B4-BE49-F238E27FC236}">
                <a16:creationId xmlns:a16="http://schemas.microsoft.com/office/drawing/2014/main" id="{16BB05BF-26E8-E279-702D-1558FB605EEF}"/>
              </a:ext>
            </a:extLst>
          </p:cNvPr>
          <p:cNvGraphicFramePr>
            <a:graphicFrameLocks/>
          </p:cNvGraphicFramePr>
          <p:nvPr/>
        </p:nvGraphicFramePr>
        <p:xfrm>
          <a:off x="767968" y="1414800"/>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a:extLst>
              <a:ext uri="{FF2B5EF4-FFF2-40B4-BE49-F238E27FC236}">
                <a16:creationId xmlns:a16="http://schemas.microsoft.com/office/drawing/2014/main" id="{A9F520AD-CBC4-4070-90B9-4280B30BBD72}"/>
              </a:ext>
            </a:extLst>
          </p:cNvPr>
          <p:cNvGraphicFramePr>
            <a:graphicFrameLocks/>
          </p:cNvGraphicFramePr>
          <p:nvPr/>
        </p:nvGraphicFramePr>
        <p:xfrm>
          <a:off x="6526800" y="1414800"/>
          <a:ext cx="504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27</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A73CD7D-A9A0-8BC0-83BC-E6248B6764D8}"/>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7EB46CB-8120-8D73-9C66-713D4CC84F6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DE74E631-357B-908B-D30C-D02E87DDB87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E4CE173E-BBF6-DEB8-0488-CA96E05CB27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B1C6225-0C87-6D8A-0FD2-E153C933B4AC}"/>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8EF573EA-FB95-118C-5C9D-257C6D8FBF0C}"/>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1802BB6D-EBA3-6BBA-45DB-70A206E06F09}"/>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sp>
        <p:nvSpPr>
          <p:cNvPr id="81" name="ZoneTexte 80">
            <a:extLst>
              <a:ext uri="{FF2B5EF4-FFF2-40B4-BE49-F238E27FC236}">
                <a16:creationId xmlns:a16="http://schemas.microsoft.com/office/drawing/2014/main" id="{48F1EF0B-D7D1-5343-7EE8-0BA9688344E1}"/>
              </a:ext>
            </a:extLst>
          </p:cNvPr>
          <p:cNvSpPr txBox="1"/>
          <p:nvPr/>
        </p:nvSpPr>
        <p:spPr>
          <a:xfrm>
            <a:off x="2095200" y="6093297"/>
            <a:ext cx="2725493" cy="276999"/>
          </a:xfrm>
          <a:prstGeom prst="rect">
            <a:avLst/>
          </a:prstGeom>
          <a:noFill/>
        </p:spPr>
        <p:txBody>
          <a:bodyPr wrap="square" rtlCol="0">
            <a:spAutoFit/>
          </a:bodyPr>
          <a:lstStyle/>
          <a:p>
            <a:pPr algn="ctr"/>
            <a:r>
              <a:rPr lang="fr-FR" sz="1200" b="1" dirty="0"/>
              <a:t>Densité commune de résidence</a:t>
            </a:r>
          </a:p>
        </p:txBody>
      </p:sp>
      <p:cxnSp>
        <p:nvCxnSpPr>
          <p:cNvPr id="86" name="Connecteur droit 85">
            <a:extLst>
              <a:ext uri="{FF2B5EF4-FFF2-40B4-BE49-F238E27FC236}">
                <a16:creationId xmlns:a16="http://schemas.microsoft.com/office/drawing/2014/main" id="{824D8ADE-8308-703E-83A5-8E3A67C0A31D}"/>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4435020-4484-31E5-7671-24FDA846A7AC}"/>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7C24095-4856-B1BF-516B-F8E2DE167FB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08B953D5-258B-41FF-0AB1-2F29C0A31579}"/>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1216961-AAAB-CF05-F153-B2B8FE5E6748}"/>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4E31C422-8970-A906-A678-611FC1EDC4D3}"/>
              </a:ext>
            </a:extLst>
          </p:cNvPr>
          <p:cNvSpPr txBox="1"/>
          <p:nvPr/>
        </p:nvSpPr>
        <p:spPr>
          <a:xfrm>
            <a:off x="1908000" y="5877272"/>
            <a:ext cx="838109" cy="230832"/>
          </a:xfrm>
          <a:prstGeom prst="rect">
            <a:avLst/>
          </a:prstGeom>
          <a:noFill/>
        </p:spPr>
        <p:txBody>
          <a:bodyPr wrap="square" rtlCol="0">
            <a:spAutoFit/>
          </a:bodyPr>
          <a:lstStyle/>
          <a:p>
            <a:pPr algn="ctr"/>
            <a:r>
              <a:rPr lang="fr-FR" sz="900" dirty="0"/>
              <a:t>Rural</a:t>
            </a:r>
          </a:p>
        </p:txBody>
      </p:sp>
      <p:sp>
        <p:nvSpPr>
          <p:cNvPr id="93" name="ZoneTexte 92">
            <a:extLst>
              <a:ext uri="{FF2B5EF4-FFF2-40B4-BE49-F238E27FC236}">
                <a16:creationId xmlns:a16="http://schemas.microsoft.com/office/drawing/2014/main" id="{0841F112-3051-6B18-D004-1E81EFAE36A2}"/>
              </a:ext>
            </a:extLst>
          </p:cNvPr>
          <p:cNvSpPr txBox="1"/>
          <p:nvPr/>
        </p:nvSpPr>
        <p:spPr>
          <a:xfrm>
            <a:off x="4176000" y="5877272"/>
            <a:ext cx="838109" cy="230832"/>
          </a:xfrm>
          <a:prstGeom prst="rect">
            <a:avLst/>
          </a:prstGeom>
          <a:noFill/>
        </p:spPr>
        <p:txBody>
          <a:bodyPr wrap="square" rtlCol="0">
            <a:spAutoFit/>
          </a:bodyPr>
          <a:lstStyle/>
          <a:p>
            <a:pPr algn="ctr"/>
            <a:r>
              <a:rPr lang="fr-FR" sz="900" dirty="0"/>
              <a:t>Dense</a:t>
            </a:r>
          </a:p>
        </p:txBody>
      </p:sp>
      <p:sp>
        <p:nvSpPr>
          <p:cNvPr id="17" name="Titre 8">
            <a:extLst>
              <a:ext uri="{FF2B5EF4-FFF2-40B4-BE49-F238E27FC236}">
                <a16:creationId xmlns:a16="http://schemas.microsoft.com/office/drawing/2014/main" id="{4A430A55-1873-E60C-8338-450E68CA1F37}"/>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Densité de commune de résidence </a:t>
            </a:r>
            <a:r>
              <a:rPr lang="fr-FR" sz="2800" dirty="0">
                <a:solidFill>
                  <a:srgbClr val="0070C0"/>
                </a:solidFill>
                <a:latin typeface="Gill Sans MT"/>
                <a:ea typeface="+mn-ea"/>
                <a:cs typeface="+mn-cs"/>
              </a:rPr>
              <a:t>(2/4) - Nombre et distances</a:t>
            </a:r>
            <a:endParaRPr lang="fr-FR" dirty="0"/>
          </a:p>
        </p:txBody>
      </p:sp>
      <p:cxnSp>
        <p:nvCxnSpPr>
          <p:cNvPr id="2" name="Connecteur droit avec flèche 1">
            <a:extLst>
              <a:ext uri="{FF2B5EF4-FFF2-40B4-BE49-F238E27FC236}">
                <a16:creationId xmlns:a16="http://schemas.microsoft.com/office/drawing/2014/main" id="{2E4A94F3-E888-E3F0-820E-95CF15C1F73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36A6066-1389-CC6D-B660-5B187D573024}"/>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35E07BB-1CE1-DFF3-E9F7-F4BBCEA3E40C}"/>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DA0C6642-7918-D78A-B48E-BCC71101A0EB}"/>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214D56D4-914B-0992-19CB-249FD8B76F3F}"/>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E7A68F85-7EFE-3107-0F1C-A442EB731ECF}"/>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FB68585E-65A9-CA16-A473-0AC5B4E38631}"/>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3F8BF8BD-3062-CCC6-E44F-8517D85E7F87}"/>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38A12819-3723-ED01-955C-31CC3E48E8A1}"/>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8EF2669-E43A-7F77-F5C0-D09793A3D7F3}"/>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F663E78-F380-1F6E-99E0-1E78D8E6A2DC}"/>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BAEA48B-5259-D828-C494-E1EE4E000F51}"/>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ACBE3E9-6E3C-DEF7-93F1-57EA999B8EAF}"/>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F8FE517-4050-2FB7-6A35-B42DEA413987}"/>
              </a:ext>
            </a:extLst>
          </p:cNvPr>
          <p:cNvCxnSpPr>
            <a:cxnSpLocks/>
          </p:cNvCxnSpPr>
          <p:nvPr/>
        </p:nvCxnSpPr>
        <p:spPr>
          <a:xfrm>
            <a:off x="1118444"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A51ECD0-0910-55BD-43CF-B2B467DB8A1A}"/>
              </a:ext>
            </a:extLst>
          </p:cNvPr>
          <p:cNvCxnSpPr>
            <a:cxnSpLocks/>
          </p:cNvCxnSpPr>
          <p:nvPr/>
        </p:nvCxnSpPr>
        <p:spPr>
          <a:xfrm>
            <a:off x="1118444"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55965B10-AEE3-66F3-DA99-A8E1E82ECAE3}"/>
              </a:ext>
            </a:extLst>
          </p:cNvPr>
          <p:cNvCxnSpPr>
            <a:cxnSpLocks/>
          </p:cNvCxnSpPr>
          <p:nvPr/>
        </p:nvCxnSpPr>
        <p:spPr>
          <a:xfrm>
            <a:off x="1118444"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D056CA53-EFAC-EE7F-70FA-4A242744E13B}"/>
              </a:ext>
            </a:extLst>
          </p:cNvPr>
          <p:cNvCxnSpPr>
            <a:cxnSpLocks/>
          </p:cNvCxnSpPr>
          <p:nvPr/>
        </p:nvCxnSpPr>
        <p:spPr>
          <a:xfrm>
            <a:off x="1118444"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274360D0-A6D1-956D-4327-37C3BA1408A2}"/>
              </a:ext>
            </a:extLst>
          </p:cNvPr>
          <p:cNvCxnSpPr>
            <a:cxnSpLocks/>
          </p:cNvCxnSpPr>
          <p:nvPr/>
        </p:nvCxnSpPr>
        <p:spPr>
          <a:xfrm>
            <a:off x="1118444"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C954DB82-5286-506E-9414-45EE008D3DA5}"/>
              </a:ext>
            </a:extLst>
          </p:cNvPr>
          <p:cNvCxnSpPr>
            <a:cxnSpLocks/>
          </p:cNvCxnSpPr>
          <p:nvPr/>
        </p:nvCxnSpPr>
        <p:spPr>
          <a:xfrm>
            <a:off x="1118444"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C48D17B4-605A-94EF-01B6-0554964DB537}"/>
              </a:ext>
            </a:extLst>
          </p:cNvPr>
          <p:cNvCxnSpPr>
            <a:cxnSpLocks/>
          </p:cNvCxnSpPr>
          <p:nvPr/>
        </p:nvCxnSpPr>
        <p:spPr>
          <a:xfrm>
            <a:off x="688906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D9F97F7-6E8E-892E-156B-737A4B5337E9}"/>
              </a:ext>
            </a:extLst>
          </p:cNvPr>
          <p:cNvCxnSpPr/>
          <p:nvPr/>
        </p:nvCxnSpPr>
        <p:spPr>
          <a:xfrm>
            <a:off x="688906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04DE32B4-CB6F-0B86-C6A8-61A3C67CB551}"/>
              </a:ext>
            </a:extLst>
          </p:cNvPr>
          <p:cNvCxnSpPr/>
          <p:nvPr/>
        </p:nvCxnSpPr>
        <p:spPr>
          <a:xfrm>
            <a:off x="688906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74F72D55-BB39-AC07-A24E-F12FCBC254BE}"/>
              </a:ext>
            </a:extLst>
          </p:cNvPr>
          <p:cNvCxnSpPr/>
          <p:nvPr/>
        </p:nvCxnSpPr>
        <p:spPr>
          <a:xfrm>
            <a:off x="688906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B98F474E-4791-AD95-9386-1FBDF2F8BFD6}"/>
              </a:ext>
            </a:extLst>
          </p:cNvPr>
          <p:cNvCxnSpPr/>
          <p:nvPr/>
        </p:nvCxnSpPr>
        <p:spPr>
          <a:xfrm>
            <a:off x="688906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E3C27254-B32B-02FB-886B-F4C1428C2418}"/>
              </a:ext>
            </a:extLst>
          </p:cNvPr>
          <p:cNvCxnSpPr/>
          <p:nvPr/>
        </p:nvCxnSpPr>
        <p:spPr>
          <a:xfrm>
            <a:off x="688906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88C0C7EF-08BA-FF49-C16F-A474CE96652D}"/>
              </a:ext>
            </a:extLst>
          </p:cNvPr>
          <p:cNvPicPr>
            <a:picLocks noChangeAspect="1"/>
          </p:cNvPicPr>
          <p:nvPr/>
        </p:nvPicPr>
        <p:blipFill>
          <a:blip r:embed="rId5"/>
          <a:stretch>
            <a:fillRect/>
          </a:stretch>
        </p:blipFill>
        <p:spPr>
          <a:xfrm>
            <a:off x="10992544" y="2588648"/>
            <a:ext cx="857994" cy="1816036"/>
          </a:xfrm>
          <a:prstGeom prst="rect">
            <a:avLst/>
          </a:prstGeom>
        </p:spPr>
      </p:pic>
      <p:sp>
        <p:nvSpPr>
          <p:cNvPr id="109" name="ZoneTexte 108">
            <a:extLst>
              <a:ext uri="{FF2B5EF4-FFF2-40B4-BE49-F238E27FC236}">
                <a16:creationId xmlns:a16="http://schemas.microsoft.com/office/drawing/2014/main" id="{3E4A04E4-78DC-AE08-B9A0-93975980BE9B}"/>
              </a:ext>
            </a:extLst>
          </p:cNvPr>
          <p:cNvSpPr txBox="1"/>
          <p:nvPr/>
        </p:nvSpPr>
        <p:spPr>
          <a:xfrm>
            <a:off x="3042000" y="5877272"/>
            <a:ext cx="838109" cy="230832"/>
          </a:xfrm>
          <a:prstGeom prst="rect">
            <a:avLst/>
          </a:prstGeom>
          <a:noFill/>
        </p:spPr>
        <p:txBody>
          <a:bodyPr wrap="square" rtlCol="0">
            <a:spAutoFit/>
          </a:bodyPr>
          <a:lstStyle/>
          <a:p>
            <a:pPr algn="ctr"/>
            <a:r>
              <a:rPr lang="fr-FR" sz="900" dirty="0"/>
              <a:t>Intermédiaire</a:t>
            </a:r>
          </a:p>
        </p:txBody>
      </p:sp>
      <p:sp>
        <p:nvSpPr>
          <p:cNvPr id="114" name="ZoneTexte 113">
            <a:extLst>
              <a:ext uri="{FF2B5EF4-FFF2-40B4-BE49-F238E27FC236}">
                <a16:creationId xmlns:a16="http://schemas.microsoft.com/office/drawing/2014/main" id="{8A3B3410-DE1F-D625-58B5-B9B0B9DE401E}"/>
              </a:ext>
            </a:extLst>
          </p:cNvPr>
          <p:cNvSpPr txBox="1"/>
          <p:nvPr/>
        </p:nvSpPr>
        <p:spPr>
          <a:xfrm>
            <a:off x="7862891" y="6093296"/>
            <a:ext cx="2725493" cy="276999"/>
          </a:xfrm>
          <a:prstGeom prst="rect">
            <a:avLst/>
          </a:prstGeom>
          <a:noFill/>
        </p:spPr>
        <p:txBody>
          <a:bodyPr wrap="square" rtlCol="0">
            <a:spAutoFit/>
          </a:bodyPr>
          <a:lstStyle/>
          <a:p>
            <a:pPr algn="ctr"/>
            <a:r>
              <a:rPr lang="fr-FR" sz="1200" b="1" dirty="0"/>
              <a:t>Densité commune de résidence</a:t>
            </a:r>
          </a:p>
        </p:txBody>
      </p:sp>
      <p:sp>
        <p:nvSpPr>
          <p:cNvPr id="115" name="ZoneTexte 114">
            <a:extLst>
              <a:ext uri="{FF2B5EF4-FFF2-40B4-BE49-F238E27FC236}">
                <a16:creationId xmlns:a16="http://schemas.microsoft.com/office/drawing/2014/main" id="{F5DD1E5C-6EB7-64A6-8189-CD26F983B58F}"/>
              </a:ext>
            </a:extLst>
          </p:cNvPr>
          <p:cNvSpPr txBox="1"/>
          <p:nvPr/>
        </p:nvSpPr>
        <p:spPr>
          <a:xfrm>
            <a:off x="7686000" y="5877271"/>
            <a:ext cx="838109" cy="230832"/>
          </a:xfrm>
          <a:prstGeom prst="rect">
            <a:avLst/>
          </a:prstGeom>
          <a:noFill/>
        </p:spPr>
        <p:txBody>
          <a:bodyPr wrap="square" rtlCol="0">
            <a:spAutoFit/>
          </a:bodyPr>
          <a:lstStyle/>
          <a:p>
            <a:pPr algn="ctr"/>
            <a:r>
              <a:rPr lang="fr-FR" sz="900" dirty="0"/>
              <a:t>Rural</a:t>
            </a:r>
          </a:p>
        </p:txBody>
      </p:sp>
      <p:sp>
        <p:nvSpPr>
          <p:cNvPr id="116" name="ZoneTexte 115">
            <a:extLst>
              <a:ext uri="{FF2B5EF4-FFF2-40B4-BE49-F238E27FC236}">
                <a16:creationId xmlns:a16="http://schemas.microsoft.com/office/drawing/2014/main" id="{B9D2CECE-0BC8-A420-131C-ECA60AABF34B}"/>
              </a:ext>
            </a:extLst>
          </p:cNvPr>
          <p:cNvSpPr txBox="1"/>
          <p:nvPr/>
        </p:nvSpPr>
        <p:spPr>
          <a:xfrm>
            <a:off x="9928800" y="5877271"/>
            <a:ext cx="838109" cy="230832"/>
          </a:xfrm>
          <a:prstGeom prst="rect">
            <a:avLst/>
          </a:prstGeom>
          <a:noFill/>
        </p:spPr>
        <p:txBody>
          <a:bodyPr wrap="square" rtlCol="0">
            <a:spAutoFit/>
          </a:bodyPr>
          <a:lstStyle/>
          <a:p>
            <a:pPr algn="ctr"/>
            <a:r>
              <a:rPr lang="fr-FR" sz="900" dirty="0"/>
              <a:t>Dense</a:t>
            </a:r>
          </a:p>
        </p:txBody>
      </p:sp>
      <p:sp>
        <p:nvSpPr>
          <p:cNvPr id="117" name="ZoneTexte 116">
            <a:extLst>
              <a:ext uri="{FF2B5EF4-FFF2-40B4-BE49-F238E27FC236}">
                <a16:creationId xmlns:a16="http://schemas.microsoft.com/office/drawing/2014/main" id="{CD766789-0854-B9F6-9C3A-592686C6E15C}"/>
              </a:ext>
            </a:extLst>
          </p:cNvPr>
          <p:cNvSpPr txBox="1"/>
          <p:nvPr/>
        </p:nvSpPr>
        <p:spPr>
          <a:xfrm>
            <a:off x="8807400" y="5877271"/>
            <a:ext cx="838109" cy="230832"/>
          </a:xfrm>
          <a:prstGeom prst="rect">
            <a:avLst/>
          </a:prstGeom>
          <a:noFill/>
        </p:spPr>
        <p:txBody>
          <a:bodyPr wrap="square" rtlCol="0">
            <a:spAutoFit/>
          </a:bodyPr>
          <a:lstStyle/>
          <a:p>
            <a:pPr algn="ctr"/>
            <a:r>
              <a:rPr lang="fr-FR" sz="900" dirty="0"/>
              <a:t>Intermédiaire</a:t>
            </a:r>
          </a:p>
        </p:txBody>
      </p:sp>
      <p:sp>
        <p:nvSpPr>
          <p:cNvPr id="118" name="ZoneTexte 117">
            <a:extLst>
              <a:ext uri="{FF2B5EF4-FFF2-40B4-BE49-F238E27FC236}">
                <a16:creationId xmlns:a16="http://schemas.microsoft.com/office/drawing/2014/main" id="{C3807F74-4F39-7905-32DB-30143276349C}"/>
              </a:ext>
            </a:extLst>
          </p:cNvPr>
          <p:cNvSpPr txBox="1"/>
          <p:nvPr/>
        </p:nvSpPr>
        <p:spPr>
          <a:xfrm>
            <a:off x="1182349"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3457DBB7-55B4-7898-2AF6-384B7E7E923B}"/>
              </a:ext>
            </a:extLst>
          </p:cNvPr>
          <p:cNvSpPr txBox="1"/>
          <p:nvPr/>
        </p:nvSpPr>
        <p:spPr>
          <a:xfrm>
            <a:off x="1183944"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746D13AF-E65D-7141-7E65-F8D5D44A79D3}"/>
              </a:ext>
            </a:extLst>
          </p:cNvPr>
          <p:cNvSpPr txBox="1"/>
          <p:nvPr/>
        </p:nvSpPr>
        <p:spPr>
          <a:xfrm>
            <a:off x="1182349"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07E157E9-2000-B969-1520-A45B8AC4D8A6}"/>
              </a:ext>
            </a:extLst>
          </p:cNvPr>
          <p:cNvSpPr txBox="1"/>
          <p:nvPr/>
        </p:nvSpPr>
        <p:spPr>
          <a:xfrm>
            <a:off x="1182349"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1E8CC9F3-3BA3-160B-2B3B-E72706A306A6}"/>
              </a:ext>
            </a:extLst>
          </p:cNvPr>
          <p:cNvSpPr txBox="1"/>
          <p:nvPr/>
        </p:nvSpPr>
        <p:spPr>
          <a:xfrm>
            <a:off x="1175600"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22843811-0708-4A49-F721-4E2CC8E0D223}"/>
              </a:ext>
            </a:extLst>
          </p:cNvPr>
          <p:cNvSpPr txBox="1"/>
          <p:nvPr/>
        </p:nvSpPr>
        <p:spPr>
          <a:xfrm>
            <a:off x="1182349"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E7354B04-EC31-8813-22D5-F7CA4FBFA3FA}"/>
              </a:ext>
            </a:extLst>
          </p:cNvPr>
          <p:cNvSpPr txBox="1"/>
          <p:nvPr/>
        </p:nvSpPr>
        <p:spPr>
          <a:xfrm>
            <a:off x="1183873"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26" name="ZoneTexte 125">
            <a:extLst>
              <a:ext uri="{FF2B5EF4-FFF2-40B4-BE49-F238E27FC236}">
                <a16:creationId xmlns:a16="http://schemas.microsoft.com/office/drawing/2014/main" id="{E5614EDC-6D15-7F4F-2C40-218800944CD9}"/>
              </a:ext>
            </a:extLst>
          </p:cNvPr>
          <p:cNvSpPr txBox="1"/>
          <p:nvPr/>
        </p:nvSpPr>
        <p:spPr>
          <a:xfrm>
            <a:off x="6961495"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27" name="ZoneTexte 126">
            <a:extLst>
              <a:ext uri="{FF2B5EF4-FFF2-40B4-BE49-F238E27FC236}">
                <a16:creationId xmlns:a16="http://schemas.microsoft.com/office/drawing/2014/main" id="{381B9CAC-A4A9-1AC0-4A0A-2B5A3AF6967B}"/>
              </a:ext>
            </a:extLst>
          </p:cNvPr>
          <p:cNvSpPr txBox="1"/>
          <p:nvPr/>
        </p:nvSpPr>
        <p:spPr>
          <a:xfrm>
            <a:off x="6963090"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8" name="ZoneTexte 127">
            <a:extLst>
              <a:ext uri="{FF2B5EF4-FFF2-40B4-BE49-F238E27FC236}">
                <a16:creationId xmlns:a16="http://schemas.microsoft.com/office/drawing/2014/main" id="{A3154028-6633-D2F8-4152-B7A170AE95E1}"/>
              </a:ext>
            </a:extLst>
          </p:cNvPr>
          <p:cNvSpPr txBox="1"/>
          <p:nvPr/>
        </p:nvSpPr>
        <p:spPr>
          <a:xfrm>
            <a:off x="6961495"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9" name="ZoneTexte 128">
            <a:extLst>
              <a:ext uri="{FF2B5EF4-FFF2-40B4-BE49-F238E27FC236}">
                <a16:creationId xmlns:a16="http://schemas.microsoft.com/office/drawing/2014/main" id="{BF3799DC-289D-BB07-D694-4A95FBC984AB}"/>
              </a:ext>
            </a:extLst>
          </p:cNvPr>
          <p:cNvSpPr txBox="1"/>
          <p:nvPr/>
        </p:nvSpPr>
        <p:spPr>
          <a:xfrm>
            <a:off x="6961495"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30" name="ZoneTexte 129">
            <a:extLst>
              <a:ext uri="{FF2B5EF4-FFF2-40B4-BE49-F238E27FC236}">
                <a16:creationId xmlns:a16="http://schemas.microsoft.com/office/drawing/2014/main" id="{304D877A-B207-EA34-AC69-C5A338746FAC}"/>
              </a:ext>
            </a:extLst>
          </p:cNvPr>
          <p:cNvSpPr txBox="1"/>
          <p:nvPr/>
        </p:nvSpPr>
        <p:spPr>
          <a:xfrm>
            <a:off x="6954746"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31" name="ZoneTexte 130">
            <a:extLst>
              <a:ext uri="{FF2B5EF4-FFF2-40B4-BE49-F238E27FC236}">
                <a16:creationId xmlns:a16="http://schemas.microsoft.com/office/drawing/2014/main" id="{588694B1-9D28-E1ED-820F-56DA2EB03E7A}"/>
              </a:ext>
            </a:extLst>
          </p:cNvPr>
          <p:cNvSpPr txBox="1"/>
          <p:nvPr/>
        </p:nvSpPr>
        <p:spPr>
          <a:xfrm>
            <a:off x="6961495"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32" name="ZoneTexte 131">
            <a:extLst>
              <a:ext uri="{FF2B5EF4-FFF2-40B4-BE49-F238E27FC236}">
                <a16:creationId xmlns:a16="http://schemas.microsoft.com/office/drawing/2014/main" id="{437E22C0-2C6D-A55C-60A3-3125F888CF35}"/>
              </a:ext>
            </a:extLst>
          </p:cNvPr>
          <p:cNvSpPr txBox="1"/>
          <p:nvPr/>
        </p:nvSpPr>
        <p:spPr>
          <a:xfrm>
            <a:off x="6963019"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24" name="ZoneTexte 23">
            <a:extLst>
              <a:ext uri="{FF2B5EF4-FFF2-40B4-BE49-F238E27FC236}">
                <a16:creationId xmlns:a16="http://schemas.microsoft.com/office/drawing/2014/main" id="{CAB4D32C-D701-1EB2-8537-C14BD73FA9B7}"/>
              </a:ext>
            </a:extLst>
          </p:cNvPr>
          <p:cNvSpPr txBox="1"/>
          <p:nvPr/>
        </p:nvSpPr>
        <p:spPr>
          <a:xfrm>
            <a:off x="1458413" y="1196752"/>
            <a:ext cx="3986989" cy="338554"/>
          </a:xfrm>
          <a:prstGeom prst="rect">
            <a:avLst/>
          </a:prstGeom>
          <a:noFill/>
        </p:spPr>
        <p:txBody>
          <a:bodyPr wrap="none" rtlCol="0">
            <a:spAutoFit/>
          </a:bodyPr>
          <a:lstStyle/>
          <a:p>
            <a:pPr algn="ctr"/>
            <a:r>
              <a:rPr lang="fr-FR" sz="1600" b="1" dirty="0"/>
              <a:t>Modes utilisés par type de déplacement</a:t>
            </a:r>
          </a:p>
        </p:txBody>
      </p:sp>
      <p:sp>
        <p:nvSpPr>
          <p:cNvPr id="25" name="ZoneTexte 24">
            <a:extLst>
              <a:ext uri="{FF2B5EF4-FFF2-40B4-BE49-F238E27FC236}">
                <a16:creationId xmlns:a16="http://schemas.microsoft.com/office/drawing/2014/main" id="{CF729584-B87A-6072-0318-23BCD977973C}"/>
              </a:ext>
            </a:extLst>
          </p:cNvPr>
          <p:cNvSpPr txBox="1"/>
          <p:nvPr/>
        </p:nvSpPr>
        <p:spPr>
          <a:xfrm>
            <a:off x="7629428" y="1196752"/>
            <a:ext cx="3231654" cy="338554"/>
          </a:xfrm>
          <a:prstGeom prst="rect">
            <a:avLst/>
          </a:prstGeom>
          <a:noFill/>
        </p:spPr>
        <p:txBody>
          <a:bodyPr wrap="none" rtlCol="0">
            <a:spAutoFit/>
          </a:bodyPr>
          <a:lstStyle/>
          <a:p>
            <a:pPr algn="ctr"/>
            <a:r>
              <a:rPr lang="fr-FR" sz="1600" b="1" dirty="0"/>
              <a:t>Distances parcourues par mode</a:t>
            </a:r>
          </a:p>
        </p:txBody>
      </p:sp>
      <p:sp>
        <p:nvSpPr>
          <p:cNvPr id="27" name="Espace réservé du pied de page 3">
            <a:extLst>
              <a:ext uri="{FF2B5EF4-FFF2-40B4-BE49-F238E27FC236}">
                <a16:creationId xmlns:a16="http://schemas.microsoft.com/office/drawing/2014/main" id="{AAD42368-A91E-44B4-1621-2AA96185F5FC}"/>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6" action="ppaction://hlinksldjump"/>
              </a:rPr>
              <a:t>page 11</a:t>
            </a:r>
            <a:r>
              <a:rPr lang="fr-FR" dirty="0"/>
              <a:t>.</a:t>
            </a:r>
          </a:p>
          <a:p>
            <a:pPr algn="ctr"/>
            <a:r>
              <a:rPr lang="fr-FR" dirty="0"/>
              <a:t>Classes de densité </a:t>
            </a:r>
            <a:r>
              <a:rPr lang="fr-FR" dirty="0">
                <a:hlinkClick r:id="rId7"/>
              </a:rPr>
              <a:t>Insee</a:t>
            </a:r>
            <a:r>
              <a:rPr lang="fr-FR" dirty="0"/>
              <a:t> : communes rurales (33 % population), de densité intermédiaire (28 %) et denses (38 %).</a:t>
            </a:r>
          </a:p>
        </p:txBody>
      </p:sp>
      <p:sp>
        <p:nvSpPr>
          <p:cNvPr id="35" name="Espace réservé du pied de page 3">
            <a:extLst>
              <a:ext uri="{FF2B5EF4-FFF2-40B4-BE49-F238E27FC236}">
                <a16:creationId xmlns:a16="http://schemas.microsoft.com/office/drawing/2014/main" id="{79ACF71E-D711-7F0F-E9C2-8417523D6D1E}"/>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722558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45833E-6 1.85185E-6 L -0.46654 -0.00116 " pathEditMode="relative" rAng="0" ptsTypes="AA">
                                      <p:cBhvr>
                                        <p:cTn id="16" dur="1500" fill="hold"/>
                                        <p:tgtEl>
                                          <p:spTgt spid="16"/>
                                        </p:tgtEl>
                                        <p:attrNameLst>
                                          <p:attrName>ppt_x</p:attrName>
                                          <p:attrName>ppt_y</p:attrName>
                                        </p:attrNameLst>
                                      </p:cBhvr>
                                      <p:rCtr x="-23333" y="-69"/>
                                    </p:animMotion>
                                  </p:childTnLst>
                                </p:cTn>
                              </p:par>
                              <p:par>
                                <p:cTn id="17" presetID="42" presetClass="path" presetSubtype="0" accel="50000" decel="50000" fill="hold" grpId="0" nodeType="withEffect">
                                  <p:stCondLst>
                                    <p:cond delay="0"/>
                                  </p:stCondLst>
                                  <p:childTnLst>
                                    <p:animMotion origin="layout" path="M 2.91667E-6 1.85185E-6 L -0.47227 3.33333E-6 " pathEditMode="relative" rAng="0" ptsTypes="AA">
                                      <p:cBhvr>
                                        <p:cTn id="18" dur="1500" fill="hold"/>
                                        <p:tgtEl>
                                          <p:spTgt spid="14"/>
                                        </p:tgtEl>
                                        <p:attrNameLst>
                                          <p:attrName>ppt_x</p:attrName>
                                          <p:attrName>ppt_y</p:attrName>
                                        </p:attrNameLst>
                                      </p:cBhvr>
                                      <p:rCtr x="-23620" y="-23"/>
                                    </p:animMotion>
                                  </p:childTnLst>
                                </p:cTn>
                              </p:par>
                              <p:par>
                                <p:cTn id="19" presetID="42" presetClass="path" presetSubtype="0" accel="50000" decel="50000" fill="hold" grpId="1" nodeType="withEffect">
                                  <p:stCondLst>
                                    <p:cond delay="0"/>
                                  </p:stCondLst>
                                  <p:childTnLst>
                                    <p:animMotion origin="layout" path="M -3.33333E-6 -4.07407E-6 L -0.47526 -4.07407E-6 " pathEditMode="relative" rAng="0" ptsTypes="AA">
                                      <p:cBhvr>
                                        <p:cTn id="20" dur="1500" fill="hold"/>
                                        <p:tgtEl>
                                          <p:spTgt spid="25"/>
                                        </p:tgtEl>
                                        <p:attrNameLst>
                                          <p:attrName>ppt_x</p:attrName>
                                          <p:attrName>ppt_y</p:attrName>
                                        </p:attrNameLst>
                                      </p:cBhvr>
                                      <p:rCtr x="-23737" y="0"/>
                                    </p:animMotion>
                                  </p:childTnLst>
                                </p:cTn>
                              </p:par>
                              <p:par>
                                <p:cTn id="21" presetID="42" presetClass="path" presetSubtype="0" accel="50000" decel="50000" fill="hold" grpId="0" nodeType="withEffect">
                                  <p:stCondLst>
                                    <p:cond delay="0"/>
                                  </p:stCondLst>
                                  <p:childTnLst>
                                    <p:animMotion origin="layout" path="M -2.91667E-6 -4.07407E-6 L -0.45638 -0.00069 " pathEditMode="relative" rAng="0" ptsTypes="AA">
                                      <p:cBhvr>
                                        <p:cTn id="22" dur="1500" fill="hold"/>
                                        <p:tgtEl>
                                          <p:spTgt spid="24"/>
                                        </p:tgtEl>
                                        <p:attrNameLst>
                                          <p:attrName>ppt_x</p:attrName>
                                          <p:attrName>ppt_y</p:attrName>
                                        </p:attrNameLst>
                                      </p:cBhvr>
                                      <p:rCtr x="-2282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4" grpId="0">
        <p:bldAsOne/>
      </p:bldGraphic>
      <p:bldGraphic spid="14" grpId="1">
        <p:bldAsOne/>
      </p:bldGraphic>
      <p:bldP spid="24" grpId="0"/>
      <p:bldP spid="25" grpId="0"/>
      <p:bldP spid="25"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E1A26AC6-44AF-6DE7-B35C-724096D68020}"/>
              </a:ext>
            </a:extLst>
          </p:cNvPr>
          <p:cNvGraphicFramePr>
            <a:graphicFrameLocks/>
          </p:cNvGraphicFramePr>
          <p:nvPr/>
        </p:nvGraphicFramePr>
        <p:xfrm>
          <a:off x="6600616" y="1405878"/>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a:extLst>
              <a:ext uri="{FF2B5EF4-FFF2-40B4-BE49-F238E27FC236}">
                <a16:creationId xmlns:a16="http://schemas.microsoft.com/office/drawing/2014/main" id="{673941E9-933D-6FFB-96C2-BA807492DF6C}"/>
              </a:ext>
            </a:extLst>
          </p:cNvPr>
          <p:cNvGraphicFramePr>
            <a:graphicFrameLocks/>
          </p:cNvGraphicFramePr>
          <p:nvPr/>
        </p:nvGraphicFramePr>
        <p:xfrm>
          <a:off x="767408" y="1412776"/>
          <a:ext cx="504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28</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A73CD7D-A9A0-8BC0-83BC-E6248B6764D8}"/>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7EB46CB-8120-8D73-9C66-713D4CC84F6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DE74E631-357B-908B-D30C-D02E87DDB879}"/>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E4CE173E-BBF6-DEB8-0488-CA96E05CB27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B1C6225-0C87-6D8A-0FD2-E153C933B4AC}"/>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8EF573EA-FB95-118C-5C9D-257C6D8FBF0C}"/>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1802BB6D-EBA3-6BBA-45DB-70A206E06F09}"/>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sp>
        <p:nvSpPr>
          <p:cNvPr id="81" name="ZoneTexte 80">
            <a:extLst>
              <a:ext uri="{FF2B5EF4-FFF2-40B4-BE49-F238E27FC236}">
                <a16:creationId xmlns:a16="http://schemas.microsoft.com/office/drawing/2014/main" id="{48F1EF0B-D7D1-5343-7EE8-0BA9688344E1}"/>
              </a:ext>
            </a:extLst>
          </p:cNvPr>
          <p:cNvSpPr txBox="1"/>
          <p:nvPr/>
        </p:nvSpPr>
        <p:spPr>
          <a:xfrm>
            <a:off x="2095200" y="6093297"/>
            <a:ext cx="2725493" cy="276999"/>
          </a:xfrm>
          <a:prstGeom prst="rect">
            <a:avLst/>
          </a:prstGeom>
          <a:noFill/>
        </p:spPr>
        <p:txBody>
          <a:bodyPr wrap="square" rtlCol="0">
            <a:spAutoFit/>
          </a:bodyPr>
          <a:lstStyle/>
          <a:p>
            <a:pPr algn="ctr"/>
            <a:r>
              <a:rPr lang="fr-FR" sz="1200" b="1" dirty="0"/>
              <a:t>Densité commune de résidence</a:t>
            </a:r>
          </a:p>
        </p:txBody>
      </p:sp>
      <p:cxnSp>
        <p:nvCxnSpPr>
          <p:cNvPr id="86" name="Connecteur droit 85">
            <a:extLst>
              <a:ext uri="{FF2B5EF4-FFF2-40B4-BE49-F238E27FC236}">
                <a16:creationId xmlns:a16="http://schemas.microsoft.com/office/drawing/2014/main" id="{824D8ADE-8308-703E-83A5-8E3A67C0A31D}"/>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4435020-4484-31E5-7671-24FDA846A7AC}"/>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7C24095-4856-B1BF-516B-F8E2DE167FBD}"/>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08B953D5-258B-41FF-0AB1-2F29C0A31579}"/>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1216961-AAAB-CF05-F153-B2B8FE5E6748}"/>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4E31C422-8970-A906-A678-611FC1EDC4D3}"/>
              </a:ext>
            </a:extLst>
          </p:cNvPr>
          <p:cNvSpPr txBox="1"/>
          <p:nvPr/>
        </p:nvSpPr>
        <p:spPr>
          <a:xfrm>
            <a:off x="1908000" y="5877272"/>
            <a:ext cx="838109" cy="230832"/>
          </a:xfrm>
          <a:prstGeom prst="rect">
            <a:avLst/>
          </a:prstGeom>
          <a:noFill/>
        </p:spPr>
        <p:txBody>
          <a:bodyPr wrap="square" rtlCol="0">
            <a:spAutoFit/>
          </a:bodyPr>
          <a:lstStyle/>
          <a:p>
            <a:pPr algn="ctr"/>
            <a:r>
              <a:rPr lang="fr-FR" sz="900" dirty="0"/>
              <a:t>Rural</a:t>
            </a:r>
          </a:p>
        </p:txBody>
      </p:sp>
      <p:sp>
        <p:nvSpPr>
          <p:cNvPr id="93" name="ZoneTexte 92">
            <a:extLst>
              <a:ext uri="{FF2B5EF4-FFF2-40B4-BE49-F238E27FC236}">
                <a16:creationId xmlns:a16="http://schemas.microsoft.com/office/drawing/2014/main" id="{0841F112-3051-6B18-D004-1E81EFAE36A2}"/>
              </a:ext>
            </a:extLst>
          </p:cNvPr>
          <p:cNvSpPr txBox="1"/>
          <p:nvPr/>
        </p:nvSpPr>
        <p:spPr>
          <a:xfrm>
            <a:off x="4176000" y="5877272"/>
            <a:ext cx="838109" cy="230832"/>
          </a:xfrm>
          <a:prstGeom prst="rect">
            <a:avLst/>
          </a:prstGeom>
          <a:noFill/>
        </p:spPr>
        <p:txBody>
          <a:bodyPr wrap="square" rtlCol="0">
            <a:spAutoFit/>
          </a:bodyPr>
          <a:lstStyle/>
          <a:p>
            <a:pPr algn="ctr"/>
            <a:r>
              <a:rPr lang="fr-FR" sz="900" dirty="0"/>
              <a:t>Dense</a:t>
            </a:r>
          </a:p>
        </p:txBody>
      </p:sp>
      <p:sp>
        <p:nvSpPr>
          <p:cNvPr id="17" name="Titre 8">
            <a:extLst>
              <a:ext uri="{FF2B5EF4-FFF2-40B4-BE49-F238E27FC236}">
                <a16:creationId xmlns:a16="http://schemas.microsoft.com/office/drawing/2014/main" id="{4A430A55-1873-E60C-8338-450E68CA1F37}"/>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Densité de commune de résidence </a:t>
            </a:r>
            <a:r>
              <a:rPr lang="fr-FR" sz="2800" dirty="0">
                <a:solidFill>
                  <a:srgbClr val="0070C0"/>
                </a:solidFill>
                <a:latin typeface="Gill Sans MT"/>
                <a:ea typeface="+mn-ea"/>
                <a:cs typeface="+mn-cs"/>
              </a:rPr>
              <a:t>(3/4) - Distances et émissions</a:t>
            </a:r>
            <a:endParaRPr lang="fr-FR" dirty="0"/>
          </a:p>
        </p:txBody>
      </p:sp>
      <p:cxnSp>
        <p:nvCxnSpPr>
          <p:cNvPr id="2" name="Connecteur droit avec flèche 1">
            <a:extLst>
              <a:ext uri="{FF2B5EF4-FFF2-40B4-BE49-F238E27FC236}">
                <a16:creationId xmlns:a16="http://schemas.microsoft.com/office/drawing/2014/main" id="{2E4A94F3-E888-E3F0-820E-95CF15C1F73A}"/>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36A6066-1389-CC6D-B660-5B187D573024}"/>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35E07BB-1CE1-DFF3-E9F7-F4BBCEA3E40C}"/>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DA0C6642-7918-D78A-B48E-BCC71101A0EB}"/>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214D56D4-914B-0992-19CB-249FD8B76F3F}"/>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E7A68F85-7EFE-3107-0F1C-A442EB731ECF}"/>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FB68585E-65A9-CA16-A473-0AC5B4E38631}"/>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3F8BF8BD-3062-CCC6-E44F-8517D85E7F87}"/>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38A12819-3723-ED01-955C-31CC3E48E8A1}"/>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8EF2669-E43A-7F77-F5C0-D09793A3D7F3}"/>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F663E78-F380-1F6E-99E0-1E78D8E6A2DC}"/>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BAEA48B-5259-D828-C494-E1EE4E000F51}"/>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ACBE3E9-6E3C-DEF7-93F1-57EA999B8EAF}"/>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F8FE517-4050-2FB7-6A35-B42DEA413987}"/>
              </a:ext>
            </a:extLst>
          </p:cNvPr>
          <p:cNvCxnSpPr>
            <a:cxnSpLocks/>
          </p:cNvCxnSpPr>
          <p:nvPr/>
        </p:nvCxnSpPr>
        <p:spPr>
          <a:xfrm>
            <a:off x="1118444"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A51ECD0-0910-55BD-43CF-B2B467DB8A1A}"/>
              </a:ext>
            </a:extLst>
          </p:cNvPr>
          <p:cNvCxnSpPr>
            <a:cxnSpLocks/>
          </p:cNvCxnSpPr>
          <p:nvPr/>
        </p:nvCxnSpPr>
        <p:spPr>
          <a:xfrm>
            <a:off x="1118444"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55965B10-AEE3-66F3-DA99-A8E1E82ECAE3}"/>
              </a:ext>
            </a:extLst>
          </p:cNvPr>
          <p:cNvCxnSpPr>
            <a:cxnSpLocks/>
          </p:cNvCxnSpPr>
          <p:nvPr/>
        </p:nvCxnSpPr>
        <p:spPr>
          <a:xfrm>
            <a:off x="1118444"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D056CA53-EFAC-EE7F-70FA-4A242744E13B}"/>
              </a:ext>
            </a:extLst>
          </p:cNvPr>
          <p:cNvCxnSpPr>
            <a:cxnSpLocks/>
          </p:cNvCxnSpPr>
          <p:nvPr/>
        </p:nvCxnSpPr>
        <p:spPr>
          <a:xfrm>
            <a:off x="1118444"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274360D0-A6D1-956D-4327-37C3BA1408A2}"/>
              </a:ext>
            </a:extLst>
          </p:cNvPr>
          <p:cNvCxnSpPr>
            <a:cxnSpLocks/>
          </p:cNvCxnSpPr>
          <p:nvPr/>
        </p:nvCxnSpPr>
        <p:spPr>
          <a:xfrm>
            <a:off x="1118444"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C954DB82-5286-506E-9414-45EE008D3DA5}"/>
              </a:ext>
            </a:extLst>
          </p:cNvPr>
          <p:cNvCxnSpPr>
            <a:cxnSpLocks/>
          </p:cNvCxnSpPr>
          <p:nvPr/>
        </p:nvCxnSpPr>
        <p:spPr>
          <a:xfrm>
            <a:off x="1118444"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C48D17B4-605A-94EF-01B6-0554964DB537}"/>
              </a:ext>
            </a:extLst>
          </p:cNvPr>
          <p:cNvCxnSpPr>
            <a:cxnSpLocks/>
          </p:cNvCxnSpPr>
          <p:nvPr/>
        </p:nvCxnSpPr>
        <p:spPr>
          <a:xfrm>
            <a:off x="688906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D9F97F7-6E8E-892E-156B-737A4B5337E9}"/>
              </a:ext>
            </a:extLst>
          </p:cNvPr>
          <p:cNvCxnSpPr/>
          <p:nvPr/>
        </p:nvCxnSpPr>
        <p:spPr>
          <a:xfrm>
            <a:off x="688906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04DE32B4-CB6F-0B86-C6A8-61A3C67CB551}"/>
              </a:ext>
            </a:extLst>
          </p:cNvPr>
          <p:cNvCxnSpPr/>
          <p:nvPr/>
        </p:nvCxnSpPr>
        <p:spPr>
          <a:xfrm>
            <a:off x="688906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74F72D55-BB39-AC07-A24E-F12FCBC254BE}"/>
              </a:ext>
            </a:extLst>
          </p:cNvPr>
          <p:cNvCxnSpPr/>
          <p:nvPr/>
        </p:nvCxnSpPr>
        <p:spPr>
          <a:xfrm>
            <a:off x="688906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B98F474E-4791-AD95-9386-1FBDF2F8BFD6}"/>
              </a:ext>
            </a:extLst>
          </p:cNvPr>
          <p:cNvCxnSpPr/>
          <p:nvPr/>
        </p:nvCxnSpPr>
        <p:spPr>
          <a:xfrm>
            <a:off x="688906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E3C27254-B32B-02FB-886B-F4C1428C2418}"/>
              </a:ext>
            </a:extLst>
          </p:cNvPr>
          <p:cNvCxnSpPr/>
          <p:nvPr/>
        </p:nvCxnSpPr>
        <p:spPr>
          <a:xfrm>
            <a:off x="688906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88C0C7EF-08BA-FF49-C16F-A474CE96652D}"/>
              </a:ext>
            </a:extLst>
          </p:cNvPr>
          <p:cNvPicPr>
            <a:picLocks noChangeAspect="1"/>
          </p:cNvPicPr>
          <p:nvPr/>
        </p:nvPicPr>
        <p:blipFill>
          <a:blip r:embed="rId5"/>
          <a:stretch>
            <a:fillRect/>
          </a:stretch>
        </p:blipFill>
        <p:spPr>
          <a:xfrm>
            <a:off x="10992544" y="2588648"/>
            <a:ext cx="857994" cy="1816036"/>
          </a:xfrm>
          <a:prstGeom prst="rect">
            <a:avLst/>
          </a:prstGeom>
        </p:spPr>
      </p:pic>
      <p:sp>
        <p:nvSpPr>
          <p:cNvPr id="109" name="ZoneTexte 108">
            <a:extLst>
              <a:ext uri="{FF2B5EF4-FFF2-40B4-BE49-F238E27FC236}">
                <a16:creationId xmlns:a16="http://schemas.microsoft.com/office/drawing/2014/main" id="{3E4A04E4-78DC-AE08-B9A0-93975980BE9B}"/>
              </a:ext>
            </a:extLst>
          </p:cNvPr>
          <p:cNvSpPr txBox="1"/>
          <p:nvPr/>
        </p:nvSpPr>
        <p:spPr>
          <a:xfrm>
            <a:off x="3042000" y="5877272"/>
            <a:ext cx="838109" cy="230832"/>
          </a:xfrm>
          <a:prstGeom prst="rect">
            <a:avLst/>
          </a:prstGeom>
          <a:noFill/>
        </p:spPr>
        <p:txBody>
          <a:bodyPr wrap="square" rtlCol="0">
            <a:spAutoFit/>
          </a:bodyPr>
          <a:lstStyle/>
          <a:p>
            <a:pPr algn="ctr"/>
            <a:r>
              <a:rPr lang="fr-FR" sz="900" dirty="0"/>
              <a:t>Intermédiaire</a:t>
            </a:r>
          </a:p>
        </p:txBody>
      </p:sp>
      <p:sp>
        <p:nvSpPr>
          <p:cNvPr id="114" name="ZoneTexte 113">
            <a:extLst>
              <a:ext uri="{FF2B5EF4-FFF2-40B4-BE49-F238E27FC236}">
                <a16:creationId xmlns:a16="http://schemas.microsoft.com/office/drawing/2014/main" id="{8A3B3410-DE1F-D625-58B5-B9B0B9DE401E}"/>
              </a:ext>
            </a:extLst>
          </p:cNvPr>
          <p:cNvSpPr txBox="1"/>
          <p:nvPr/>
        </p:nvSpPr>
        <p:spPr>
          <a:xfrm>
            <a:off x="7862891" y="6093296"/>
            <a:ext cx="2725493" cy="276999"/>
          </a:xfrm>
          <a:prstGeom prst="rect">
            <a:avLst/>
          </a:prstGeom>
          <a:noFill/>
        </p:spPr>
        <p:txBody>
          <a:bodyPr wrap="square" rtlCol="0">
            <a:spAutoFit/>
          </a:bodyPr>
          <a:lstStyle/>
          <a:p>
            <a:pPr algn="ctr"/>
            <a:r>
              <a:rPr lang="fr-FR" sz="1200" b="1" dirty="0"/>
              <a:t>Densité commune de résidence</a:t>
            </a:r>
          </a:p>
        </p:txBody>
      </p:sp>
      <p:sp>
        <p:nvSpPr>
          <p:cNvPr id="115" name="ZoneTexte 114">
            <a:extLst>
              <a:ext uri="{FF2B5EF4-FFF2-40B4-BE49-F238E27FC236}">
                <a16:creationId xmlns:a16="http://schemas.microsoft.com/office/drawing/2014/main" id="{F5DD1E5C-6EB7-64A6-8189-CD26F983B58F}"/>
              </a:ext>
            </a:extLst>
          </p:cNvPr>
          <p:cNvSpPr txBox="1"/>
          <p:nvPr/>
        </p:nvSpPr>
        <p:spPr>
          <a:xfrm>
            <a:off x="7686000" y="5877271"/>
            <a:ext cx="838109" cy="230832"/>
          </a:xfrm>
          <a:prstGeom prst="rect">
            <a:avLst/>
          </a:prstGeom>
          <a:noFill/>
        </p:spPr>
        <p:txBody>
          <a:bodyPr wrap="square" rtlCol="0">
            <a:spAutoFit/>
          </a:bodyPr>
          <a:lstStyle/>
          <a:p>
            <a:pPr algn="ctr"/>
            <a:r>
              <a:rPr lang="fr-FR" sz="900" dirty="0"/>
              <a:t>Rural</a:t>
            </a:r>
          </a:p>
        </p:txBody>
      </p:sp>
      <p:sp>
        <p:nvSpPr>
          <p:cNvPr id="116" name="ZoneTexte 115">
            <a:extLst>
              <a:ext uri="{FF2B5EF4-FFF2-40B4-BE49-F238E27FC236}">
                <a16:creationId xmlns:a16="http://schemas.microsoft.com/office/drawing/2014/main" id="{B9D2CECE-0BC8-A420-131C-ECA60AABF34B}"/>
              </a:ext>
            </a:extLst>
          </p:cNvPr>
          <p:cNvSpPr txBox="1"/>
          <p:nvPr/>
        </p:nvSpPr>
        <p:spPr>
          <a:xfrm>
            <a:off x="9928800" y="5877271"/>
            <a:ext cx="838109" cy="230832"/>
          </a:xfrm>
          <a:prstGeom prst="rect">
            <a:avLst/>
          </a:prstGeom>
          <a:noFill/>
        </p:spPr>
        <p:txBody>
          <a:bodyPr wrap="square" rtlCol="0">
            <a:spAutoFit/>
          </a:bodyPr>
          <a:lstStyle/>
          <a:p>
            <a:pPr algn="ctr"/>
            <a:r>
              <a:rPr lang="fr-FR" sz="900" dirty="0"/>
              <a:t>Dense</a:t>
            </a:r>
          </a:p>
        </p:txBody>
      </p:sp>
      <p:sp>
        <p:nvSpPr>
          <p:cNvPr id="117" name="ZoneTexte 116">
            <a:extLst>
              <a:ext uri="{FF2B5EF4-FFF2-40B4-BE49-F238E27FC236}">
                <a16:creationId xmlns:a16="http://schemas.microsoft.com/office/drawing/2014/main" id="{CD766789-0854-B9F6-9C3A-592686C6E15C}"/>
              </a:ext>
            </a:extLst>
          </p:cNvPr>
          <p:cNvSpPr txBox="1"/>
          <p:nvPr/>
        </p:nvSpPr>
        <p:spPr>
          <a:xfrm>
            <a:off x="8807400" y="5877271"/>
            <a:ext cx="838109" cy="230832"/>
          </a:xfrm>
          <a:prstGeom prst="rect">
            <a:avLst/>
          </a:prstGeom>
          <a:noFill/>
        </p:spPr>
        <p:txBody>
          <a:bodyPr wrap="square" rtlCol="0">
            <a:spAutoFit/>
          </a:bodyPr>
          <a:lstStyle/>
          <a:p>
            <a:pPr algn="ctr"/>
            <a:r>
              <a:rPr lang="fr-FR" sz="900" dirty="0"/>
              <a:t>Intermédiaire</a:t>
            </a:r>
          </a:p>
        </p:txBody>
      </p:sp>
      <p:sp>
        <p:nvSpPr>
          <p:cNvPr id="118" name="ZoneTexte 117">
            <a:extLst>
              <a:ext uri="{FF2B5EF4-FFF2-40B4-BE49-F238E27FC236}">
                <a16:creationId xmlns:a16="http://schemas.microsoft.com/office/drawing/2014/main" id="{C3807F74-4F39-7905-32DB-30143276349C}"/>
              </a:ext>
            </a:extLst>
          </p:cNvPr>
          <p:cNvSpPr txBox="1"/>
          <p:nvPr/>
        </p:nvSpPr>
        <p:spPr>
          <a:xfrm>
            <a:off x="1182349"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3457DBB7-55B4-7898-2AF6-384B7E7E923B}"/>
              </a:ext>
            </a:extLst>
          </p:cNvPr>
          <p:cNvSpPr txBox="1"/>
          <p:nvPr/>
        </p:nvSpPr>
        <p:spPr>
          <a:xfrm>
            <a:off x="1183944"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746D13AF-E65D-7141-7E65-F8D5D44A79D3}"/>
              </a:ext>
            </a:extLst>
          </p:cNvPr>
          <p:cNvSpPr txBox="1"/>
          <p:nvPr/>
        </p:nvSpPr>
        <p:spPr>
          <a:xfrm>
            <a:off x="1182349"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07E157E9-2000-B969-1520-A45B8AC4D8A6}"/>
              </a:ext>
            </a:extLst>
          </p:cNvPr>
          <p:cNvSpPr txBox="1"/>
          <p:nvPr/>
        </p:nvSpPr>
        <p:spPr>
          <a:xfrm>
            <a:off x="1182349"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1E8CC9F3-3BA3-160B-2B3B-E72706A306A6}"/>
              </a:ext>
            </a:extLst>
          </p:cNvPr>
          <p:cNvSpPr txBox="1"/>
          <p:nvPr/>
        </p:nvSpPr>
        <p:spPr>
          <a:xfrm>
            <a:off x="1175600"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22843811-0708-4A49-F721-4E2CC8E0D223}"/>
              </a:ext>
            </a:extLst>
          </p:cNvPr>
          <p:cNvSpPr txBox="1"/>
          <p:nvPr/>
        </p:nvSpPr>
        <p:spPr>
          <a:xfrm>
            <a:off x="1182349"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E7354B04-EC31-8813-22D5-F7CA4FBFA3FA}"/>
              </a:ext>
            </a:extLst>
          </p:cNvPr>
          <p:cNvSpPr txBox="1"/>
          <p:nvPr/>
        </p:nvSpPr>
        <p:spPr>
          <a:xfrm>
            <a:off x="1183873"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26" name="ZoneTexte 125">
            <a:extLst>
              <a:ext uri="{FF2B5EF4-FFF2-40B4-BE49-F238E27FC236}">
                <a16:creationId xmlns:a16="http://schemas.microsoft.com/office/drawing/2014/main" id="{E5614EDC-6D15-7F4F-2C40-218800944CD9}"/>
              </a:ext>
            </a:extLst>
          </p:cNvPr>
          <p:cNvSpPr txBox="1"/>
          <p:nvPr/>
        </p:nvSpPr>
        <p:spPr>
          <a:xfrm>
            <a:off x="6961495"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27" name="ZoneTexte 126">
            <a:extLst>
              <a:ext uri="{FF2B5EF4-FFF2-40B4-BE49-F238E27FC236}">
                <a16:creationId xmlns:a16="http://schemas.microsoft.com/office/drawing/2014/main" id="{381B9CAC-A4A9-1AC0-4A0A-2B5A3AF6967B}"/>
              </a:ext>
            </a:extLst>
          </p:cNvPr>
          <p:cNvSpPr txBox="1"/>
          <p:nvPr/>
        </p:nvSpPr>
        <p:spPr>
          <a:xfrm>
            <a:off x="6963090"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8" name="ZoneTexte 127">
            <a:extLst>
              <a:ext uri="{FF2B5EF4-FFF2-40B4-BE49-F238E27FC236}">
                <a16:creationId xmlns:a16="http://schemas.microsoft.com/office/drawing/2014/main" id="{A3154028-6633-D2F8-4152-B7A170AE95E1}"/>
              </a:ext>
            </a:extLst>
          </p:cNvPr>
          <p:cNvSpPr txBox="1"/>
          <p:nvPr/>
        </p:nvSpPr>
        <p:spPr>
          <a:xfrm>
            <a:off x="6961495"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9" name="ZoneTexte 128">
            <a:extLst>
              <a:ext uri="{FF2B5EF4-FFF2-40B4-BE49-F238E27FC236}">
                <a16:creationId xmlns:a16="http://schemas.microsoft.com/office/drawing/2014/main" id="{BF3799DC-289D-BB07-D694-4A95FBC984AB}"/>
              </a:ext>
            </a:extLst>
          </p:cNvPr>
          <p:cNvSpPr txBox="1"/>
          <p:nvPr/>
        </p:nvSpPr>
        <p:spPr>
          <a:xfrm>
            <a:off x="6961495"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30" name="ZoneTexte 129">
            <a:extLst>
              <a:ext uri="{FF2B5EF4-FFF2-40B4-BE49-F238E27FC236}">
                <a16:creationId xmlns:a16="http://schemas.microsoft.com/office/drawing/2014/main" id="{304D877A-B207-EA34-AC69-C5A338746FAC}"/>
              </a:ext>
            </a:extLst>
          </p:cNvPr>
          <p:cNvSpPr txBox="1"/>
          <p:nvPr/>
        </p:nvSpPr>
        <p:spPr>
          <a:xfrm>
            <a:off x="6954746"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31" name="ZoneTexte 130">
            <a:extLst>
              <a:ext uri="{FF2B5EF4-FFF2-40B4-BE49-F238E27FC236}">
                <a16:creationId xmlns:a16="http://schemas.microsoft.com/office/drawing/2014/main" id="{588694B1-9D28-E1ED-820F-56DA2EB03E7A}"/>
              </a:ext>
            </a:extLst>
          </p:cNvPr>
          <p:cNvSpPr txBox="1"/>
          <p:nvPr/>
        </p:nvSpPr>
        <p:spPr>
          <a:xfrm>
            <a:off x="6961495"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32" name="ZoneTexte 131">
            <a:extLst>
              <a:ext uri="{FF2B5EF4-FFF2-40B4-BE49-F238E27FC236}">
                <a16:creationId xmlns:a16="http://schemas.microsoft.com/office/drawing/2014/main" id="{437E22C0-2C6D-A55C-60A3-3125F888CF35}"/>
              </a:ext>
            </a:extLst>
          </p:cNvPr>
          <p:cNvSpPr txBox="1"/>
          <p:nvPr/>
        </p:nvSpPr>
        <p:spPr>
          <a:xfrm>
            <a:off x="6963019"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24" name="ZoneTexte 23">
            <a:extLst>
              <a:ext uri="{FF2B5EF4-FFF2-40B4-BE49-F238E27FC236}">
                <a16:creationId xmlns:a16="http://schemas.microsoft.com/office/drawing/2014/main" id="{0BD9864A-A995-EEDB-4C06-1433E8CDE47B}"/>
              </a:ext>
            </a:extLst>
          </p:cNvPr>
          <p:cNvSpPr txBox="1"/>
          <p:nvPr/>
        </p:nvSpPr>
        <p:spPr>
          <a:xfrm>
            <a:off x="1836080" y="1196752"/>
            <a:ext cx="3231654" cy="338554"/>
          </a:xfrm>
          <a:prstGeom prst="rect">
            <a:avLst/>
          </a:prstGeom>
          <a:noFill/>
        </p:spPr>
        <p:txBody>
          <a:bodyPr wrap="none" rtlCol="0">
            <a:spAutoFit/>
          </a:bodyPr>
          <a:lstStyle/>
          <a:p>
            <a:pPr algn="ctr"/>
            <a:r>
              <a:rPr lang="fr-FR" sz="1600" b="1" dirty="0"/>
              <a:t>Distances parcourues par mode</a:t>
            </a:r>
          </a:p>
        </p:txBody>
      </p:sp>
      <p:sp>
        <p:nvSpPr>
          <p:cNvPr id="25" name="ZoneTexte 24">
            <a:extLst>
              <a:ext uri="{FF2B5EF4-FFF2-40B4-BE49-F238E27FC236}">
                <a16:creationId xmlns:a16="http://schemas.microsoft.com/office/drawing/2014/main" id="{C8D2A74F-A906-77DE-DF10-6F8EDC21B310}"/>
              </a:ext>
            </a:extLst>
          </p:cNvPr>
          <p:cNvSpPr txBox="1"/>
          <p:nvPr/>
        </p:nvSpPr>
        <p:spPr>
          <a:xfrm>
            <a:off x="7773990" y="1196752"/>
            <a:ext cx="2942537" cy="338554"/>
          </a:xfrm>
          <a:prstGeom prst="rect">
            <a:avLst/>
          </a:prstGeom>
          <a:noFill/>
        </p:spPr>
        <p:txBody>
          <a:bodyPr wrap="none" rtlCol="0">
            <a:spAutoFit/>
          </a:bodyPr>
          <a:lstStyle/>
          <a:p>
            <a:pPr algn="ctr"/>
            <a:r>
              <a:rPr lang="fr-FR" sz="1600" b="1" dirty="0"/>
              <a:t>Emissions directes par mode</a:t>
            </a:r>
          </a:p>
        </p:txBody>
      </p:sp>
      <p:sp>
        <p:nvSpPr>
          <p:cNvPr id="27" name="Espace réservé du pied de page 3">
            <a:extLst>
              <a:ext uri="{FF2B5EF4-FFF2-40B4-BE49-F238E27FC236}">
                <a16:creationId xmlns:a16="http://schemas.microsoft.com/office/drawing/2014/main" id="{7DA90446-7329-F4CA-E596-F680EA0FD673}"/>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6" action="ppaction://hlinksldjump"/>
              </a:rPr>
              <a:t>page 11</a:t>
            </a:r>
            <a:r>
              <a:rPr lang="fr-FR" dirty="0"/>
              <a:t>.</a:t>
            </a:r>
          </a:p>
          <a:p>
            <a:pPr algn="ctr"/>
            <a:r>
              <a:rPr lang="fr-FR" dirty="0"/>
              <a:t>Classes de densité </a:t>
            </a:r>
            <a:r>
              <a:rPr lang="fr-FR" dirty="0">
                <a:hlinkClick r:id="rId7"/>
              </a:rPr>
              <a:t>Insee</a:t>
            </a:r>
            <a:r>
              <a:rPr lang="fr-FR" dirty="0"/>
              <a:t> : communes rurales (33 % population), de densité intermédiaire (28 %) et denses (38 %).</a:t>
            </a:r>
          </a:p>
        </p:txBody>
      </p:sp>
      <p:sp>
        <p:nvSpPr>
          <p:cNvPr id="35" name="Espace réservé du pied de page 3">
            <a:extLst>
              <a:ext uri="{FF2B5EF4-FFF2-40B4-BE49-F238E27FC236}">
                <a16:creationId xmlns:a16="http://schemas.microsoft.com/office/drawing/2014/main" id="{C2B6283A-8611-3978-0C93-90F615F4E797}"/>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3629653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25E-6 4.81481E-6 L -0.48411 -0.0007 " pathEditMode="relative" rAng="0" ptsTypes="AA">
                                      <p:cBhvr>
                                        <p:cTn id="16" dur="1500" fill="hold"/>
                                        <p:tgtEl>
                                          <p:spTgt spid="16"/>
                                        </p:tgtEl>
                                        <p:attrNameLst>
                                          <p:attrName>ppt_x</p:attrName>
                                          <p:attrName>ppt_y</p:attrName>
                                        </p:attrNameLst>
                                      </p:cBhvr>
                                      <p:rCtr x="-24206" y="-46"/>
                                    </p:animMotion>
                                  </p:childTnLst>
                                </p:cTn>
                              </p:par>
                              <p:par>
                                <p:cTn id="17" presetID="42" presetClass="path" presetSubtype="0" accel="50000" decel="50000" fill="hold" grpId="1" nodeType="withEffect">
                                  <p:stCondLst>
                                    <p:cond delay="0"/>
                                  </p:stCondLst>
                                  <p:childTnLst>
                                    <p:animMotion origin="layout" path="M 3.125E-6 7.40741E-7 L -0.47852 0.00093 " pathEditMode="relative" rAng="0" ptsTypes="AA">
                                      <p:cBhvr>
                                        <p:cTn id="18" dur="1500" fill="hold"/>
                                        <p:tgtEl>
                                          <p:spTgt spid="7"/>
                                        </p:tgtEl>
                                        <p:attrNameLst>
                                          <p:attrName>ppt_x</p:attrName>
                                          <p:attrName>ppt_y</p:attrName>
                                        </p:attrNameLst>
                                      </p:cBhvr>
                                      <p:rCtr x="-23633" y="69"/>
                                    </p:animMotion>
                                  </p:childTnLst>
                                </p:cTn>
                              </p:par>
                              <p:par>
                                <p:cTn id="19" presetID="42" presetClass="path" presetSubtype="0" accel="50000" decel="50000" fill="hold" grpId="1" nodeType="withEffect">
                                  <p:stCondLst>
                                    <p:cond delay="0"/>
                                  </p:stCondLst>
                                  <p:childTnLst>
                                    <p:animMotion origin="layout" path="M -3.125E-6 -4.07407E-6 L -0.47526 -4.07407E-6 " pathEditMode="relative" rAng="0" ptsTypes="AA">
                                      <p:cBhvr>
                                        <p:cTn id="20" dur="1500" fill="hold"/>
                                        <p:tgtEl>
                                          <p:spTgt spid="25"/>
                                        </p:tgtEl>
                                        <p:attrNameLst>
                                          <p:attrName>ppt_x</p:attrName>
                                          <p:attrName>ppt_y</p:attrName>
                                        </p:attrNameLst>
                                      </p:cBhvr>
                                      <p:rCtr x="-23763" y="0"/>
                                    </p:animMotion>
                                  </p:childTnLst>
                                </p:cTn>
                              </p:par>
                              <p:par>
                                <p:cTn id="21" presetID="42" presetClass="path" presetSubtype="0" accel="50000" decel="50000" fill="hold" grpId="0" nodeType="withEffect">
                                  <p:stCondLst>
                                    <p:cond delay="0"/>
                                  </p:stCondLst>
                                  <p:childTnLst>
                                    <p:animMotion origin="layout" path="M -2.91667E-6 -4.07407E-6 L -0.45638 -0.00069 " pathEditMode="relative" rAng="0" ptsTypes="AA">
                                      <p:cBhvr>
                                        <p:cTn id="22" dur="1500" fill="hold"/>
                                        <p:tgtEl>
                                          <p:spTgt spid="24"/>
                                        </p:tgtEl>
                                        <p:attrNameLst>
                                          <p:attrName>ppt_x</p:attrName>
                                          <p:attrName>ppt_y</p:attrName>
                                        </p:attrNameLst>
                                      </p:cBhvr>
                                      <p:rCtr x="-22826"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16" grpId="0">
        <p:bldAsOne/>
      </p:bldGraphic>
      <p:bldP spid="24" grpId="0"/>
      <p:bldP spid="25" grpId="0"/>
      <p:bldP spid="25"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7E4E7-2BC2-D125-D1B2-9FE09C3A2255}"/>
            </a:ext>
          </a:extLst>
        </p:cNvPr>
        <p:cNvGrpSpPr/>
        <p:nvPr/>
      </p:nvGrpSpPr>
      <p:grpSpPr>
        <a:xfrm>
          <a:off x="0" y="0"/>
          <a:ext cx="0" cy="0"/>
          <a:chOff x="0" y="0"/>
          <a:chExt cx="0" cy="0"/>
        </a:xfrm>
      </p:grpSpPr>
      <p:graphicFrame>
        <p:nvGraphicFramePr>
          <p:cNvPr id="14" name="Graphique 13">
            <a:extLst>
              <a:ext uri="{FF2B5EF4-FFF2-40B4-BE49-F238E27FC236}">
                <a16:creationId xmlns:a16="http://schemas.microsoft.com/office/drawing/2014/main" id="{94E43871-1DF0-77CB-253C-56B106138220}"/>
              </a:ext>
            </a:extLst>
          </p:cNvPr>
          <p:cNvGraphicFramePr>
            <a:graphicFrameLocks/>
          </p:cNvGraphicFramePr>
          <p:nvPr/>
        </p:nvGraphicFramePr>
        <p:xfrm>
          <a:off x="6588000" y="1414800"/>
          <a:ext cx="50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6">
            <a:extLst>
              <a:ext uri="{FF2B5EF4-FFF2-40B4-BE49-F238E27FC236}">
                <a16:creationId xmlns:a16="http://schemas.microsoft.com/office/drawing/2014/main" id="{F3CEB83D-6451-A112-CC54-5018976AC4FF}"/>
              </a:ext>
            </a:extLst>
          </p:cNvPr>
          <p:cNvGraphicFramePr>
            <a:graphicFrameLocks/>
          </p:cNvGraphicFramePr>
          <p:nvPr/>
        </p:nvGraphicFramePr>
        <p:xfrm>
          <a:off x="792000" y="1406054"/>
          <a:ext cx="504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a:extLst>
              <a:ext uri="{FF2B5EF4-FFF2-40B4-BE49-F238E27FC236}">
                <a16:creationId xmlns:a16="http://schemas.microsoft.com/office/drawing/2014/main" id="{94AAA16C-9AD3-76E0-2BB9-0A83FB805803}"/>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0D7BC4CC-AF0A-B3CD-5AE6-BB4DCBE4D1BB}"/>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29</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B29421E0-D7E8-3B52-3CC5-F0D597FB8E6B}"/>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D9D1FD2B-5BFB-8454-5BBF-84C04EAA7E20}"/>
              </a:ext>
            </a:extLst>
          </p:cNvPr>
          <p:cNvCxnSpPr>
            <a:cxnSpLocks/>
          </p:cNvCxnSpPr>
          <p:nvPr/>
        </p:nvCxnSpPr>
        <p:spPr>
          <a:xfrm flipV="1">
            <a:off x="1118444"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5D7DA329-FF12-C687-7674-6237A2331B25}"/>
              </a:ext>
            </a:extLst>
          </p:cNvPr>
          <p:cNvSpPr txBox="1"/>
          <p:nvPr/>
        </p:nvSpPr>
        <p:spPr>
          <a:xfrm>
            <a:off x="609600"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998DC782-5708-0654-CC57-220826F7190E}"/>
              </a:ext>
            </a:extLst>
          </p:cNvPr>
          <p:cNvSpPr txBox="1"/>
          <p:nvPr/>
        </p:nvSpPr>
        <p:spPr>
          <a:xfrm>
            <a:off x="609600"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BDF751D3-760C-E004-99C0-813CA0770C85}"/>
              </a:ext>
            </a:extLst>
          </p:cNvPr>
          <p:cNvSpPr txBox="1"/>
          <p:nvPr/>
        </p:nvSpPr>
        <p:spPr>
          <a:xfrm>
            <a:off x="609600"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CDB9403A-BA0D-9C92-B794-D6478EB2081F}"/>
              </a:ext>
            </a:extLst>
          </p:cNvPr>
          <p:cNvSpPr txBox="1"/>
          <p:nvPr/>
        </p:nvSpPr>
        <p:spPr>
          <a:xfrm>
            <a:off x="609600"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70ADF395-4B0E-6526-BB30-05F42385D379}"/>
              </a:ext>
            </a:extLst>
          </p:cNvPr>
          <p:cNvSpPr txBox="1"/>
          <p:nvPr/>
        </p:nvSpPr>
        <p:spPr>
          <a:xfrm>
            <a:off x="609600"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B35D4D55-E5C1-08CB-33DB-D67FAF9DA604}"/>
              </a:ext>
            </a:extLst>
          </p:cNvPr>
          <p:cNvCxnSpPr>
            <a:cxnSpLocks/>
          </p:cNvCxnSpPr>
          <p:nvPr/>
        </p:nvCxnSpPr>
        <p:spPr>
          <a:xfrm>
            <a:off x="1118444"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131247A3-B8B6-D87E-9B15-8283EB7A866D}"/>
              </a:ext>
            </a:extLst>
          </p:cNvPr>
          <p:cNvSpPr txBox="1"/>
          <p:nvPr/>
        </p:nvSpPr>
        <p:spPr>
          <a:xfrm rot="16200000">
            <a:off x="-66116" y="3363927"/>
            <a:ext cx="1512000" cy="276999"/>
          </a:xfrm>
          <a:prstGeom prst="rect">
            <a:avLst/>
          </a:prstGeom>
          <a:noFill/>
        </p:spPr>
        <p:txBody>
          <a:bodyPr wrap="square" rtlCol="0">
            <a:spAutoFit/>
          </a:bodyPr>
          <a:lstStyle/>
          <a:p>
            <a:pPr algn="ctr"/>
            <a:r>
              <a:rPr lang="fr-FR" sz="1200" b="1" dirty="0"/>
              <a:t>Distance (km)</a:t>
            </a:r>
          </a:p>
        </p:txBody>
      </p:sp>
      <p:sp>
        <p:nvSpPr>
          <p:cNvPr id="81" name="ZoneTexte 80">
            <a:extLst>
              <a:ext uri="{FF2B5EF4-FFF2-40B4-BE49-F238E27FC236}">
                <a16:creationId xmlns:a16="http://schemas.microsoft.com/office/drawing/2014/main" id="{5B8CD4CF-6B7B-88B9-3EFE-2F923E38B9E0}"/>
              </a:ext>
            </a:extLst>
          </p:cNvPr>
          <p:cNvSpPr txBox="1"/>
          <p:nvPr/>
        </p:nvSpPr>
        <p:spPr>
          <a:xfrm>
            <a:off x="2095200" y="6093297"/>
            <a:ext cx="2725493" cy="276999"/>
          </a:xfrm>
          <a:prstGeom prst="rect">
            <a:avLst/>
          </a:prstGeom>
          <a:noFill/>
        </p:spPr>
        <p:txBody>
          <a:bodyPr wrap="square" rtlCol="0">
            <a:spAutoFit/>
          </a:bodyPr>
          <a:lstStyle/>
          <a:p>
            <a:pPr algn="ctr"/>
            <a:r>
              <a:rPr lang="fr-FR" sz="1200" b="1" dirty="0"/>
              <a:t>Densité commune de résidence</a:t>
            </a:r>
          </a:p>
        </p:txBody>
      </p:sp>
      <p:cxnSp>
        <p:nvCxnSpPr>
          <p:cNvPr id="86" name="Connecteur droit 85">
            <a:extLst>
              <a:ext uri="{FF2B5EF4-FFF2-40B4-BE49-F238E27FC236}">
                <a16:creationId xmlns:a16="http://schemas.microsoft.com/office/drawing/2014/main" id="{6BE1FB80-DA8D-319C-8E54-7F9F7B4EC644}"/>
              </a:ext>
            </a:extLst>
          </p:cNvPr>
          <p:cNvCxnSpPr>
            <a:cxnSpLocks/>
          </p:cNvCxnSpPr>
          <p:nvPr/>
        </p:nvCxnSpPr>
        <p:spPr>
          <a:xfrm>
            <a:off x="109223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DEA21103-755E-7852-C3B6-31F9630D9325}"/>
              </a:ext>
            </a:extLst>
          </p:cNvPr>
          <p:cNvCxnSpPr>
            <a:cxnSpLocks/>
          </p:cNvCxnSpPr>
          <p:nvPr/>
        </p:nvCxnSpPr>
        <p:spPr>
          <a:xfrm>
            <a:off x="109223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4E917798-3218-C07A-980E-A05761398A46}"/>
              </a:ext>
            </a:extLst>
          </p:cNvPr>
          <p:cNvCxnSpPr>
            <a:cxnSpLocks/>
          </p:cNvCxnSpPr>
          <p:nvPr/>
        </p:nvCxnSpPr>
        <p:spPr>
          <a:xfrm>
            <a:off x="109223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CA63BDB3-FA9B-5440-3206-1BAA17A312F8}"/>
              </a:ext>
            </a:extLst>
          </p:cNvPr>
          <p:cNvCxnSpPr>
            <a:cxnSpLocks/>
          </p:cNvCxnSpPr>
          <p:nvPr/>
        </p:nvCxnSpPr>
        <p:spPr>
          <a:xfrm>
            <a:off x="109223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47AD31A7-AC42-33A8-E0F7-C2D3751DB091}"/>
              </a:ext>
            </a:extLst>
          </p:cNvPr>
          <p:cNvCxnSpPr>
            <a:cxnSpLocks/>
          </p:cNvCxnSpPr>
          <p:nvPr/>
        </p:nvCxnSpPr>
        <p:spPr>
          <a:xfrm>
            <a:off x="109223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7CC93C0E-18C7-CE14-3134-77635D1FD528}"/>
              </a:ext>
            </a:extLst>
          </p:cNvPr>
          <p:cNvSpPr txBox="1"/>
          <p:nvPr/>
        </p:nvSpPr>
        <p:spPr>
          <a:xfrm>
            <a:off x="1908000" y="5877272"/>
            <a:ext cx="838109" cy="230832"/>
          </a:xfrm>
          <a:prstGeom prst="rect">
            <a:avLst/>
          </a:prstGeom>
          <a:noFill/>
        </p:spPr>
        <p:txBody>
          <a:bodyPr wrap="square" rtlCol="0">
            <a:spAutoFit/>
          </a:bodyPr>
          <a:lstStyle/>
          <a:p>
            <a:pPr algn="ctr"/>
            <a:r>
              <a:rPr lang="fr-FR" sz="900" dirty="0"/>
              <a:t>Rural</a:t>
            </a:r>
          </a:p>
        </p:txBody>
      </p:sp>
      <p:sp>
        <p:nvSpPr>
          <p:cNvPr id="93" name="ZoneTexte 92">
            <a:extLst>
              <a:ext uri="{FF2B5EF4-FFF2-40B4-BE49-F238E27FC236}">
                <a16:creationId xmlns:a16="http://schemas.microsoft.com/office/drawing/2014/main" id="{4DC0FF06-C978-AE04-4F1F-F757FC74A5DC}"/>
              </a:ext>
            </a:extLst>
          </p:cNvPr>
          <p:cNvSpPr txBox="1"/>
          <p:nvPr/>
        </p:nvSpPr>
        <p:spPr>
          <a:xfrm>
            <a:off x="4176000" y="5877272"/>
            <a:ext cx="838109" cy="230832"/>
          </a:xfrm>
          <a:prstGeom prst="rect">
            <a:avLst/>
          </a:prstGeom>
          <a:noFill/>
        </p:spPr>
        <p:txBody>
          <a:bodyPr wrap="square" rtlCol="0">
            <a:spAutoFit/>
          </a:bodyPr>
          <a:lstStyle/>
          <a:p>
            <a:pPr algn="ctr"/>
            <a:r>
              <a:rPr lang="fr-FR" sz="900" dirty="0"/>
              <a:t>Dense</a:t>
            </a:r>
          </a:p>
        </p:txBody>
      </p:sp>
      <p:sp>
        <p:nvSpPr>
          <p:cNvPr id="17" name="Titre 8">
            <a:extLst>
              <a:ext uri="{FF2B5EF4-FFF2-40B4-BE49-F238E27FC236}">
                <a16:creationId xmlns:a16="http://schemas.microsoft.com/office/drawing/2014/main" id="{C963C404-43C6-C0C8-49C1-49880D2B65E3}"/>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Densité de commune de résidence </a:t>
            </a:r>
            <a:r>
              <a:rPr lang="fr-FR" sz="2800" dirty="0">
                <a:solidFill>
                  <a:srgbClr val="0070C0"/>
                </a:solidFill>
                <a:latin typeface="Gill Sans MT"/>
                <a:ea typeface="+mn-ea"/>
                <a:cs typeface="+mn-cs"/>
              </a:rPr>
              <a:t>(4/4) - Emissions</a:t>
            </a:r>
            <a:endParaRPr lang="fr-FR" dirty="0"/>
          </a:p>
        </p:txBody>
      </p:sp>
      <p:cxnSp>
        <p:nvCxnSpPr>
          <p:cNvPr id="2" name="Connecteur droit avec flèche 1">
            <a:extLst>
              <a:ext uri="{FF2B5EF4-FFF2-40B4-BE49-F238E27FC236}">
                <a16:creationId xmlns:a16="http://schemas.microsoft.com/office/drawing/2014/main" id="{DB610579-B581-B69C-AD86-3717EEF88C17}"/>
              </a:ext>
            </a:extLst>
          </p:cNvPr>
          <p:cNvCxnSpPr>
            <a:cxnSpLocks/>
          </p:cNvCxnSpPr>
          <p:nvPr/>
        </p:nvCxnSpPr>
        <p:spPr>
          <a:xfrm flipV="1">
            <a:off x="6892876"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6927B584-9E16-8AE4-0215-E61300BF8F27}"/>
              </a:ext>
            </a:extLst>
          </p:cNvPr>
          <p:cNvCxnSpPr>
            <a:cxnSpLocks/>
          </p:cNvCxnSpPr>
          <p:nvPr/>
        </p:nvCxnSpPr>
        <p:spPr>
          <a:xfrm>
            <a:off x="6892876" y="5896741"/>
            <a:ext cx="450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F731F44B-DB9C-E5C9-F705-5F2EB1A114D0}"/>
              </a:ext>
            </a:extLst>
          </p:cNvPr>
          <p:cNvSpPr txBox="1"/>
          <p:nvPr/>
        </p:nvSpPr>
        <p:spPr>
          <a:xfrm>
            <a:off x="6384032"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8FD6A28E-0146-9D43-6E96-1DF27721159D}"/>
              </a:ext>
            </a:extLst>
          </p:cNvPr>
          <p:cNvSpPr txBox="1"/>
          <p:nvPr/>
        </p:nvSpPr>
        <p:spPr>
          <a:xfrm>
            <a:off x="6384032"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62FFD0C3-5DDE-91C2-D397-259DE24A9394}"/>
              </a:ext>
            </a:extLst>
          </p:cNvPr>
          <p:cNvSpPr txBox="1"/>
          <p:nvPr/>
        </p:nvSpPr>
        <p:spPr>
          <a:xfrm>
            <a:off x="6384032"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A9E1357E-7F78-63C6-0EB6-6D401D87E1CB}"/>
              </a:ext>
            </a:extLst>
          </p:cNvPr>
          <p:cNvSpPr txBox="1"/>
          <p:nvPr/>
        </p:nvSpPr>
        <p:spPr>
          <a:xfrm>
            <a:off x="6384032"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4A05B718-3DAC-AA48-7CBC-4971243302C1}"/>
              </a:ext>
            </a:extLst>
          </p:cNvPr>
          <p:cNvSpPr txBox="1"/>
          <p:nvPr/>
        </p:nvSpPr>
        <p:spPr>
          <a:xfrm>
            <a:off x="6384032" y="5073588"/>
            <a:ext cx="532618" cy="230832"/>
          </a:xfrm>
          <a:prstGeom prst="rect">
            <a:avLst/>
          </a:prstGeom>
          <a:noFill/>
        </p:spPr>
        <p:txBody>
          <a:bodyPr wrap="square" rtlCol="0">
            <a:spAutoFit/>
          </a:bodyPr>
          <a:lstStyle/>
          <a:p>
            <a:pPr algn="r"/>
            <a:r>
              <a:rPr lang="fr-FR" sz="900" dirty="0"/>
              <a:t>1</a:t>
            </a:r>
          </a:p>
        </p:txBody>
      </p:sp>
      <p:sp>
        <p:nvSpPr>
          <p:cNvPr id="15" name="ZoneTexte 14">
            <a:extLst>
              <a:ext uri="{FF2B5EF4-FFF2-40B4-BE49-F238E27FC236}">
                <a16:creationId xmlns:a16="http://schemas.microsoft.com/office/drawing/2014/main" id="{278414A9-0960-E39D-DF8F-A082EBAFDA79}"/>
              </a:ext>
            </a:extLst>
          </p:cNvPr>
          <p:cNvSpPr txBox="1"/>
          <p:nvPr/>
        </p:nvSpPr>
        <p:spPr>
          <a:xfrm rot="16200000">
            <a:off x="5708316" y="3363927"/>
            <a:ext cx="1512000" cy="276999"/>
          </a:xfrm>
          <a:prstGeom prst="rect">
            <a:avLst/>
          </a:prstGeom>
          <a:noFill/>
        </p:spPr>
        <p:txBody>
          <a:bodyPr wrap="square" rtlCol="0">
            <a:spAutoFit/>
          </a:bodyPr>
          <a:lstStyle/>
          <a:p>
            <a:pPr algn="ctr"/>
            <a:r>
              <a:rPr lang="fr-FR" sz="1200" b="1" dirty="0"/>
              <a:t>Distance (km)</a:t>
            </a:r>
          </a:p>
        </p:txBody>
      </p:sp>
      <p:cxnSp>
        <p:nvCxnSpPr>
          <p:cNvPr id="19" name="Connecteur droit 18">
            <a:extLst>
              <a:ext uri="{FF2B5EF4-FFF2-40B4-BE49-F238E27FC236}">
                <a16:creationId xmlns:a16="http://schemas.microsoft.com/office/drawing/2014/main" id="{BC03C180-FF0F-777A-FA5B-5B78DABA62BA}"/>
              </a:ext>
            </a:extLst>
          </p:cNvPr>
          <p:cNvCxnSpPr>
            <a:cxnSpLocks/>
          </p:cNvCxnSpPr>
          <p:nvPr/>
        </p:nvCxnSpPr>
        <p:spPr>
          <a:xfrm>
            <a:off x="686666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DD0A7C3-4D2D-75CF-C138-5D6EDC37854D}"/>
              </a:ext>
            </a:extLst>
          </p:cNvPr>
          <p:cNvCxnSpPr>
            <a:cxnSpLocks/>
          </p:cNvCxnSpPr>
          <p:nvPr/>
        </p:nvCxnSpPr>
        <p:spPr>
          <a:xfrm>
            <a:off x="686666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02BC7D8-BAF5-7493-DC60-FB1E6BCAE7DB}"/>
              </a:ext>
            </a:extLst>
          </p:cNvPr>
          <p:cNvCxnSpPr>
            <a:cxnSpLocks/>
          </p:cNvCxnSpPr>
          <p:nvPr/>
        </p:nvCxnSpPr>
        <p:spPr>
          <a:xfrm>
            <a:off x="686666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FC63F442-C1CF-ACCB-7BDA-60ED49FBE726}"/>
              </a:ext>
            </a:extLst>
          </p:cNvPr>
          <p:cNvCxnSpPr>
            <a:cxnSpLocks/>
          </p:cNvCxnSpPr>
          <p:nvPr/>
        </p:nvCxnSpPr>
        <p:spPr>
          <a:xfrm>
            <a:off x="686666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B418CC63-8E65-B50A-FF39-126A97ACA79F}"/>
              </a:ext>
            </a:extLst>
          </p:cNvPr>
          <p:cNvCxnSpPr>
            <a:cxnSpLocks/>
          </p:cNvCxnSpPr>
          <p:nvPr/>
        </p:nvCxnSpPr>
        <p:spPr>
          <a:xfrm>
            <a:off x="686666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C2874270-ACF1-0A82-4609-FC698396D675}"/>
              </a:ext>
            </a:extLst>
          </p:cNvPr>
          <p:cNvCxnSpPr>
            <a:cxnSpLocks/>
          </p:cNvCxnSpPr>
          <p:nvPr/>
        </p:nvCxnSpPr>
        <p:spPr>
          <a:xfrm>
            <a:off x="1118444"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73ED35EC-3025-C519-EFD5-D4688FC1B810}"/>
              </a:ext>
            </a:extLst>
          </p:cNvPr>
          <p:cNvCxnSpPr>
            <a:cxnSpLocks/>
          </p:cNvCxnSpPr>
          <p:nvPr/>
        </p:nvCxnSpPr>
        <p:spPr>
          <a:xfrm>
            <a:off x="1118444"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A7BC20DE-4F1F-D11D-9136-BEBC1DED1EDB}"/>
              </a:ext>
            </a:extLst>
          </p:cNvPr>
          <p:cNvCxnSpPr>
            <a:cxnSpLocks/>
          </p:cNvCxnSpPr>
          <p:nvPr/>
        </p:nvCxnSpPr>
        <p:spPr>
          <a:xfrm>
            <a:off x="1118444"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99E21EAD-869B-97CE-77E1-122D4541A917}"/>
              </a:ext>
            </a:extLst>
          </p:cNvPr>
          <p:cNvCxnSpPr>
            <a:cxnSpLocks/>
          </p:cNvCxnSpPr>
          <p:nvPr/>
        </p:nvCxnSpPr>
        <p:spPr>
          <a:xfrm>
            <a:off x="1118444"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4BFE76AA-46DD-8800-84FA-3141531FD8D2}"/>
              </a:ext>
            </a:extLst>
          </p:cNvPr>
          <p:cNvCxnSpPr>
            <a:cxnSpLocks/>
          </p:cNvCxnSpPr>
          <p:nvPr/>
        </p:nvCxnSpPr>
        <p:spPr>
          <a:xfrm>
            <a:off x="1118444"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4A5388B5-8EED-8F60-087E-EE5F8DEDAD9D}"/>
              </a:ext>
            </a:extLst>
          </p:cNvPr>
          <p:cNvCxnSpPr>
            <a:cxnSpLocks/>
          </p:cNvCxnSpPr>
          <p:nvPr/>
        </p:nvCxnSpPr>
        <p:spPr>
          <a:xfrm>
            <a:off x="1118444"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9C8C5E1A-C70A-84BF-B82D-E31769710E69}"/>
              </a:ext>
            </a:extLst>
          </p:cNvPr>
          <p:cNvCxnSpPr>
            <a:cxnSpLocks/>
          </p:cNvCxnSpPr>
          <p:nvPr/>
        </p:nvCxnSpPr>
        <p:spPr>
          <a:xfrm>
            <a:off x="688906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1662246F-4EB4-1370-C06D-23067AF36BFE}"/>
              </a:ext>
            </a:extLst>
          </p:cNvPr>
          <p:cNvCxnSpPr/>
          <p:nvPr/>
        </p:nvCxnSpPr>
        <p:spPr>
          <a:xfrm>
            <a:off x="688906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F7B6A53A-2745-71FF-6A34-9A16D01CD6BD}"/>
              </a:ext>
            </a:extLst>
          </p:cNvPr>
          <p:cNvCxnSpPr/>
          <p:nvPr/>
        </p:nvCxnSpPr>
        <p:spPr>
          <a:xfrm>
            <a:off x="688906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EFDD6D18-BDF0-8D58-E9F3-0809ECCF43C2}"/>
              </a:ext>
            </a:extLst>
          </p:cNvPr>
          <p:cNvCxnSpPr/>
          <p:nvPr/>
        </p:nvCxnSpPr>
        <p:spPr>
          <a:xfrm>
            <a:off x="688906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340ECC2E-9E63-2E4F-7FAA-9D7CE0309FAC}"/>
              </a:ext>
            </a:extLst>
          </p:cNvPr>
          <p:cNvCxnSpPr/>
          <p:nvPr/>
        </p:nvCxnSpPr>
        <p:spPr>
          <a:xfrm>
            <a:off x="688906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2789E375-3C98-9AF3-7AA7-BA72C5C39A9E}"/>
              </a:ext>
            </a:extLst>
          </p:cNvPr>
          <p:cNvCxnSpPr/>
          <p:nvPr/>
        </p:nvCxnSpPr>
        <p:spPr>
          <a:xfrm>
            <a:off x="688906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82078C7A-85F2-4948-035B-46BBEB3092E3}"/>
              </a:ext>
            </a:extLst>
          </p:cNvPr>
          <p:cNvPicPr>
            <a:picLocks noChangeAspect="1"/>
          </p:cNvPicPr>
          <p:nvPr/>
        </p:nvPicPr>
        <p:blipFill>
          <a:blip r:embed="rId5"/>
          <a:stretch>
            <a:fillRect/>
          </a:stretch>
        </p:blipFill>
        <p:spPr>
          <a:xfrm>
            <a:off x="10992544" y="2588648"/>
            <a:ext cx="857994" cy="1816036"/>
          </a:xfrm>
          <a:prstGeom prst="rect">
            <a:avLst/>
          </a:prstGeom>
        </p:spPr>
      </p:pic>
      <p:sp>
        <p:nvSpPr>
          <p:cNvPr id="109" name="ZoneTexte 108">
            <a:extLst>
              <a:ext uri="{FF2B5EF4-FFF2-40B4-BE49-F238E27FC236}">
                <a16:creationId xmlns:a16="http://schemas.microsoft.com/office/drawing/2014/main" id="{80932A4B-E0FF-350A-0490-8FE64F43C9CA}"/>
              </a:ext>
            </a:extLst>
          </p:cNvPr>
          <p:cNvSpPr txBox="1"/>
          <p:nvPr/>
        </p:nvSpPr>
        <p:spPr>
          <a:xfrm>
            <a:off x="3042000" y="5877272"/>
            <a:ext cx="838109" cy="230832"/>
          </a:xfrm>
          <a:prstGeom prst="rect">
            <a:avLst/>
          </a:prstGeom>
          <a:noFill/>
        </p:spPr>
        <p:txBody>
          <a:bodyPr wrap="square" rtlCol="0">
            <a:spAutoFit/>
          </a:bodyPr>
          <a:lstStyle/>
          <a:p>
            <a:pPr algn="ctr"/>
            <a:r>
              <a:rPr lang="fr-FR" sz="900" dirty="0"/>
              <a:t>Intermédiaire</a:t>
            </a:r>
          </a:p>
        </p:txBody>
      </p:sp>
      <p:sp>
        <p:nvSpPr>
          <p:cNvPr id="114" name="ZoneTexte 113">
            <a:extLst>
              <a:ext uri="{FF2B5EF4-FFF2-40B4-BE49-F238E27FC236}">
                <a16:creationId xmlns:a16="http://schemas.microsoft.com/office/drawing/2014/main" id="{46C4DE30-1640-F051-8FC8-6A4CE2D2BE16}"/>
              </a:ext>
            </a:extLst>
          </p:cNvPr>
          <p:cNvSpPr txBox="1"/>
          <p:nvPr/>
        </p:nvSpPr>
        <p:spPr>
          <a:xfrm>
            <a:off x="7862891" y="6093296"/>
            <a:ext cx="2725493" cy="276999"/>
          </a:xfrm>
          <a:prstGeom prst="rect">
            <a:avLst/>
          </a:prstGeom>
          <a:noFill/>
        </p:spPr>
        <p:txBody>
          <a:bodyPr wrap="square" rtlCol="0">
            <a:spAutoFit/>
          </a:bodyPr>
          <a:lstStyle/>
          <a:p>
            <a:pPr algn="ctr"/>
            <a:r>
              <a:rPr lang="fr-FR" sz="1200" b="1" dirty="0"/>
              <a:t>Densité commune de résidence</a:t>
            </a:r>
          </a:p>
        </p:txBody>
      </p:sp>
      <p:sp>
        <p:nvSpPr>
          <p:cNvPr id="115" name="ZoneTexte 114">
            <a:extLst>
              <a:ext uri="{FF2B5EF4-FFF2-40B4-BE49-F238E27FC236}">
                <a16:creationId xmlns:a16="http://schemas.microsoft.com/office/drawing/2014/main" id="{06EA24DB-FEE7-A1E1-F455-553F631DD28B}"/>
              </a:ext>
            </a:extLst>
          </p:cNvPr>
          <p:cNvSpPr txBox="1"/>
          <p:nvPr/>
        </p:nvSpPr>
        <p:spPr>
          <a:xfrm>
            <a:off x="7686000" y="5877271"/>
            <a:ext cx="838109" cy="230832"/>
          </a:xfrm>
          <a:prstGeom prst="rect">
            <a:avLst/>
          </a:prstGeom>
          <a:noFill/>
        </p:spPr>
        <p:txBody>
          <a:bodyPr wrap="square" rtlCol="0">
            <a:spAutoFit/>
          </a:bodyPr>
          <a:lstStyle/>
          <a:p>
            <a:pPr algn="ctr"/>
            <a:r>
              <a:rPr lang="fr-FR" sz="900" dirty="0"/>
              <a:t>Rural</a:t>
            </a:r>
          </a:p>
        </p:txBody>
      </p:sp>
      <p:sp>
        <p:nvSpPr>
          <p:cNvPr id="116" name="ZoneTexte 115">
            <a:extLst>
              <a:ext uri="{FF2B5EF4-FFF2-40B4-BE49-F238E27FC236}">
                <a16:creationId xmlns:a16="http://schemas.microsoft.com/office/drawing/2014/main" id="{398932CC-638C-F00C-DA34-E5E257C8A9ED}"/>
              </a:ext>
            </a:extLst>
          </p:cNvPr>
          <p:cNvSpPr txBox="1"/>
          <p:nvPr/>
        </p:nvSpPr>
        <p:spPr>
          <a:xfrm>
            <a:off x="9928800" y="5877271"/>
            <a:ext cx="838109" cy="230832"/>
          </a:xfrm>
          <a:prstGeom prst="rect">
            <a:avLst/>
          </a:prstGeom>
          <a:noFill/>
        </p:spPr>
        <p:txBody>
          <a:bodyPr wrap="square" rtlCol="0">
            <a:spAutoFit/>
          </a:bodyPr>
          <a:lstStyle/>
          <a:p>
            <a:pPr algn="ctr"/>
            <a:r>
              <a:rPr lang="fr-FR" sz="900" dirty="0"/>
              <a:t>Dense</a:t>
            </a:r>
          </a:p>
        </p:txBody>
      </p:sp>
      <p:sp>
        <p:nvSpPr>
          <p:cNvPr id="117" name="ZoneTexte 116">
            <a:extLst>
              <a:ext uri="{FF2B5EF4-FFF2-40B4-BE49-F238E27FC236}">
                <a16:creationId xmlns:a16="http://schemas.microsoft.com/office/drawing/2014/main" id="{19A3330F-E3A8-8D79-E510-F2E791CE12F0}"/>
              </a:ext>
            </a:extLst>
          </p:cNvPr>
          <p:cNvSpPr txBox="1"/>
          <p:nvPr/>
        </p:nvSpPr>
        <p:spPr>
          <a:xfrm>
            <a:off x="8807400" y="5877271"/>
            <a:ext cx="838109" cy="230832"/>
          </a:xfrm>
          <a:prstGeom prst="rect">
            <a:avLst/>
          </a:prstGeom>
          <a:noFill/>
        </p:spPr>
        <p:txBody>
          <a:bodyPr wrap="square" rtlCol="0">
            <a:spAutoFit/>
          </a:bodyPr>
          <a:lstStyle/>
          <a:p>
            <a:pPr algn="ctr"/>
            <a:r>
              <a:rPr lang="fr-FR" sz="900" dirty="0"/>
              <a:t>Intermédiaire</a:t>
            </a:r>
          </a:p>
        </p:txBody>
      </p:sp>
      <p:sp>
        <p:nvSpPr>
          <p:cNvPr id="118" name="ZoneTexte 117">
            <a:extLst>
              <a:ext uri="{FF2B5EF4-FFF2-40B4-BE49-F238E27FC236}">
                <a16:creationId xmlns:a16="http://schemas.microsoft.com/office/drawing/2014/main" id="{5B9D5EA8-11E1-CD17-13FE-C877CAC192D8}"/>
              </a:ext>
            </a:extLst>
          </p:cNvPr>
          <p:cNvSpPr txBox="1"/>
          <p:nvPr/>
        </p:nvSpPr>
        <p:spPr>
          <a:xfrm>
            <a:off x="1182349"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57354DA7-147C-73C8-FBAE-3B203532F168}"/>
              </a:ext>
            </a:extLst>
          </p:cNvPr>
          <p:cNvSpPr txBox="1"/>
          <p:nvPr/>
        </p:nvSpPr>
        <p:spPr>
          <a:xfrm>
            <a:off x="1183944"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381E2C3C-652B-D28A-4852-FBEEA1BFAE84}"/>
              </a:ext>
            </a:extLst>
          </p:cNvPr>
          <p:cNvSpPr txBox="1"/>
          <p:nvPr/>
        </p:nvSpPr>
        <p:spPr>
          <a:xfrm>
            <a:off x="1182349"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F5DC881E-71C2-C167-E118-D27AE9176823}"/>
              </a:ext>
            </a:extLst>
          </p:cNvPr>
          <p:cNvSpPr txBox="1"/>
          <p:nvPr/>
        </p:nvSpPr>
        <p:spPr>
          <a:xfrm>
            <a:off x="1182349"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D7DE2DA4-1547-0CA1-7D71-C74B21B9EAAC}"/>
              </a:ext>
            </a:extLst>
          </p:cNvPr>
          <p:cNvSpPr txBox="1"/>
          <p:nvPr/>
        </p:nvSpPr>
        <p:spPr>
          <a:xfrm>
            <a:off x="1175600"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6E704C23-B3C6-B1E6-8CAD-CF845E737BE6}"/>
              </a:ext>
            </a:extLst>
          </p:cNvPr>
          <p:cNvSpPr txBox="1"/>
          <p:nvPr/>
        </p:nvSpPr>
        <p:spPr>
          <a:xfrm>
            <a:off x="1182349"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5D5F0D24-F549-C353-DB36-8EFFB7382FA8}"/>
              </a:ext>
            </a:extLst>
          </p:cNvPr>
          <p:cNvSpPr txBox="1"/>
          <p:nvPr/>
        </p:nvSpPr>
        <p:spPr>
          <a:xfrm>
            <a:off x="1183873"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126" name="ZoneTexte 125">
            <a:extLst>
              <a:ext uri="{FF2B5EF4-FFF2-40B4-BE49-F238E27FC236}">
                <a16:creationId xmlns:a16="http://schemas.microsoft.com/office/drawing/2014/main" id="{65140A73-D264-F3D4-07CA-9CF42B0CB9D4}"/>
              </a:ext>
            </a:extLst>
          </p:cNvPr>
          <p:cNvSpPr txBox="1"/>
          <p:nvPr/>
        </p:nvSpPr>
        <p:spPr>
          <a:xfrm>
            <a:off x="6961495"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27" name="ZoneTexte 126">
            <a:extLst>
              <a:ext uri="{FF2B5EF4-FFF2-40B4-BE49-F238E27FC236}">
                <a16:creationId xmlns:a16="http://schemas.microsoft.com/office/drawing/2014/main" id="{566E76EE-6D6E-28C9-DD53-AC63FF3A0D64}"/>
              </a:ext>
            </a:extLst>
          </p:cNvPr>
          <p:cNvSpPr txBox="1"/>
          <p:nvPr/>
        </p:nvSpPr>
        <p:spPr>
          <a:xfrm>
            <a:off x="6963090"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8" name="ZoneTexte 127">
            <a:extLst>
              <a:ext uri="{FF2B5EF4-FFF2-40B4-BE49-F238E27FC236}">
                <a16:creationId xmlns:a16="http://schemas.microsoft.com/office/drawing/2014/main" id="{44E2CA3A-09A9-56ED-86DD-6133F2479012}"/>
              </a:ext>
            </a:extLst>
          </p:cNvPr>
          <p:cNvSpPr txBox="1"/>
          <p:nvPr/>
        </p:nvSpPr>
        <p:spPr>
          <a:xfrm>
            <a:off x="6961495"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9" name="ZoneTexte 128">
            <a:extLst>
              <a:ext uri="{FF2B5EF4-FFF2-40B4-BE49-F238E27FC236}">
                <a16:creationId xmlns:a16="http://schemas.microsoft.com/office/drawing/2014/main" id="{C1CDD37C-F39E-5DFB-896A-24F09E908A25}"/>
              </a:ext>
            </a:extLst>
          </p:cNvPr>
          <p:cNvSpPr txBox="1"/>
          <p:nvPr/>
        </p:nvSpPr>
        <p:spPr>
          <a:xfrm>
            <a:off x="6961495"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30" name="ZoneTexte 129">
            <a:extLst>
              <a:ext uri="{FF2B5EF4-FFF2-40B4-BE49-F238E27FC236}">
                <a16:creationId xmlns:a16="http://schemas.microsoft.com/office/drawing/2014/main" id="{4071A9EE-A770-8F28-DDE7-B3E24E25C228}"/>
              </a:ext>
            </a:extLst>
          </p:cNvPr>
          <p:cNvSpPr txBox="1"/>
          <p:nvPr/>
        </p:nvSpPr>
        <p:spPr>
          <a:xfrm>
            <a:off x="6954746"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31" name="ZoneTexte 130">
            <a:extLst>
              <a:ext uri="{FF2B5EF4-FFF2-40B4-BE49-F238E27FC236}">
                <a16:creationId xmlns:a16="http://schemas.microsoft.com/office/drawing/2014/main" id="{6BD05FA0-78C6-F392-4995-F3830B379440}"/>
              </a:ext>
            </a:extLst>
          </p:cNvPr>
          <p:cNvSpPr txBox="1"/>
          <p:nvPr/>
        </p:nvSpPr>
        <p:spPr>
          <a:xfrm>
            <a:off x="6961495"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32" name="ZoneTexte 131">
            <a:extLst>
              <a:ext uri="{FF2B5EF4-FFF2-40B4-BE49-F238E27FC236}">
                <a16:creationId xmlns:a16="http://schemas.microsoft.com/office/drawing/2014/main" id="{9BFF3F20-123A-50AA-75F7-BE8D44EA9AD9}"/>
              </a:ext>
            </a:extLst>
          </p:cNvPr>
          <p:cNvSpPr txBox="1"/>
          <p:nvPr/>
        </p:nvSpPr>
        <p:spPr>
          <a:xfrm>
            <a:off x="6963019"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24" name="ZoneTexte 23">
            <a:extLst>
              <a:ext uri="{FF2B5EF4-FFF2-40B4-BE49-F238E27FC236}">
                <a16:creationId xmlns:a16="http://schemas.microsoft.com/office/drawing/2014/main" id="{6643D35C-3BD3-8346-EF10-EBCD466E4B43}"/>
              </a:ext>
            </a:extLst>
          </p:cNvPr>
          <p:cNvSpPr txBox="1"/>
          <p:nvPr/>
        </p:nvSpPr>
        <p:spPr>
          <a:xfrm>
            <a:off x="1980643" y="1196752"/>
            <a:ext cx="2942537" cy="338554"/>
          </a:xfrm>
          <a:prstGeom prst="rect">
            <a:avLst/>
          </a:prstGeom>
          <a:noFill/>
        </p:spPr>
        <p:txBody>
          <a:bodyPr wrap="none" rtlCol="0">
            <a:spAutoFit/>
          </a:bodyPr>
          <a:lstStyle/>
          <a:p>
            <a:pPr algn="ctr"/>
            <a:r>
              <a:rPr lang="fr-FR" sz="1600" b="1" dirty="0"/>
              <a:t>Emissions directes par mode</a:t>
            </a:r>
          </a:p>
        </p:txBody>
      </p:sp>
      <p:sp>
        <p:nvSpPr>
          <p:cNvPr id="25" name="ZoneTexte 24">
            <a:extLst>
              <a:ext uri="{FF2B5EF4-FFF2-40B4-BE49-F238E27FC236}">
                <a16:creationId xmlns:a16="http://schemas.microsoft.com/office/drawing/2014/main" id="{5B45CD43-391C-2F0A-8C5B-BE3096EED576}"/>
              </a:ext>
            </a:extLst>
          </p:cNvPr>
          <p:cNvSpPr txBox="1"/>
          <p:nvPr/>
        </p:nvSpPr>
        <p:spPr>
          <a:xfrm>
            <a:off x="7553193" y="1196752"/>
            <a:ext cx="3384133" cy="338554"/>
          </a:xfrm>
          <a:prstGeom prst="rect">
            <a:avLst/>
          </a:prstGeom>
          <a:noFill/>
        </p:spPr>
        <p:txBody>
          <a:bodyPr wrap="none" rtlCol="0">
            <a:spAutoFit/>
          </a:bodyPr>
          <a:lstStyle/>
          <a:p>
            <a:pPr algn="ctr"/>
            <a:r>
              <a:rPr lang="fr-FR" sz="1600" b="1" dirty="0"/>
              <a:t>Emissions avec amont et traînées</a:t>
            </a:r>
          </a:p>
        </p:txBody>
      </p:sp>
      <p:sp>
        <p:nvSpPr>
          <p:cNvPr id="16" name="ZoneTexte 15">
            <a:extLst>
              <a:ext uri="{FF2B5EF4-FFF2-40B4-BE49-F238E27FC236}">
                <a16:creationId xmlns:a16="http://schemas.microsoft.com/office/drawing/2014/main" id="{7202BF6B-42A0-1D37-02BC-4C8B2F17465A}"/>
              </a:ext>
            </a:extLst>
          </p:cNvPr>
          <p:cNvSpPr txBox="1"/>
          <p:nvPr/>
        </p:nvSpPr>
        <p:spPr>
          <a:xfrm>
            <a:off x="1919536" y="1469976"/>
            <a:ext cx="838109" cy="246221"/>
          </a:xfrm>
          <a:prstGeom prst="rect">
            <a:avLst/>
          </a:prstGeom>
          <a:noFill/>
        </p:spPr>
        <p:txBody>
          <a:bodyPr wrap="square" rtlCol="0">
            <a:spAutoFit/>
          </a:bodyPr>
          <a:lstStyle/>
          <a:p>
            <a:pPr algn="ctr"/>
            <a:r>
              <a:rPr lang="fr-FR" sz="1000" b="1" dirty="0"/>
              <a:t>41,8 %</a:t>
            </a:r>
          </a:p>
        </p:txBody>
      </p:sp>
      <p:sp>
        <p:nvSpPr>
          <p:cNvPr id="27" name="ZoneTexte 26">
            <a:extLst>
              <a:ext uri="{FF2B5EF4-FFF2-40B4-BE49-F238E27FC236}">
                <a16:creationId xmlns:a16="http://schemas.microsoft.com/office/drawing/2014/main" id="{3228370B-6014-52B4-B16E-2D20B6C0AA0D}"/>
              </a:ext>
            </a:extLst>
          </p:cNvPr>
          <p:cNvSpPr txBox="1"/>
          <p:nvPr/>
        </p:nvSpPr>
        <p:spPr>
          <a:xfrm>
            <a:off x="4187536" y="1469976"/>
            <a:ext cx="838109" cy="246221"/>
          </a:xfrm>
          <a:prstGeom prst="rect">
            <a:avLst/>
          </a:prstGeom>
          <a:noFill/>
        </p:spPr>
        <p:txBody>
          <a:bodyPr wrap="square" rtlCol="0">
            <a:spAutoFit/>
          </a:bodyPr>
          <a:lstStyle/>
          <a:p>
            <a:pPr algn="ctr"/>
            <a:r>
              <a:rPr lang="fr-FR" sz="1000" b="1" dirty="0"/>
              <a:t>30,9 %</a:t>
            </a:r>
          </a:p>
        </p:txBody>
      </p:sp>
      <p:sp>
        <p:nvSpPr>
          <p:cNvPr id="35" name="ZoneTexte 34">
            <a:extLst>
              <a:ext uri="{FF2B5EF4-FFF2-40B4-BE49-F238E27FC236}">
                <a16:creationId xmlns:a16="http://schemas.microsoft.com/office/drawing/2014/main" id="{486B0A2A-5271-1ED3-2475-A63F56460D33}"/>
              </a:ext>
            </a:extLst>
          </p:cNvPr>
          <p:cNvSpPr txBox="1"/>
          <p:nvPr/>
        </p:nvSpPr>
        <p:spPr>
          <a:xfrm>
            <a:off x="3053536" y="1469976"/>
            <a:ext cx="838109" cy="246221"/>
          </a:xfrm>
          <a:prstGeom prst="rect">
            <a:avLst/>
          </a:prstGeom>
          <a:noFill/>
        </p:spPr>
        <p:txBody>
          <a:bodyPr wrap="square" rtlCol="0">
            <a:spAutoFit/>
          </a:bodyPr>
          <a:lstStyle/>
          <a:p>
            <a:pPr algn="ctr"/>
            <a:r>
              <a:rPr lang="fr-FR" sz="1000" b="1" dirty="0"/>
              <a:t>27,3 %</a:t>
            </a:r>
          </a:p>
        </p:txBody>
      </p:sp>
      <p:sp>
        <p:nvSpPr>
          <p:cNvPr id="36" name="ZoneTexte 35">
            <a:extLst>
              <a:ext uri="{FF2B5EF4-FFF2-40B4-BE49-F238E27FC236}">
                <a16:creationId xmlns:a16="http://schemas.microsoft.com/office/drawing/2014/main" id="{BFE80E5F-87AE-25FD-E272-DB397152D1A4}"/>
              </a:ext>
            </a:extLst>
          </p:cNvPr>
          <p:cNvSpPr txBox="1"/>
          <p:nvPr/>
        </p:nvSpPr>
        <p:spPr>
          <a:xfrm>
            <a:off x="7742419" y="1473740"/>
            <a:ext cx="838109" cy="246221"/>
          </a:xfrm>
          <a:prstGeom prst="rect">
            <a:avLst/>
          </a:prstGeom>
          <a:noFill/>
        </p:spPr>
        <p:txBody>
          <a:bodyPr wrap="square" rtlCol="0">
            <a:spAutoFit/>
          </a:bodyPr>
          <a:lstStyle/>
          <a:p>
            <a:pPr algn="ctr"/>
            <a:r>
              <a:rPr lang="fr-FR" sz="1000" b="1" dirty="0"/>
              <a:t>39,8 %</a:t>
            </a:r>
          </a:p>
        </p:txBody>
      </p:sp>
      <p:sp>
        <p:nvSpPr>
          <p:cNvPr id="37" name="ZoneTexte 36">
            <a:extLst>
              <a:ext uri="{FF2B5EF4-FFF2-40B4-BE49-F238E27FC236}">
                <a16:creationId xmlns:a16="http://schemas.microsoft.com/office/drawing/2014/main" id="{BEF86E36-3BB2-A1F1-AF2F-013C686A6467}"/>
              </a:ext>
            </a:extLst>
          </p:cNvPr>
          <p:cNvSpPr txBox="1"/>
          <p:nvPr/>
        </p:nvSpPr>
        <p:spPr>
          <a:xfrm>
            <a:off x="10010419" y="1473740"/>
            <a:ext cx="838109" cy="246221"/>
          </a:xfrm>
          <a:prstGeom prst="rect">
            <a:avLst/>
          </a:prstGeom>
          <a:noFill/>
        </p:spPr>
        <p:txBody>
          <a:bodyPr wrap="square" rtlCol="0">
            <a:spAutoFit/>
          </a:bodyPr>
          <a:lstStyle/>
          <a:p>
            <a:pPr algn="ctr"/>
            <a:r>
              <a:rPr lang="fr-FR" sz="1000" b="1" dirty="0"/>
              <a:t>33,5 %</a:t>
            </a:r>
          </a:p>
        </p:txBody>
      </p:sp>
      <p:sp>
        <p:nvSpPr>
          <p:cNvPr id="38" name="ZoneTexte 37">
            <a:extLst>
              <a:ext uri="{FF2B5EF4-FFF2-40B4-BE49-F238E27FC236}">
                <a16:creationId xmlns:a16="http://schemas.microsoft.com/office/drawing/2014/main" id="{05250790-97C9-71D4-7088-1CC300CD3FFA}"/>
              </a:ext>
            </a:extLst>
          </p:cNvPr>
          <p:cNvSpPr txBox="1"/>
          <p:nvPr/>
        </p:nvSpPr>
        <p:spPr>
          <a:xfrm>
            <a:off x="8876419" y="1473740"/>
            <a:ext cx="838109" cy="246221"/>
          </a:xfrm>
          <a:prstGeom prst="rect">
            <a:avLst/>
          </a:prstGeom>
          <a:noFill/>
        </p:spPr>
        <p:txBody>
          <a:bodyPr wrap="square" rtlCol="0">
            <a:spAutoFit/>
          </a:bodyPr>
          <a:lstStyle/>
          <a:p>
            <a:pPr algn="ctr"/>
            <a:r>
              <a:rPr lang="fr-FR" sz="1000" b="1" dirty="0"/>
              <a:t>26,7 %</a:t>
            </a:r>
          </a:p>
        </p:txBody>
      </p:sp>
      <p:sp>
        <p:nvSpPr>
          <p:cNvPr id="40" name="Espace réservé du pied de page 3">
            <a:extLst>
              <a:ext uri="{FF2B5EF4-FFF2-40B4-BE49-F238E27FC236}">
                <a16:creationId xmlns:a16="http://schemas.microsoft.com/office/drawing/2014/main" id="{976186BD-C049-A27E-9491-44CEF58D5637}"/>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6" action="ppaction://hlinksldjump"/>
              </a:rPr>
              <a:t>page 11</a:t>
            </a:r>
            <a:r>
              <a:rPr lang="fr-FR" dirty="0"/>
              <a:t>.</a:t>
            </a:r>
          </a:p>
          <a:p>
            <a:pPr algn="ctr"/>
            <a:r>
              <a:rPr lang="fr-FR" dirty="0"/>
              <a:t>Classes de densité </a:t>
            </a:r>
            <a:r>
              <a:rPr lang="fr-FR" dirty="0">
                <a:hlinkClick r:id="rId7"/>
              </a:rPr>
              <a:t>Insee</a:t>
            </a:r>
            <a:r>
              <a:rPr lang="fr-FR" dirty="0"/>
              <a:t> : communes rurales (33 % population), de densité intermédiaire (28 %) et denses (38 %).</a:t>
            </a:r>
          </a:p>
        </p:txBody>
      </p:sp>
      <p:sp>
        <p:nvSpPr>
          <p:cNvPr id="44" name="Espace réservé du pied de page 3">
            <a:extLst>
              <a:ext uri="{FF2B5EF4-FFF2-40B4-BE49-F238E27FC236}">
                <a16:creationId xmlns:a16="http://schemas.microsoft.com/office/drawing/2014/main" id="{0A2D76D9-60F6-0A82-0D2C-9755F1FCAF2F}"/>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259656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1+#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25" grpId="0"/>
      <p:bldP spid="16" grpId="0"/>
      <p:bldP spid="27"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15E8-76AA-D4C0-309A-BB718DD80F96}"/>
            </a:ext>
          </a:extLst>
        </p:cNvPr>
        <p:cNvGrpSpPr/>
        <p:nvPr/>
      </p:nvGrpSpPr>
      <p:grpSpPr>
        <a:xfrm>
          <a:off x="0" y="0"/>
          <a:ext cx="0" cy="0"/>
          <a:chOff x="0" y="0"/>
          <a:chExt cx="0" cy="0"/>
        </a:xfrm>
      </p:grpSpPr>
      <p:sp>
        <p:nvSpPr>
          <p:cNvPr id="9" name="Titre 8">
            <a:extLst>
              <a:ext uri="{FF2B5EF4-FFF2-40B4-BE49-F238E27FC236}">
                <a16:creationId xmlns:a16="http://schemas.microsoft.com/office/drawing/2014/main" id="{EFEB5356-A662-4F80-E331-3CECD204D987}"/>
              </a:ext>
            </a:extLst>
          </p:cNvPr>
          <p:cNvSpPr>
            <a:spLocks noGrp="1"/>
          </p:cNvSpPr>
          <p:nvPr>
            <p:ph type="title"/>
          </p:nvPr>
        </p:nvSpPr>
        <p:spPr/>
        <p:txBody>
          <a:bodyPr>
            <a:normAutofit/>
          </a:bodyPr>
          <a:lstStyle/>
          <a:p>
            <a:pPr>
              <a:spcBef>
                <a:spcPts val="0"/>
              </a:spcBef>
            </a:pPr>
            <a:r>
              <a:rPr lang="fr-FR" sz="2800" dirty="0">
                <a:solidFill>
                  <a:srgbClr val="0070C0"/>
                </a:solidFill>
                <a:latin typeface="Gill Sans MT"/>
                <a:ea typeface="+mn-ea"/>
                <a:cs typeface="+mn-cs"/>
              </a:rPr>
              <a:t>Eléments introductifs et méthodologiques</a:t>
            </a:r>
            <a:endParaRPr lang="fr-FR" dirty="0"/>
          </a:p>
        </p:txBody>
      </p:sp>
      <p:sp>
        <p:nvSpPr>
          <p:cNvPr id="3" name="Espace réservé de la date 2">
            <a:extLst>
              <a:ext uri="{FF2B5EF4-FFF2-40B4-BE49-F238E27FC236}">
                <a16:creationId xmlns:a16="http://schemas.microsoft.com/office/drawing/2014/main" id="{EA3F05AB-A9A0-D0E5-C694-108D819145E9}"/>
              </a:ext>
            </a:extLst>
          </p:cNvPr>
          <p:cNvSpPr>
            <a:spLocks noGrp="1"/>
          </p:cNvSpPr>
          <p:nvPr>
            <p:ph type="dt" sz="half" idx="10"/>
          </p:nvPr>
        </p:nvSpPr>
        <p:spPr>
          <a:xfrm>
            <a:off x="10568880" y="6356350"/>
            <a:ext cx="1017584" cy="365760"/>
          </a:xfrm>
        </p:spPr>
        <p:txBody>
          <a:bodyPr/>
          <a:lstStyle/>
          <a:p>
            <a:pPr algn="r"/>
            <a:r>
              <a:rPr lang="fr-FR"/>
              <a:t>05/11/2024</a:t>
            </a:r>
            <a:endParaRPr lang="fr-FR" dirty="0"/>
          </a:p>
        </p:txBody>
      </p:sp>
      <p:sp>
        <p:nvSpPr>
          <p:cNvPr id="5" name="Espace réservé du numéro de diapositive 4">
            <a:extLst>
              <a:ext uri="{FF2B5EF4-FFF2-40B4-BE49-F238E27FC236}">
                <a16:creationId xmlns:a16="http://schemas.microsoft.com/office/drawing/2014/main" id="{DC97740E-E58B-B0F3-1DBC-ACCAC683DF3F}"/>
              </a:ext>
            </a:extLst>
          </p:cNvPr>
          <p:cNvSpPr>
            <a:spLocks noGrp="1"/>
          </p:cNvSpPr>
          <p:nvPr>
            <p:ph type="sldNum" sz="quarter" idx="12"/>
          </p:nvPr>
        </p:nvSpPr>
        <p:spPr/>
        <p:txBody>
          <a:bodyPr/>
          <a:lstStyle/>
          <a:p>
            <a:fld id="{7DB8656E-A64D-4224-BA07-37D0C347CFBD}" type="slidenum">
              <a:rPr lang="fr-FR" smtClean="0"/>
              <a:t>3</a:t>
            </a:fld>
            <a:endParaRPr lang="fr-FR"/>
          </a:p>
        </p:txBody>
      </p:sp>
      <p:sp>
        <p:nvSpPr>
          <p:cNvPr id="6" name="Espace réservé du contenu 5">
            <a:extLst>
              <a:ext uri="{FF2B5EF4-FFF2-40B4-BE49-F238E27FC236}">
                <a16:creationId xmlns:a16="http://schemas.microsoft.com/office/drawing/2014/main" id="{CD82EE87-C163-7E8E-E026-08DD709CB6E2}"/>
              </a:ext>
            </a:extLst>
          </p:cNvPr>
          <p:cNvSpPr>
            <a:spLocks noGrp="1"/>
          </p:cNvSpPr>
          <p:nvPr>
            <p:ph sz="quarter" idx="1"/>
          </p:nvPr>
        </p:nvSpPr>
        <p:spPr>
          <a:xfrm>
            <a:off x="605536" y="1340768"/>
            <a:ext cx="11107088" cy="4879692"/>
          </a:xfrm>
        </p:spPr>
        <p:txBody>
          <a:bodyPr>
            <a:normAutofit/>
          </a:bodyPr>
          <a:lstStyle/>
          <a:p>
            <a:pPr marL="0" indent="0">
              <a:buNone/>
            </a:pPr>
            <a:r>
              <a:rPr lang="fr-FR" sz="2000" dirty="0">
                <a:solidFill>
                  <a:schemeClr val="accent1">
                    <a:lumMod val="50000"/>
                  </a:schemeClr>
                </a:solidFill>
              </a:rPr>
              <a:t>Travail réalisé avec </a:t>
            </a:r>
            <a:r>
              <a:rPr lang="fr-FR" sz="2000" b="1" dirty="0">
                <a:solidFill>
                  <a:schemeClr val="accent1">
                    <a:lumMod val="50000"/>
                  </a:schemeClr>
                </a:solidFill>
              </a:rPr>
              <a:t>Fabien Perez </a:t>
            </a:r>
            <a:r>
              <a:rPr lang="fr-FR" sz="2000" dirty="0">
                <a:solidFill>
                  <a:schemeClr val="accent1">
                    <a:lumMod val="50000"/>
                  </a:schemeClr>
                </a:solidFill>
              </a:rPr>
              <a:t>(CGDD / SDES au moment de l’analyse)</a:t>
            </a:r>
          </a:p>
          <a:p>
            <a:pPr marL="0" indent="0">
              <a:spcBef>
                <a:spcPts val="1200"/>
              </a:spcBef>
              <a:buNone/>
            </a:pPr>
            <a:r>
              <a:rPr lang="fr-FR" sz="2000" dirty="0">
                <a:solidFill>
                  <a:schemeClr val="accent1">
                    <a:lumMod val="50000"/>
                  </a:schemeClr>
                </a:solidFill>
              </a:rPr>
              <a:t>Analyse basée sur les données de l’</a:t>
            </a:r>
            <a:r>
              <a:rPr lang="fr-FR" sz="2000" b="1" dirty="0">
                <a:solidFill>
                  <a:schemeClr val="accent1">
                    <a:lumMod val="50000"/>
                  </a:schemeClr>
                </a:solidFill>
              </a:rPr>
              <a:t>enquête mobilité des personnes (EMP) de 2019</a:t>
            </a:r>
          </a:p>
          <a:p>
            <a:pPr lvl="1">
              <a:spcBef>
                <a:spcPts val="0"/>
              </a:spcBef>
              <a:buFont typeface="Wingdings" panose="05000000000000000000" pitchFamily="2" charset="2"/>
              <a:buChar char="Ø"/>
            </a:pPr>
            <a:r>
              <a:rPr lang="fr-FR" sz="1800" b="1" dirty="0"/>
              <a:t>13 825 ménages </a:t>
            </a:r>
            <a:r>
              <a:rPr lang="fr-FR" sz="1800" dirty="0"/>
              <a:t>(et individus) répondants, qui ont réalisé 45 169 déplacements « quotidiens », 10 252 voyages dans les 6 semaines qui précèdent l’interrogation</a:t>
            </a:r>
          </a:p>
          <a:p>
            <a:pPr lvl="1">
              <a:spcBef>
                <a:spcPts val="0"/>
              </a:spcBef>
              <a:buFont typeface="Wingdings" panose="05000000000000000000" pitchFamily="2" charset="2"/>
              <a:buChar char="Ø"/>
            </a:pPr>
            <a:r>
              <a:rPr lang="fr-FR" sz="1800" dirty="0"/>
              <a:t>Données ramenés à </a:t>
            </a:r>
            <a:r>
              <a:rPr lang="fr-FR" sz="1800" b="1" dirty="0"/>
              <a:t>59,5 millions </a:t>
            </a:r>
            <a:r>
              <a:rPr lang="fr-FR" sz="1800" dirty="0"/>
              <a:t>de Français de 6 ans et plus après redressements, et 62 milliards de déplacements/an, 1492 Md minutes, 1004 Md p.km, et 86 / 122 MtCO</a:t>
            </a:r>
            <a:r>
              <a:rPr lang="fr-FR" sz="1800" baseline="-25000" dirty="0"/>
              <a:t>2</a:t>
            </a:r>
            <a:r>
              <a:rPr lang="fr-FR" sz="1800" dirty="0"/>
              <a:t>e selon le périmètre (voir commentaire*)</a:t>
            </a:r>
            <a:endParaRPr lang="fr-FR" sz="2000" b="1" dirty="0">
              <a:solidFill>
                <a:schemeClr val="accent1">
                  <a:lumMod val="50000"/>
                </a:schemeClr>
              </a:solidFill>
            </a:endParaRPr>
          </a:p>
          <a:p>
            <a:pPr marL="0" indent="0">
              <a:spcBef>
                <a:spcPts val="1200"/>
              </a:spcBef>
              <a:buNone/>
            </a:pPr>
            <a:r>
              <a:rPr lang="fr-FR" sz="2000" b="1" dirty="0">
                <a:solidFill>
                  <a:schemeClr val="accent1">
                    <a:lumMod val="50000"/>
                  </a:schemeClr>
                </a:solidFill>
              </a:rPr>
              <a:t>Croisements réalisés</a:t>
            </a:r>
            <a:r>
              <a:rPr lang="fr-FR" sz="2000" dirty="0">
                <a:solidFill>
                  <a:schemeClr val="accent1">
                    <a:lumMod val="50000"/>
                  </a:schemeClr>
                </a:solidFill>
              </a:rPr>
              <a:t> pour les analyses et graphiques</a:t>
            </a:r>
            <a:endParaRPr lang="fr-FR" sz="2000" b="1" dirty="0">
              <a:solidFill>
                <a:schemeClr val="accent1">
                  <a:lumMod val="50000"/>
                </a:schemeClr>
              </a:solidFill>
            </a:endParaRPr>
          </a:p>
          <a:p>
            <a:pPr lvl="1">
              <a:spcBef>
                <a:spcPts val="0"/>
              </a:spcBef>
              <a:buFont typeface="Wingdings" panose="05000000000000000000" pitchFamily="2" charset="2"/>
              <a:buChar char="Ø"/>
            </a:pPr>
            <a:r>
              <a:rPr lang="fr-FR" sz="1800" b="1" dirty="0"/>
              <a:t>Classes de distances </a:t>
            </a:r>
            <a:r>
              <a:rPr lang="fr-FR" sz="1800" dirty="0"/>
              <a:t>des déplacements (1 / 10 / 100 / 1000 km ou plus détaillé)</a:t>
            </a:r>
          </a:p>
          <a:p>
            <a:pPr lvl="1">
              <a:spcBef>
                <a:spcPts val="0"/>
              </a:spcBef>
              <a:buFont typeface="Wingdings" panose="05000000000000000000" pitchFamily="2" charset="2"/>
              <a:buChar char="Ø"/>
            </a:pPr>
            <a:r>
              <a:rPr lang="fr-FR" sz="1800" b="1" dirty="0"/>
              <a:t>Mode</a:t>
            </a:r>
            <a:r>
              <a:rPr lang="fr-FR" sz="1800" dirty="0"/>
              <a:t> principal utilisé lors du déplacement (regroupés en 8 modes)</a:t>
            </a:r>
          </a:p>
          <a:p>
            <a:pPr lvl="1">
              <a:spcBef>
                <a:spcPts val="0"/>
              </a:spcBef>
              <a:buFont typeface="Wingdings" panose="05000000000000000000" pitchFamily="2" charset="2"/>
              <a:buChar char="Ø"/>
            </a:pPr>
            <a:r>
              <a:rPr lang="fr-FR" sz="1800" b="1" dirty="0"/>
              <a:t>Nombre</a:t>
            </a:r>
            <a:r>
              <a:rPr lang="fr-FR" sz="1800" dirty="0"/>
              <a:t> de déplacements ; </a:t>
            </a:r>
            <a:r>
              <a:rPr lang="fr-FR" sz="1800" b="1" dirty="0"/>
              <a:t>temps</a:t>
            </a:r>
            <a:r>
              <a:rPr lang="fr-FR" sz="1800" dirty="0"/>
              <a:t> ; </a:t>
            </a:r>
            <a:r>
              <a:rPr lang="fr-FR" sz="1800" b="1" dirty="0"/>
              <a:t>distances</a:t>
            </a:r>
            <a:r>
              <a:rPr lang="fr-FR" sz="1800" dirty="0"/>
              <a:t> ; </a:t>
            </a:r>
            <a:r>
              <a:rPr lang="fr-FR" sz="1800" b="1" dirty="0"/>
              <a:t>émissions</a:t>
            </a:r>
            <a:r>
              <a:rPr lang="fr-FR" sz="1800" dirty="0"/>
              <a:t> de CO</a:t>
            </a:r>
            <a:r>
              <a:rPr lang="fr-FR" sz="1800" baseline="-25000" dirty="0"/>
              <a:t>2</a:t>
            </a:r>
            <a:r>
              <a:rPr lang="fr-FR" sz="1800" dirty="0"/>
              <a:t>e (directes ; puis avec amont et traînées*)</a:t>
            </a:r>
          </a:p>
          <a:p>
            <a:pPr lvl="1">
              <a:spcBef>
                <a:spcPts val="0"/>
              </a:spcBef>
              <a:buFont typeface="Wingdings" panose="05000000000000000000" pitchFamily="2" charset="2"/>
              <a:buChar char="Ø"/>
            </a:pPr>
            <a:r>
              <a:rPr lang="fr-FR" sz="1800" b="1" dirty="0"/>
              <a:t>Densité</a:t>
            </a:r>
            <a:r>
              <a:rPr lang="fr-FR" sz="1800" dirty="0"/>
              <a:t> de la commune de résidence (3) ; quartiles de </a:t>
            </a:r>
            <a:r>
              <a:rPr lang="fr-FR" sz="1800" b="1" dirty="0"/>
              <a:t>revenus</a:t>
            </a:r>
            <a:r>
              <a:rPr lang="fr-FR" sz="1800" dirty="0"/>
              <a:t> (4) ; </a:t>
            </a:r>
            <a:r>
              <a:rPr lang="fr-FR" sz="1800" b="1" dirty="0"/>
              <a:t>motifs</a:t>
            </a:r>
            <a:r>
              <a:rPr lang="fr-FR" sz="1800" dirty="0"/>
              <a:t> de déplacement (10)</a:t>
            </a:r>
          </a:p>
          <a:p>
            <a:pPr marL="0" indent="0">
              <a:spcBef>
                <a:spcPts val="1200"/>
              </a:spcBef>
              <a:buNone/>
            </a:pPr>
            <a:r>
              <a:rPr lang="fr-FR" sz="2000" dirty="0">
                <a:solidFill>
                  <a:schemeClr val="accent1">
                    <a:lumMod val="50000"/>
                  </a:schemeClr>
                </a:solidFill>
              </a:rPr>
              <a:t>Quelques </a:t>
            </a:r>
            <a:r>
              <a:rPr lang="fr-FR" sz="2000" b="1" dirty="0">
                <a:solidFill>
                  <a:schemeClr val="accent1">
                    <a:lumMod val="50000"/>
                  </a:schemeClr>
                </a:solidFill>
              </a:rPr>
              <a:t>particularités</a:t>
            </a:r>
            <a:r>
              <a:rPr lang="fr-FR" sz="2000" dirty="0">
                <a:solidFill>
                  <a:schemeClr val="accent1">
                    <a:lumMod val="50000"/>
                  </a:schemeClr>
                </a:solidFill>
              </a:rPr>
              <a:t> et </a:t>
            </a:r>
            <a:r>
              <a:rPr lang="fr-FR" sz="2000" b="1" dirty="0">
                <a:solidFill>
                  <a:schemeClr val="accent1">
                    <a:lumMod val="50000"/>
                  </a:schemeClr>
                </a:solidFill>
              </a:rPr>
              <a:t>points d’attention </a:t>
            </a:r>
            <a:r>
              <a:rPr lang="fr-FR" sz="2000" dirty="0">
                <a:solidFill>
                  <a:schemeClr val="accent1">
                    <a:lumMod val="50000"/>
                  </a:schemeClr>
                </a:solidFill>
              </a:rPr>
              <a:t>sur les résultats</a:t>
            </a:r>
            <a:endParaRPr lang="fr-FR" sz="2000" b="1" dirty="0">
              <a:solidFill>
                <a:schemeClr val="accent1">
                  <a:lumMod val="50000"/>
                </a:schemeClr>
              </a:solidFill>
            </a:endParaRPr>
          </a:p>
          <a:p>
            <a:pPr lvl="1">
              <a:spcBef>
                <a:spcPts val="0"/>
              </a:spcBef>
              <a:buFont typeface="Wingdings" panose="05000000000000000000" pitchFamily="2" charset="2"/>
              <a:buChar char="Ø"/>
            </a:pPr>
            <a:r>
              <a:rPr lang="fr-FR" sz="1800" dirty="0"/>
              <a:t>Déplacements combinés mobilité </a:t>
            </a:r>
            <a:r>
              <a:rPr lang="fr-FR" sz="1800" b="1" dirty="0"/>
              <a:t>locale</a:t>
            </a:r>
            <a:r>
              <a:rPr lang="fr-FR" sz="1800" dirty="0"/>
              <a:t> et </a:t>
            </a:r>
            <a:r>
              <a:rPr lang="fr-FR" sz="1800" b="1" dirty="0"/>
              <a:t>longue distance</a:t>
            </a:r>
          </a:p>
          <a:p>
            <a:pPr lvl="1">
              <a:spcBef>
                <a:spcPts val="0"/>
              </a:spcBef>
              <a:buFont typeface="Wingdings" panose="05000000000000000000" pitchFamily="2" charset="2"/>
              <a:buChar char="Ø"/>
            </a:pPr>
            <a:r>
              <a:rPr lang="fr-FR" sz="1800" dirty="0"/>
              <a:t>Déplacements avec </a:t>
            </a:r>
            <a:r>
              <a:rPr lang="fr-FR" sz="1800" b="1" dirty="0"/>
              <a:t>un mode </a:t>
            </a:r>
            <a:r>
              <a:rPr lang="fr-FR" sz="1800" dirty="0"/>
              <a:t>(principal, le plus lourd) et un </a:t>
            </a:r>
            <a:r>
              <a:rPr lang="fr-FR" sz="1800" b="1" dirty="0"/>
              <a:t>unique motif</a:t>
            </a:r>
            <a:r>
              <a:rPr lang="fr-FR" sz="1800" dirty="0"/>
              <a:t>, avec réallocation pour les boucles</a:t>
            </a:r>
          </a:p>
          <a:p>
            <a:pPr lvl="1">
              <a:spcBef>
                <a:spcPts val="0"/>
              </a:spcBef>
              <a:buFont typeface="Wingdings" panose="05000000000000000000" pitchFamily="2" charset="2"/>
              <a:buChar char="Ø"/>
            </a:pPr>
            <a:r>
              <a:rPr lang="fr-FR" sz="1800" b="1" dirty="0"/>
              <a:t>Objectifs</a:t>
            </a:r>
            <a:r>
              <a:rPr lang="fr-FR" sz="1800" dirty="0"/>
              <a:t> : descriptif, ordres de grandeur, visualisation graphique ; </a:t>
            </a:r>
            <a:r>
              <a:rPr lang="fr-FR" sz="1800" b="1" dirty="0"/>
              <a:t>interprétations</a:t>
            </a:r>
            <a:r>
              <a:rPr lang="fr-FR" sz="1800" dirty="0"/>
              <a:t> à prendre avec prudence</a:t>
            </a:r>
          </a:p>
        </p:txBody>
      </p:sp>
      <p:sp>
        <p:nvSpPr>
          <p:cNvPr id="10" name="Espace réservé du pied de page 3">
            <a:extLst>
              <a:ext uri="{FF2B5EF4-FFF2-40B4-BE49-F238E27FC236}">
                <a16:creationId xmlns:a16="http://schemas.microsoft.com/office/drawing/2014/main" id="{39391A18-8939-05AF-E3B5-BF556F8759E3}"/>
              </a:ext>
            </a:extLst>
          </p:cNvPr>
          <p:cNvSpPr txBox="1">
            <a:spLocks/>
          </p:cNvSpPr>
          <p:nvPr/>
        </p:nvSpPr>
        <p:spPr>
          <a:xfrm>
            <a:off x="2783632" y="6356350"/>
            <a:ext cx="633670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p>
        </p:txBody>
      </p:sp>
      <p:sp>
        <p:nvSpPr>
          <p:cNvPr id="8" name="Espace réservé du pied de page 3">
            <a:extLst>
              <a:ext uri="{FF2B5EF4-FFF2-40B4-BE49-F238E27FC236}">
                <a16:creationId xmlns:a16="http://schemas.microsoft.com/office/drawing/2014/main" id="{4DD0CB46-600C-E17B-F31E-BCAAD986124E}"/>
              </a:ext>
            </a:extLst>
          </p:cNvPr>
          <p:cNvSpPr txBox="1">
            <a:spLocks/>
          </p:cNvSpPr>
          <p:nvPr/>
        </p:nvSpPr>
        <p:spPr>
          <a:xfrm>
            <a:off x="1559496" y="6356350"/>
            <a:ext cx="885698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Sources et compléments : voir </a:t>
            </a:r>
            <a:r>
              <a:rPr lang="fr-FR" dirty="0">
                <a:hlinkClick r:id="rId3"/>
              </a:rPr>
              <a:t>Résultats détaillés de l’enquête mobilité des personnes de 2019</a:t>
            </a:r>
            <a:r>
              <a:rPr lang="fr-FR" dirty="0"/>
              <a:t> sur le site du SDES </a:t>
            </a:r>
          </a:p>
          <a:p>
            <a:pPr algn="ctr"/>
            <a:r>
              <a:rPr lang="fr-FR" dirty="0"/>
              <a:t>et les documents méthodologiques qui lui sont liés</a:t>
            </a:r>
          </a:p>
        </p:txBody>
      </p:sp>
      <p:sp>
        <p:nvSpPr>
          <p:cNvPr id="2" name="Espace réservé du pied de page 3">
            <a:extLst>
              <a:ext uri="{FF2B5EF4-FFF2-40B4-BE49-F238E27FC236}">
                <a16:creationId xmlns:a16="http://schemas.microsoft.com/office/drawing/2014/main" id="{00EF9049-6325-B25E-C295-342F63B9A7E4}"/>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4" action="ppaction://hlinksldjump"/>
              </a:rPr>
              <a:t>Table des matières</a:t>
            </a:r>
            <a:endParaRPr lang="fr-FR" dirty="0"/>
          </a:p>
        </p:txBody>
      </p:sp>
    </p:spTree>
    <p:extLst>
      <p:ext uri="{BB962C8B-B14F-4D97-AF65-F5344CB8AC3E}">
        <p14:creationId xmlns:p14="http://schemas.microsoft.com/office/powerpoint/2010/main" val="37399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fade">
                                      <p:cBhvr>
                                        <p:cTn id="29" dur="500"/>
                                        <p:tgtEl>
                                          <p:spTgt spid="6">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animEffect transition="in" filter="fade">
                                      <p:cBhvr>
                                        <p:cTn id="43" dur="500"/>
                                        <p:tgtEl>
                                          <p:spTgt spid="6">
                                            <p:txEl>
                                              <p:pRg st="10" end="10"/>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animEffect transition="in" filter="fade">
                                      <p:cBhvr>
                                        <p:cTn id="46" dur="500"/>
                                        <p:tgtEl>
                                          <p:spTgt spid="6">
                                            <p:txEl>
                                              <p:pRg st="11" end="11"/>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Graphique 76">
            <a:extLst>
              <a:ext uri="{FF2B5EF4-FFF2-40B4-BE49-F238E27FC236}">
                <a16:creationId xmlns:a16="http://schemas.microsoft.com/office/drawing/2014/main" id="{013CFF39-856B-AA7E-B0FC-E4480E35346F}"/>
              </a:ext>
            </a:extLst>
          </p:cNvPr>
          <p:cNvGraphicFramePr>
            <a:graphicFrameLocks/>
          </p:cNvGraphicFramePr>
          <p:nvPr>
            <p:extLst>
              <p:ext uri="{D42A27DB-BD31-4B8C-83A1-F6EECF244321}">
                <p14:modId xmlns:p14="http://schemas.microsoft.com/office/powerpoint/2010/main" val="3497712516"/>
              </p:ext>
            </p:extLst>
          </p:nvPr>
        </p:nvGraphicFramePr>
        <p:xfrm>
          <a:off x="47328" y="1414800"/>
          <a:ext cx="450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phique 15">
            <a:extLst>
              <a:ext uri="{FF2B5EF4-FFF2-40B4-BE49-F238E27FC236}">
                <a16:creationId xmlns:a16="http://schemas.microsoft.com/office/drawing/2014/main" id="{673941E9-933D-6FFB-96C2-BA807492DF6C}"/>
              </a:ext>
            </a:extLst>
          </p:cNvPr>
          <p:cNvGraphicFramePr>
            <a:graphicFrameLocks/>
          </p:cNvGraphicFramePr>
          <p:nvPr>
            <p:extLst>
              <p:ext uri="{D42A27DB-BD31-4B8C-83A1-F6EECF244321}">
                <p14:modId xmlns:p14="http://schemas.microsoft.com/office/powerpoint/2010/main" val="1373653077"/>
              </p:ext>
            </p:extLst>
          </p:nvPr>
        </p:nvGraphicFramePr>
        <p:xfrm>
          <a:off x="3719736" y="1412776"/>
          <a:ext cx="4500000" cy="4860000"/>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e la date 2"/>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p:cNvSpPr>
            <a:spLocks noGrp="1"/>
          </p:cNvSpPr>
          <p:nvPr>
            <p:ph type="sldNum" sz="quarter" idx="12"/>
          </p:nvPr>
        </p:nvSpPr>
        <p:spPr/>
        <p:txBody>
          <a:bodyPr/>
          <a:lstStyle/>
          <a:p>
            <a:fld id="{7DB8656E-A64D-4224-BA07-37D0C347CFBD}" type="slidenum">
              <a:rPr lang="fr-FR">
                <a:solidFill>
                  <a:srgbClr val="464653"/>
                </a:solidFill>
                <a:latin typeface="Gill Sans MT"/>
              </a:rPr>
              <a:pPr/>
              <a:t>30</a:t>
            </a:fld>
            <a:endParaRPr lang="fr-FR">
              <a:solidFill>
                <a:srgbClr val="464653"/>
              </a:solidFill>
              <a:latin typeface="Gill Sans MT"/>
            </a:endParaRPr>
          </a:p>
        </p:txBody>
      </p:sp>
      <p:sp>
        <p:nvSpPr>
          <p:cNvPr id="10" name="Espace réservé du pied de page 3"/>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A957E3D2-FC56-EEE8-308D-F52CF090CE9A}"/>
              </a:ext>
            </a:extLst>
          </p:cNvPr>
          <p:cNvCxnSpPr>
            <a:cxnSpLocks/>
          </p:cNvCxnSpPr>
          <p:nvPr/>
        </p:nvCxnSpPr>
        <p:spPr>
          <a:xfrm flipV="1">
            <a:off x="614388"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A73CD7D-A9A0-8BC0-83BC-E6248B6764D8}"/>
              </a:ext>
            </a:extLst>
          </p:cNvPr>
          <p:cNvSpPr txBox="1"/>
          <p:nvPr/>
        </p:nvSpPr>
        <p:spPr>
          <a:xfrm>
            <a:off x="105544"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7EB46CB-8120-8D73-9C66-713D4CC84F6E}"/>
              </a:ext>
            </a:extLst>
          </p:cNvPr>
          <p:cNvSpPr txBox="1"/>
          <p:nvPr/>
        </p:nvSpPr>
        <p:spPr>
          <a:xfrm>
            <a:off x="105544"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DE74E631-357B-908B-D30C-D02E87DDB879}"/>
              </a:ext>
            </a:extLst>
          </p:cNvPr>
          <p:cNvSpPr txBox="1"/>
          <p:nvPr/>
        </p:nvSpPr>
        <p:spPr>
          <a:xfrm>
            <a:off x="105544"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E4CE173E-BBF6-DEB8-0488-CA96E05CB27F}"/>
              </a:ext>
            </a:extLst>
          </p:cNvPr>
          <p:cNvSpPr txBox="1"/>
          <p:nvPr/>
        </p:nvSpPr>
        <p:spPr>
          <a:xfrm>
            <a:off x="105544"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B1C6225-0C87-6D8A-0FD2-E153C933B4AC}"/>
              </a:ext>
            </a:extLst>
          </p:cNvPr>
          <p:cNvSpPr txBox="1"/>
          <p:nvPr/>
        </p:nvSpPr>
        <p:spPr>
          <a:xfrm>
            <a:off x="105544" y="5073588"/>
            <a:ext cx="532618" cy="230832"/>
          </a:xfrm>
          <a:prstGeom prst="rect">
            <a:avLst/>
          </a:prstGeom>
          <a:noFill/>
        </p:spPr>
        <p:txBody>
          <a:bodyPr wrap="square" rtlCol="0">
            <a:spAutoFit/>
          </a:bodyPr>
          <a:lstStyle/>
          <a:p>
            <a:pPr algn="r"/>
            <a:r>
              <a:rPr lang="fr-FR" sz="900" dirty="0"/>
              <a:t>1</a:t>
            </a:r>
          </a:p>
        </p:txBody>
      </p:sp>
      <p:sp>
        <p:nvSpPr>
          <p:cNvPr id="80" name="ZoneTexte 79">
            <a:extLst>
              <a:ext uri="{FF2B5EF4-FFF2-40B4-BE49-F238E27FC236}">
                <a16:creationId xmlns:a16="http://schemas.microsoft.com/office/drawing/2014/main" id="{1802BB6D-EBA3-6BBA-45DB-70A206E06F09}"/>
              </a:ext>
            </a:extLst>
          </p:cNvPr>
          <p:cNvSpPr txBox="1"/>
          <p:nvPr/>
        </p:nvSpPr>
        <p:spPr>
          <a:xfrm rot="16200000">
            <a:off x="-498164" y="3363927"/>
            <a:ext cx="1512000" cy="276999"/>
          </a:xfrm>
          <a:prstGeom prst="rect">
            <a:avLst/>
          </a:prstGeom>
          <a:noFill/>
        </p:spPr>
        <p:txBody>
          <a:bodyPr wrap="square" rtlCol="0">
            <a:spAutoFit/>
          </a:bodyPr>
          <a:lstStyle/>
          <a:p>
            <a:pPr algn="ctr"/>
            <a:r>
              <a:rPr lang="fr-FR" sz="1200" b="1" dirty="0"/>
              <a:t>Distance (km)</a:t>
            </a:r>
          </a:p>
        </p:txBody>
      </p:sp>
      <p:cxnSp>
        <p:nvCxnSpPr>
          <p:cNvPr id="86" name="Connecteur droit 85">
            <a:extLst>
              <a:ext uri="{FF2B5EF4-FFF2-40B4-BE49-F238E27FC236}">
                <a16:creationId xmlns:a16="http://schemas.microsoft.com/office/drawing/2014/main" id="{824D8ADE-8308-703E-83A5-8E3A67C0A31D}"/>
              </a:ext>
            </a:extLst>
          </p:cNvPr>
          <p:cNvCxnSpPr>
            <a:cxnSpLocks/>
          </p:cNvCxnSpPr>
          <p:nvPr/>
        </p:nvCxnSpPr>
        <p:spPr>
          <a:xfrm>
            <a:off x="588181"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4435020-4484-31E5-7671-24FDA846A7AC}"/>
              </a:ext>
            </a:extLst>
          </p:cNvPr>
          <p:cNvCxnSpPr>
            <a:cxnSpLocks/>
          </p:cNvCxnSpPr>
          <p:nvPr/>
        </p:nvCxnSpPr>
        <p:spPr>
          <a:xfrm>
            <a:off x="588181"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D7C24095-4856-B1BF-516B-F8E2DE167FBD}"/>
              </a:ext>
            </a:extLst>
          </p:cNvPr>
          <p:cNvCxnSpPr>
            <a:cxnSpLocks/>
          </p:cNvCxnSpPr>
          <p:nvPr/>
        </p:nvCxnSpPr>
        <p:spPr>
          <a:xfrm>
            <a:off x="588181"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08B953D5-258B-41FF-0AB1-2F29C0A31579}"/>
              </a:ext>
            </a:extLst>
          </p:cNvPr>
          <p:cNvCxnSpPr>
            <a:cxnSpLocks/>
          </p:cNvCxnSpPr>
          <p:nvPr/>
        </p:nvCxnSpPr>
        <p:spPr>
          <a:xfrm>
            <a:off x="588181"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51216961-AAAB-CF05-F153-B2B8FE5E6748}"/>
              </a:ext>
            </a:extLst>
          </p:cNvPr>
          <p:cNvCxnSpPr>
            <a:cxnSpLocks/>
          </p:cNvCxnSpPr>
          <p:nvPr/>
        </p:nvCxnSpPr>
        <p:spPr>
          <a:xfrm>
            <a:off x="588181"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re 8">
            <a:extLst>
              <a:ext uri="{FF2B5EF4-FFF2-40B4-BE49-F238E27FC236}">
                <a16:creationId xmlns:a16="http://schemas.microsoft.com/office/drawing/2014/main" id="{4A430A55-1873-E60C-8338-450E68CA1F37}"/>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Déplacements</a:t>
            </a:r>
            <a:r>
              <a:rPr lang="fr-FR" sz="2800" dirty="0">
                <a:solidFill>
                  <a:srgbClr val="0070C0"/>
                </a:solidFill>
                <a:latin typeface="Gill Sans MT"/>
                <a:ea typeface="+mn-ea"/>
                <a:cs typeface="+mn-cs"/>
              </a:rPr>
              <a:t>, </a:t>
            </a:r>
            <a:r>
              <a:rPr lang="fr-FR" sz="2800" b="1" dirty="0">
                <a:solidFill>
                  <a:srgbClr val="0070C0"/>
                </a:solidFill>
                <a:latin typeface="Gill Sans MT"/>
                <a:ea typeface="+mn-ea"/>
                <a:cs typeface="+mn-cs"/>
              </a:rPr>
              <a:t>distances </a:t>
            </a:r>
            <a:r>
              <a:rPr lang="fr-FR" sz="2800" dirty="0">
                <a:solidFill>
                  <a:srgbClr val="0070C0"/>
                </a:solidFill>
                <a:latin typeface="Gill Sans MT"/>
                <a:ea typeface="+mn-ea"/>
                <a:cs typeface="+mn-cs"/>
              </a:rPr>
              <a:t>et </a:t>
            </a:r>
            <a:r>
              <a:rPr lang="fr-FR" sz="2800" b="1" dirty="0">
                <a:solidFill>
                  <a:srgbClr val="0070C0"/>
                </a:solidFill>
                <a:latin typeface="Gill Sans MT"/>
                <a:ea typeface="+mn-ea"/>
                <a:cs typeface="+mn-cs"/>
              </a:rPr>
              <a:t>émissions</a:t>
            </a:r>
            <a:r>
              <a:rPr lang="fr-FR" sz="2800" dirty="0">
                <a:solidFill>
                  <a:srgbClr val="0070C0"/>
                </a:solidFill>
                <a:latin typeface="Gill Sans MT"/>
                <a:ea typeface="+mn-ea"/>
                <a:cs typeface="+mn-cs"/>
              </a:rPr>
              <a:t> : répartition et modes</a:t>
            </a:r>
            <a:endParaRPr lang="fr-FR" dirty="0"/>
          </a:p>
        </p:txBody>
      </p:sp>
      <p:cxnSp>
        <p:nvCxnSpPr>
          <p:cNvPr id="2" name="Connecteur droit avec flèche 1">
            <a:extLst>
              <a:ext uri="{FF2B5EF4-FFF2-40B4-BE49-F238E27FC236}">
                <a16:creationId xmlns:a16="http://schemas.microsoft.com/office/drawing/2014/main" id="{2E4A94F3-E888-E3F0-820E-95CF15C1F73A}"/>
              </a:ext>
            </a:extLst>
          </p:cNvPr>
          <p:cNvCxnSpPr>
            <a:cxnSpLocks/>
          </p:cNvCxnSpPr>
          <p:nvPr/>
        </p:nvCxnSpPr>
        <p:spPr>
          <a:xfrm flipV="1">
            <a:off x="8224064"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A36A6066-1389-CC6D-B660-5B187D573024}"/>
              </a:ext>
            </a:extLst>
          </p:cNvPr>
          <p:cNvCxnSpPr>
            <a:cxnSpLocks/>
          </p:cNvCxnSpPr>
          <p:nvPr/>
        </p:nvCxnSpPr>
        <p:spPr>
          <a:xfrm>
            <a:off x="8222408" y="5896741"/>
            <a:ext cx="30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835E07BB-1CE1-DFF3-E9F7-F4BBCEA3E40C}"/>
              </a:ext>
            </a:extLst>
          </p:cNvPr>
          <p:cNvSpPr txBox="1"/>
          <p:nvPr/>
        </p:nvSpPr>
        <p:spPr>
          <a:xfrm>
            <a:off x="7715220" y="1617204"/>
            <a:ext cx="532618" cy="230832"/>
          </a:xfrm>
          <a:prstGeom prst="rect">
            <a:avLst/>
          </a:prstGeom>
          <a:noFill/>
        </p:spPr>
        <p:txBody>
          <a:bodyPr wrap="square" rtlCol="0">
            <a:spAutoFit/>
          </a:bodyPr>
          <a:lstStyle/>
          <a:p>
            <a:pPr algn="r"/>
            <a:r>
              <a:rPr lang="fr-FR" sz="900" dirty="0"/>
              <a:t>10 000</a:t>
            </a:r>
          </a:p>
        </p:txBody>
      </p:sp>
      <p:sp>
        <p:nvSpPr>
          <p:cNvPr id="9" name="ZoneTexte 8">
            <a:extLst>
              <a:ext uri="{FF2B5EF4-FFF2-40B4-BE49-F238E27FC236}">
                <a16:creationId xmlns:a16="http://schemas.microsoft.com/office/drawing/2014/main" id="{DA0C6642-7918-D78A-B48E-BCC71101A0EB}"/>
              </a:ext>
            </a:extLst>
          </p:cNvPr>
          <p:cNvSpPr txBox="1"/>
          <p:nvPr/>
        </p:nvSpPr>
        <p:spPr>
          <a:xfrm>
            <a:off x="7715220" y="2481300"/>
            <a:ext cx="532618" cy="230832"/>
          </a:xfrm>
          <a:prstGeom prst="rect">
            <a:avLst/>
          </a:prstGeom>
          <a:noFill/>
        </p:spPr>
        <p:txBody>
          <a:bodyPr wrap="square" rtlCol="0">
            <a:spAutoFit/>
          </a:bodyPr>
          <a:lstStyle/>
          <a:p>
            <a:pPr algn="r"/>
            <a:r>
              <a:rPr lang="fr-FR" sz="900" dirty="0"/>
              <a:t>1 000</a:t>
            </a:r>
          </a:p>
        </p:txBody>
      </p:sp>
      <p:sp>
        <p:nvSpPr>
          <p:cNvPr id="11" name="ZoneTexte 10">
            <a:extLst>
              <a:ext uri="{FF2B5EF4-FFF2-40B4-BE49-F238E27FC236}">
                <a16:creationId xmlns:a16="http://schemas.microsoft.com/office/drawing/2014/main" id="{214D56D4-914B-0992-19CB-249FD8B76F3F}"/>
              </a:ext>
            </a:extLst>
          </p:cNvPr>
          <p:cNvSpPr txBox="1"/>
          <p:nvPr/>
        </p:nvSpPr>
        <p:spPr>
          <a:xfrm>
            <a:off x="7715220" y="3345396"/>
            <a:ext cx="532618" cy="230832"/>
          </a:xfrm>
          <a:prstGeom prst="rect">
            <a:avLst/>
          </a:prstGeom>
          <a:noFill/>
        </p:spPr>
        <p:txBody>
          <a:bodyPr wrap="square" rtlCol="0">
            <a:spAutoFit/>
          </a:bodyPr>
          <a:lstStyle/>
          <a:p>
            <a:pPr algn="r"/>
            <a:r>
              <a:rPr lang="fr-FR" sz="900" dirty="0"/>
              <a:t>100</a:t>
            </a:r>
          </a:p>
        </p:txBody>
      </p:sp>
      <p:sp>
        <p:nvSpPr>
          <p:cNvPr id="12" name="ZoneTexte 11">
            <a:extLst>
              <a:ext uri="{FF2B5EF4-FFF2-40B4-BE49-F238E27FC236}">
                <a16:creationId xmlns:a16="http://schemas.microsoft.com/office/drawing/2014/main" id="{E7A68F85-7EFE-3107-0F1C-A442EB731ECF}"/>
              </a:ext>
            </a:extLst>
          </p:cNvPr>
          <p:cNvSpPr txBox="1"/>
          <p:nvPr/>
        </p:nvSpPr>
        <p:spPr>
          <a:xfrm>
            <a:off x="7715220" y="4209492"/>
            <a:ext cx="532618" cy="230832"/>
          </a:xfrm>
          <a:prstGeom prst="rect">
            <a:avLst/>
          </a:prstGeom>
          <a:noFill/>
        </p:spPr>
        <p:txBody>
          <a:bodyPr wrap="square" rtlCol="0">
            <a:spAutoFit/>
          </a:bodyPr>
          <a:lstStyle/>
          <a:p>
            <a:pPr algn="r"/>
            <a:r>
              <a:rPr lang="fr-FR" sz="900" dirty="0"/>
              <a:t>10</a:t>
            </a:r>
          </a:p>
        </p:txBody>
      </p:sp>
      <p:sp>
        <p:nvSpPr>
          <p:cNvPr id="13" name="ZoneTexte 12">
            <a:extLst>
              <a:ext uri="{FF2B5EF4-FFF2-40B4-BE49-F238E27FC236}">
                <a16:creationId xmlns:a16="http://schemas.microsoft.com/office/drawing/2014/main" id="{FB68585E-65A9-CA16-A473-0AC5B4E38631}"/>
              </a:ext>
            </a:extLst>
          </p:cNvPr>
          <p:cNvSpPr txBox="1"/>
          <p:nvPr/>
        </p:nvSpPr>
        <p:spPr>
          <a:xfrm>
            <a:off x="7715220" y="5073588"/>
            <a:ext cx="532618" cy="230832"/>
          </a:xfrm>
          <a:prstGeom prst="rect">
            <a:avLst/>
          </a:prstGeom>
          <a:noFill/>
        </p:spPr>
        <p:txBody>
          <a:bodyPr wrap="square" rtlCol="0">
            <a:spAutoFit/>
          </a:bodyPr>
          <a:lstStyle/>
          <a:p>
            <a:pPr algn="r"/>
            <a:r>
              <a:rPr lang="fr-FR" sz="900" dirty="0"/>
              <a:t>1</a:t>
            </a:r>
          </a:p>
        </p:txBody>
      </p:sp>
      <p:cxnSp>
        <p:nvCxnSpPr>
          <p:cNvPr id="19" name="Connecteur droit 18">
            <a:extLst>
              <a:ext uri="{FF2B5EF4-FFF2-40B4-BE49-F238E27FC236}">
                <a16:creationId xmlns:a16="http://schemas.microsoft.com/office/drawing/2014/main" id="{38A12819-3723-ED01-955C-31CC3E48E8A1}"/>
              </a:ext>
            </a:extLst>
          </p:cNvPr>
          <p:cNvCxnSpPr>
            <a:cxnSpLocks/>
          </p:cNvCxnSpPr>
          <p:nvPr/>
        </p:nvCxnSpPr>
        <p:spPr>
          <a:xfrm>
            <a:off x="819785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18EF2669-E43A-7F77-F5C0-D09793A3D7F3}"/>
              </a:ext>
            </a:extLst>
          </p:cNvPr>
          <p:cNvCxnSpPr>
            <a:cxnSpLocks/>
          </p:cNvCxnSpPr>
          <p:nvPr/>
        </p:nvCxnSpPr>
        <p:spPr>
          <a:xfrm>
            <a:off x="819785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F663E78-F380-1F6E-99E0-1E78D8E6A2DC}"/>
              </a:ext>
            </a:extLst>
          </p:cNvPr>
          <p:cNvCxnSpPr>
            <a:cxnSpLocks/>
          </p:cNvCxnSpPr>
          <p:nvPr/>
        </p:nvCxnSpPr>
        <p:spPr>
          <a:xfrm>
            <a:off x="819785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CBAEA48B-5259-D828-C494-E1EE4E000F51}"/>
              </a:ext>
            </a:extLst>
          </p:cNvPr>
          <p:cNvCxnSpPr>
            <a:cxnSpLocks/>
          </p:cNvCxnSpPr>
          <p:nvPr/>
        </p:nvCxnSpPr>
        <p:spPr>
          <a:xfrm>
            <a:off x="819785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FACBE3E9-6E3C-DEF7-93F1-57EA999B8EAF}"/>
              </a:ext>
            </a:extLst>
          </p:cNvPr>
          <p:cNvCxnSpPr>
            <a:cxnSpLocks/>
          </p:cNvCxnSpPr>
          <p:nvPr/>
        </p:nvCxnSpPr>
        <p:spPr>
          <a:xfrm>
            <a:off x="819785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F8FE517-4050-2FB7-6A35-B42DEA413987}"/>
              </a:ext>
            </a:extLst>
          </p:cNvPr>
          <p:cNvCxnSpPr>
            <a:cxnSpLocks/>
          </p:cNvCxnSpPr>
          <p:nvPr/>
        </p:nvCxnSpPr>
        <p:spPr>
          <a:xfrm>
            <a:off x="614388"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0A51ECD0-0910-55BD-43CF-B2B467DB8A1A}"/>
              </a:ext>
            </a:extLst>
          </p:cNvPr>
          <p:cNvCxnSpPr>
            <a:cxnSpLocks/>
          </p:cNvCxnSpPr>
          <p:nvPr/>
        </p:nvCxnSpPr>
        <p:spPr>
          <a:xfrm>
            <a:off x="614388"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55965B10-AEE3-66F3-DA99-A8E1E82ECAE3}"/>
              </a:ext>
            </a:extLst>
          </p:cNvPr>
          <p:cNvCxnSpPr>
            <a:cxnSpLocks/>
          </p:cNvCxnSpPr>
          <p:nvPr/>
        </p:nvCxnSpPr>
        <p:spPr>
          <a:xfrm>
            <a:off x="614388"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D056CA53-EFAC-EE7F-70FA-4A242744E13B}"/>
              </a:ext>
            </a:extLst>
          </p:cNvPr>
          <p:cNvCxnSpPr>
            <a:cxnSpLocks/>
          </p:cNvCxnSpPr>
          <p:nvPr/>
        </p:nvCxnSpPr>
        <p:spPr>
          <a:xfrm>
            <a:off x="614388"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274360D0-A6D1-956D-4327-37C3BA1408A2}"/>
              </a:ext>
            </a:extLst>
          </p:cNvPr>
          <p:cNvCxnSpPr>
            <a:cxnSpLocks/>
          </p:cNvCxnSpPr>
          <p:nvPr/>
        </p:nvCxnSpPr>
        <p:spPr>
          <a:xfrm>
            <a:off x="614388"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C954DB82-5286-506E-9414-45EE008D3DA5}"/>
              </a:ext>
            </a:extLst>
          </p:cNvPr>
          <p:cNvCxnSpPr>
            <a:cxnSpLocks/>
          </p:cNvCxnSpPr>
          <p:nvPr/>
        </p:nvCxnSpPr>
        <p:spPr>
          <a:xfrm>
            <a:off x="614388"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C48D17B4-605A-94EF-01B6-0554964DB537}"/>
              </a:ext>
            </a:extLst>
          </p:cNvPr>
          <p:cNvCxnSpPr>
            <a:cxnSpLocks/>
          </p:cNvCxnSpPr>
          <p:nvPr/>
        </p:nvCxnSpPr>
        <p:spPr>
          <a:xfrm>
            <a:off x="8220256"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D9F97F7-6E8E-892E-156B-737A4B5337E9}"/>
              </a:ext>
            </a:extLst>
          </p:cNvPr>
          <p:cNvCxnSpPr/>
          <p:nvPr/>
        </p:nvCxnSpPr>
        <p:spPr>
          <a:xfrm>
            <a:off x="8220256"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04DE32B4-CB6F-0B86-C6A8-61A3C67CB551}"/>
              </a:ext>
            </a:extLst>
          </p:cNvPr>
          <p:cNvCxnSpPr/>
          <p:nvPr/>
        </p:nvCxnSpPr>
        <p:spPr>
          <a:xfrm>
            <a:off x="8220256"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74F72D55-BB39-AC07-A24E-F12FCBC254BE}"/>
              </a:ext>
            </a:extLst>
          </p:cNvPr>
          <p:cNvCxnSpPr/>
          <p:nvPr/>
        </p:nvCxnSpPr>
        <p:spPr>
          <a:xfrm>
            <a:off x="8220256"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B98F474E-4791-AD95-9386-1FBDF2F8BFD6}"/>
              </a:ext>
            </a:extLst>
          </p:cNvPr>
          <p:cNvCxnSpPr/>
          <p:nvPr/>
        </p:nvCxnSpPr>
        <p:spPr>
          <a:xfrm>
            <a:off x="8220256"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E3C27254-B32B-02FB-886B-F4C1428C2418}"/>
              </a:ext>
            </a:extLst>
          </p:cNvPr>
          <p:cNvCxnSpPr/>
          <p:nvPr/>
        </p:nvCxnSpPr>
        <p:spPr>
          <a:xfrm>
            <a:off x="8220256"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88C0C7EF-08BA-FF49-C16F-A474CE96652D}"/>
              </a:ext>
            </a:extLst>
          </p:cNvPr>
          <p:cNvPicPr>
            <a:picLocks noChangeAspect="1"/>
          </p:cNvPicPr>
          <p:nvPr/>
        </p:nvPicPr>
        <p:blipFill>
          <a:blip r:embed="rId5"/>
          <a:stretch>
            <a:fillRect/>
          </a:stretch>
        </p:blipFill>
        <p:spPr>
          <a:xfrm>
            <a:off x="11286678" y="2780928"/>
            <a:ext cx="857994" cy="1816036"/>
          </a:xfrm>
          <a:prstGeom prst="rect">
            <a:avLst/>
          </a:prstGeom>
        </p:spPr>
      </p:pic>
      <p:sp>
        <p:nvSpPr>
          <p:cNvPr id="115" name="ZoneTexte 114">
            <a:extLst>
              <a:ext uri="{FF2B5EF4-FFF2-40B4-BE49-F238E27FC236}">
                <a16:creationId xmlns:a16="http://schemas.microsoft.com/office/drawing/2014/main" id="{F5DD1E5C-6EB7-64A6-8189-CD26F983B58F}"/>
              </a:ext>
            </a:extLst>
          </p:cNvPr>
          <p:cNvSpPr txBox="1"/>
          <p:nvPr/>
        </p:nvSpPr>
        <p:spPr>
          <a:xfrm>
            <a:off x="8400256" y="5877271"/>
            <a:ext cx="838109" cy="230832"/>
          </a:xfrm>
          <a:prstGeom prst="rect">
            <a:avLst/>
          </a:prstGeom>
          <a:noFill/>
        </p:spPr>
        <p:txBody>
          <a:bodyPr wrap="square" rtlCol="0">
            <a:spAutoFit/>
          </a:bodyPr>
          <a:lstStyle/>
          <a:p>
            <a:pPr algn="ctr"/>
            <a:r>
              <a:rPr lang="fr-FR" sz="900" dirty="0"/>
              <a:t>Rural</a:t>
            </a:r>
          </a:p>
        </p:txBody>
      </p:sp>
      <p:sp>
        <p:nvSpPr>
          <p:cNvPr id="116" name="ZoneTexte 115">
            <a:extLst>
              <a:ext uri="{FF2B5EF4-FFF2-40B4-BE49-F238E27FC236}">
                <a16:creationId xmlns:a16="http://schemas.microsoft.com/office/drawing/2014/main" id="{B9D2CECE-0BC8-A420-131C-ECA60AABF34B}"/>
              </a:ext>
            </a:extLst>
          </p:cNvPr>
          <p:cNvSpPr txBox="1"/>
          <p:nvPr/>
        </p:nvSpPr>
        <p:spPr>
          <a:xfrm>
            <a:off x="10416480" y="5877271"/>
            <a:ext cx="838109" cy="230832"/>
          </a:xfrm>
          <a:prstGeom prst="rect">
            <a:avLst/>
          </a:prstGeom>
          <a:noFill/>
        </p:spPr>
        <p:txBody>
          <a:bodyPr wrap="square" rtlCol="0">
            <a:spAutoFit/>
          </a:bodyPr>
          <a:lstStyle/>
          <a:p>
            <a:pPr algn="ctr"/>
            <a:r>
              <a:rPr lang="fr-FR" sz="900" dirty="0"/>
              <a:t>Dense</a:t>
            </a:r>
          </a:p>
        </p:txBody>
      </p:sp>
      <p:sp>
        <p:nvSpPr>
          <p:cNvPr id="117" name="ZoneTexte 116">
            <a:extLst>
              <a:ext uri="{FF2B5EF4-FFF2-40B4-BE49-F238E27FC236}">
                <a16:creationId xmlns:a16="http://schemas.microsoft.com/office/drawing/2014/main" id="{CD766789-0854-B9F6-9C3A-592686C6E15C}"/>
              </a:ext>
            </a:extLst>
          </p:cNvPr>
          <p:cNvSpPr txBox="1"/>
          <p:nvPr/>
        </p:nvSpPr>
        <p:spPr>
          <a:xfrm>
            <a:off x="9408368" y="5877271"/>
            <a:ext cx="838109" cy="230832"/>
          </a:xfrm>
          <a:prstGeom prst="rect">
            <a:avLst/>
          </a:prstGeom>
          <a:noFill/>
        </p:spPr>
        <p:txBody>
          <a:bodyPr wrap="square" rtlCol="0">
            <a:spAutoFit/>
          </a:bodyPr>
          <a:lstStyle/>
          <a:p>
            <a:pPr algn="ctr"/>
            <a:r>
              <a:rPr lang="fr-FR" sz="900" dirty="0"/>
              <a:t>Intermédiaire</a:t>
            </a:r>
          </a:p>
        </p:txBody>
      </p:sp>
      <p:sp>
        <p:nvSpPr>
          <p:cNvPr id="118" name="ZoneTexte 117">
            <a:extLst>
              <a:ext uri="{FF2B5EF4-FFF2-40B4-BE49-F238E27FC236}">
                <a16:creationId xmlns:a16="http://schemas.microsoft.com/office/drawing/2014/main" id="{C3807F74-4F39-7905-32DB-30143276349C}"/>
              </a:ext>
            </a:extLst>
          </p:cNvPr>
          <p:cNvSpPr txBox="1"/>
          <p:nvPr/>
        </p:nvSpPr>
        <p:spPr>
          <a:xfrm>
            <a:off x="630141" y="1901925"/>
            <a:ext cx="663583" cy="200055"/>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anchor="ctr">
            <a:spAutoFit/>
          </a:bodyPr>
          <a:lstStyle/>
          <a:p>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3457DBB7-55B4-7898-2AF6-384B7E7E923B}"/>
              </a:ext>
            </a:extLst>
          </p:cNvPr>
          <p:cNvSpPr txBox="1"/>
          <p:nvPr/>
        </p:nvSpPr>
        <p:spPr>
          <a:xfrm>
            <a:off x="631736" y="2464936"/>
            <a:ext cx="663584" cy="200055"/>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wrap="square" anchor="ctr">
            <a:spAutoFit/>
          </a:bodyPr>
          <a:lstStyle/>
          <a:p>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746D13AF-E65D-7141-7E65-F8D5D44A79D3}"/>
              </a:ext>
            </a:extLst>
          </p:cNvPr>
          <p:cNvSpPr txBox="1"/>
          <p:nvPr/>
        </p:nvSpPr>
        <p:spPr>
          <a:xfrm>
            <a:off x="630141" y="3032320"/>
            <a:ext cx="663583" cy="200055"/>
          </a:xfrm>
          <a:prstGeom prst="rect">
            <a:avLst/>
          </a:prstGeom>
          <a:noFill/>
          <a:ln w="9525">
            <a:noFill/>
          </a:ln>
        </p:spPr>
        <p:style>
          <a:lnRef idx="2">
            <a:schemeClr val="accent5"/>
          </a:lnRef>
          <a:fillRef idx="1">
            <a:schemeClr val="lt1"/>
          </a:fillRef>
          <a:effectRef idx="0">
            <a:schemeClr val="accent5"/>
          </a:effectRef>
          <a:fontRef idx="minor">
            <a:schemeClr val="dk1"/>
          </a:fontRef>
        </p:style>
        <p:txBody>
          <a:bodyPr wrap="square" anchor="ctr">
            <a:spAutoFit/>
          </a:bodyPr>
          <a:lstStyle/>
          <a:p>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07E157E9-2000-B969-1520-A45B8AC4D8A6}"/>
              </a:ext>
            </a:extLst>
          </p:cNvPr>
          <p:cNvSpPr txBox="1"/>
          <p:nvPr/>
        </p:nvSpPr>
        <p:spPr>
          <a:xfrm>
            <a:off x="630141" y="3633066"/>
            <a:ext cx="663583" cy="200055"/>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anchor="ctr">
            <a:spAutoFit/>
          </a:bodyPr>
          <a:lstStyle/>
          <a:p>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1E8CC9F3-3BA3-160B-2B3B-E72706A306A6}"/>
              </a:ext>
            </a:extLst>
          </p:cNvPr>
          <p:cNvSpPr txBox="1"/>
          <p:nvPr/>
        </p:nvSpPr>
        <p:spPr>
          <a:xfrm>
            <a:off x="623392" y="4204885"/>
            <a:ext cx="663583" cy="200055"/>
          </a:xfrm>
          <a:prstGeom prst="rect">
            <a:avLst/>
          </a:prstGeom>
          <a:noFill/>
          <a:ln w="9525">
            <a:noFill/>
          </a:ln>
        </p:spPr>
        <p:style>
          <a:lnRef idx="2">
            <a:schemeClr val="accent3"/>
          </a:lnRef>
          <a:fillRef idx="1">
            <a:schemeClr val="lt1"/>
          </a:fillRef>
          <a:effectRef idx="0">
            <a:schemeClr val="accent3"/>
          </a:effectRef>
          <a:fontRef idx="minor">
            <a:schemeClr val="dk1"/>
          </a:fontRef>
        </p:style>
        <p:txBody>
          <a:bodyPr wrap="square" anchor="ctr">
            <a:spAutoFit/>
          </a:bodyPr>
          <a:lstStyle/>
          <a:p>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22843811-0708-4A49-F721-4E2CC8E0D223}"/>
              </a:ext>
            </a:extLst>
          </p:cNvPr>
          <p:cNvSpPr txBox="1"/>
          <p:nvPr/>
        </p:nvSpPr>
        <p:spPr>
          <a:xfrm>
            <a:off x="630141" y="4754921"/>
            <a:ext cx="663583" cy="200055"/>
          </a:xfrm>
          <a:prstGeom prst="rect">
            <a:avLst/>
          </a:prstGeom>
          <a:noFill/>
          <a:ln w="9525">
            <a:noFill/>
          </a:ln>
        </p:spPr>
        <p:style>
          <a:lnRef idx="2">
            <a:schemeClr val="accent2"/>
          </a:lnRef>
          <a:fillRef idx="1">
            <a:schemeClr val="lt1"/>
          </a:fillRef>
          <a:effectRef idx="0">
            <a:schemeClr val="accent2"/>
          </a:effectRef>
          <a:fontRef idx="minor">
            <a:schemeClr val="dk1"/>
          </a:fontRef>
        </p:style>
        <p:txBody>
          <a:bodyPr wrap="square" anchor="ctr">
            <a:spAutoFit/>
          </a:bodyPr>
          <a:lstStyle/>
          <a:p>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E7354B04-EC31-8813-22D5-F7CA4FBFA3FA}"/>
              </a:ext>
            </a:extLst>
          </p:cNvPr>
          <p:cNvSpPr txBox="1"/>
          <p:nvPr/>
        </p:nvSpPr>
        <p:spPr>
          <a:xfrm>
            <a:off x="631665" y="5433052"/>
            <a:ext cx="663583" cy="200055"/>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fr-FR" sz="700" dirty="0">
                <a:solidFill>
                  <a:schemeClr val="tx1">
                    <a:lumMod val="65000"/>
                    <a:lumOff val="35000"/>
                  </a:schemeClr>
                </a:solidFill>
              </a:rPr>
              <a:t>0-1 km</a:t>
            </a:r>
          </a:p>
        </p:txBody>
      </p:sp>
      <p:sp>
        <p:nvSpPr>
          <p:cNvPr id="24" name="ZoneTexte 23">
            <a:extLst>
              <a:ext uri="{FF2B5EF4-FFF2-40B4-BE49-F238E27FC236}">
                <a16:creationId xmlns:a16="http://schemas.microsoft.com/office/drawing/2014/main" id="{0BD9864A-A995-EEDB-4C06-1433E8CDE47B}"/>
              </a:ext>
            </a:extLst>
          </p:cNvPr>
          <p:cNvSpPr txBox="1"/>
          <p:nvPr/>
        </p:nvSpPr>
        <p:spPr>
          <a:xfrm>
            <a:off x="1179165" y="1196752"/>
            <a:ext cx="2557110" cy="338554"/>
          </a:xfrm>
          <a:prstGeom prst="rect">
            <a:avLst/>
          </a:prstGeom>
          <a:noFill/>
        </p:spPr>
        <p:txBody>
          <a:bodyPr wrap="none" rtlCol="0">
            <a:spAutoFit/>
          </a:bodyPr>
          <a:lstStyle/>
          <a:p>
            <a:pPr algn="ctr"/>
            <a:r>
              <a:rPr lang="fr-FR" sz="1600" b="1" dirty="0"/>
              <a:t>Déplacements par mode</a:t>
            </a:r>
          </a:p>
        </p:txBody>
      </p:sp>
      <p:sp>
        <p:nvSpPr>
          <p:cNvPr id="25" name="ZoneTexte 24">
            <a:extLst>
              <a:ext uri="{FF2B5EF4-FFF2-40B4-BE49-F238E27FC236}">
                <a16:creationId xmlns:a16="http://schemas.microsoft.com/office/drawing/2014/main" id="{C8D2A74F-A906-77DE-DF10-6F8EDC21B310}"/>
              </a:ext>
            </a:extLst>
          </p:cNvPr>
          <p:cNvSpPr txBox="1"/>
          <p:nvPr/>
        </p:nvSpPr>
        <p:spPr>
          <a:xfrm>
            <a:off x="8791682" y="1196752"/>
            <a:ext cx="2119491" cy="338554"/>
          </a:xfrm>
          <a:prstGeom prst="rect">
            <a:avLst/>
          </a:prstGeom>
          <a:noFill/>
        </p:spPr>
        <p:txBody>
          <a:bodyPr wrap="none" rtlCol="0">
            <a:spAutoFit/>
          </a:bodyPr>
          <a:lstStyle/>
          <a:p>
            <a:pPr algn="ctr"/>
            <a:r>
              <a:rPr lang="fr-FR" sz="1600" b="1" dirty="0"/>
              <a:t>Emissions par mode</a:t>
            </a:r>
          </a:p>
        </p:txBody>
      </p:sp>
      <p:cxnSp>
        <p:nvCxnSpPr>
          <p:cNvPr id="37" name="Connecteur droit avec flèche 36">
            <a:extLst>
              <a:ext uri="{FF2B5EF4-FFF2-40B4-BE49-F238E27FC236}">
                <a16:creationId xmlns:a16="http://schemas.microsoft.com/office/drawing/2014/main" id="{A2F2B619-CE27-E080-8B47-E7021C16F7AA}"/>
              </a:ext>
            </a:extLst>
          </p:cNvPr>
          <p:cNvCxnSpPr>
            <a:cxnSpLocks/>
          </p:cNvCxnSpPr>
          <p:nvPr/>
        </p:nvCxnSpPr>
        <p:spPr>
          <a:xfrm flipV="1">
            <a:off x="4540624"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B0F107D6-2774-DA34-A1E3-29DB9B3AE6C9}"/>
              </a:ext>
            </a:extLst>
          </p:cNvPr>
          <p:cNvCxnSpPr>
            <a:cxnSpLocks/>
          </p:cNvCxnSpPr>
          <p:nvPr/>
        </p:nvCxnSpPr>
        <p:spPr>
          <a:xfrm>
            <a:off x="4538968" y="5896741"/>
            <a:ext cx="309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FE8A5D65-FE5E-3F0A-B582-9AC8D1F53370}"/>
              </a:ext>
            </a:extLst>
          </p:cNvPr>
          <p:cNvSpPr txBox="1"/>
          <p:nvPr/>
        </p:nvSpPr>
        <p:spPr>
          <a:xfrm>
            <a:off x="4031780" y="1617204"/>
            <a:ext cx="532618" cy="230832"/>
          </a:xfrm>
          <a:prstGeom prst="rect">
            <a:avLst/>
          </a:prstGeom>
          <a:noFill/>
        </p:spPr>
        <p:txBody>
          <a:bodyPr wrap="square" rtlCol="0">
            <a:spAutoFit/>
          </a:bodyPr>
          <a:lstStyle/>
          <a:p>
            <a:pPr algn="r"/>
            <a:r>
              <a:rPr lang="fr-FR" sz="900" dirty="0"/>
              <a:t>10 000</a:t>
            </a:r>
          </a:p>
        </p:txBody>
      </p:sp>
      <p:sp>
        <p:nvSpPr>
          <p:cNvPr id="40" name="ZoneTexte 39">
            <a:extLst>
              <a:ext uri="{FF2B5EF4-FFF2-40B4-BE49-F238E27FC236}">
                <a16:creationId xmlns:a16="http://schemas.microsoft.com/office/drawing/2014/main" id="{41A889A5-92B6-A3EF-1A30-9FC6FB6C948C}"/>
              </a:ext>
            </a:extLst>
          </p:cNvPr>
          <p:cNvSpPr txBox="1"/>
          <p:nvPr/>
        </p:nvSpPr>
        <p:spPr>
          <a:xfrm>
            <a:off x="4031780" y="2481300"/>
            <a:ext cx="532618" cy="230832"/>
          </a:xfrm>
          <a:prstGeom prst="rect">
            <a:avLst/>
          </a:prstGeom>
          <a:noFill/>
        </p:spPr>
        <p:txBody>
          <a:bodyPr wrap="square" rtlCol="0">
            <a:spAutoFit/>
          </a:bodyPr>
          <a:lstStyle/>
          <a:p>
            <a:pPr algn="r"/>
            <a:r>
              <a:rPr lang="fr-FR" sz="900" dirty="0"/>
              <a:t>1 000</a:t>
            </a:r>
          </a:p>
        </p:txBody>
      </p:sp>
      <p:sp>
        <p:nvSpPr>
          <p:cNvPr id="44" name="ZoneTexte 43">
            <a:extLst>
              <a:ext uri="{FF2B5EF4-FFF2-40B4-BE49-F238E27FC236}">
                <a16:creationId xmlns:a16="http://schemas.microsoft.com/office/drawing/2014/main" id="{C412B1F2-B2BB-3040-F444-5B76009E6EE5}"/>
              </a:ext>
            </a:extLst>
          </p:cNvPr>
          <p:cNvSpPr txBox="1"/>
          <p:nvPr/>
        </p:nvSpPr>
        <p:spPr>
          <a:xfrm>
            <a:off x="4031780" y="3345396"/>
            <a:ext cx="532618" cy="230832"/>
          </a:xfrm>
          <a:prstGeom prst="rect">
            <a:avLst/>
          </a:prstGeom>
          <a:noFill/>
        </p:spPr>
        <p:txBody>
          <a:bodyPr wrap="square" rtlCol="0">
            <a:spAutoFit/>
          </a:bodyPr>
          <a:lstStyle/>
          <a:p>
            <a:pPr algn="r"/>
            <a:r>
              <a:rPr lang="fr-FR" sz="900" dirty="0"/>
              <a:t>100</a:t>
            </a:r>
          </a:p>
        </p:txBody>
      </p:sp>
      <p:sp>
        <p:nvSpPr>
          <p:cNvPr id="45" name="ZoneTexte 44">
            <a:extLst>
              <a:ext uri="{FF2B5EF4-FFF2-40B4-BE49-F238E27FC236}">
                <a16:creationId xmlns:a16="http://schemas.microsoft.com/office/drawing/2014/main" id="{FB1C8965-B8EF-2CAB-3351-9EF78BB21E32}"/>
              </a:ext>
            </a:extLst>
          </p:cNvPr>
          <p:cNvSpPr txBox="1"/>
          <p:nvPr/>
        </p:nvSpPr>
        <p:spPr>
          <a:xfrm>
            <a:off x="4031780" y="4209492"/>
            <a:ext cx="532618" cy="230832"/>
          </a:xfrm>
          <a:prstGeom prst="rect">
            <a:avLst/>
          </a:prstGeom>
          <a:noFill/>
        </p:spPr>
        <p:txBody>
          <a:bodyPr wrap="square" rtlCol="0">
            <a:spAutoFit/>
          </a:bodyPr>
          <a:lstStyle/>
          <a:p>
            <a:pPr algn="r"/>
            <a:r>
              <a:rPr lang="fr-FR" sz="900" dirty="0"/>
              <a:t>10</a:t>
            </a:r>
          </a:p>
        </p:txBody>
      </p:sp>
      <p:sp>
        <p:nvSpPr>
          <p:cNvPr id="46" name="ZoneTexte 45">
            <a:extLst>
              <a:ext uri="{FF2B5EF4-FFF2-40B4-BE49-F238E27FC236}">
                <a16:creationId xmlns:a16="http://schemas.microsoft.com/office/drawing/2014/main" id="{EA7DE715-477D-B462-EA53-F38A7606B3B0}"/>
              </a:ext>
            </a:extLst>
          </p:cNvPr>
          <p:cNvSpPr txBox="1"/>
          <p:nvPr/>
        </p:nvSpPr>
        <p:spPr>
          <a:xfrm>
            <a:off x="4031780" y="5073588"/>
            <a:ext cx="532618" cy="230832"/>
          </a:xfrm>
          <a:prstGeom prst="rect">
            <a:avLst/>
          </a:prstGeom>
          <a:noFill/>
        </p:spPr>
        <p:txBody>
          <a:bodyPr wrap="square" rtlCol="0">
            <a:spAutoFit/>
          </a:bodyPr>
          <a:lstStyle/>
          <a:p>
            <a:pPr algn="r"/>
            <a:r>
              <a:rPr lang="fr-FR" sz="900" dirty="0"/>
              <a:t>1</a:t>
            </a:r>
          </a:p>
        </p:txBody>
      </p:sp>
      <p:cxnSp>
        <p:nvCxnSpPr>
          <p:cNvPr id="48" name="Connecteur droit 47">
            <a:extLst>
              <a:ext uri="{FF2B5EF4-FFF2-40B4-BE49-F238E27FC236}">
                <a16:creationId xmlns:a16="http://schemas.microsoft.com/office/drawing/2014/main" id="{8B32C656-7295-253D-1FA0-9CA778EE5917}"/>
              </a:ext>
            </a:extLst>
          </p:cNvPr>
          <p:cNvCxnSpPr>
            <a:cxnSpLocks/>
          </p:cNvCxnSpPr>
          <p:nvPr/>
        </p:nvCxnSpPr>
        <p:spPr>
          <a:xfrm>
            <a:off x="451441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4141EBDE-60F6-F423-66D0-7325E840CCAC}"/>
              </a:ext>
            </a:extLst>
          </p:cNvPr>
          <p:cNvCxnSpPr>
            <a:cxnSpLocks/>
          </p:cNvCxnSpPr>
          <p:nvPr/>
        </p:nvCxnSpPr>
        <p:spPr>
          <a:xfrm>
            <a:off x="451441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8BC68336-FF4B-4D0B-881F-3E088C8D1483}"/>
              </a:ext>
            </a:extLst>
          </p:cNvPr>
          <p:cNvCxnSpPr>
            <a:cxnSpLocks/>
          </p:cNvCxnSpPr>
          <p:nvPr/>
        </p:nvCxnSpPr>
        <p:spPr>
          <a:xfrm>
            <a:off x="451441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615D4986-0CAC-3D65-A6E6-55C366FF4D47}"/>
              </a:ext>
            </a:extLst>
          </p:cNvPr>
          <p:cNvCxnSpPr>
            <a:cxnSpLocks/>
          </p:cNvCxnSpPr>
          <p:nvPr/>
        </p:nvCxnSpPr>
        <p:spPr>
          <a:xfrm>
            <a:off x="451441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B67D4F7D-665C-FC49-B0D2-9906C15CD846}"/>
              </a:ext>
            </a:extLst>
          </p:cNvPr>
          <p:cNvCxnSpPr>
            <a:cxnSpLocks/>
          </p:cNvCxnSpPr>
          <p:nvPr/>
        </p:nvCxnSpPr>
        <p:spPr>
          <a:xfrm>
            <a:off x="451441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E6B70491-DF6D-DDDE-BBF6-8CCFC84A1999}"/>
              </a:ext>
            </a:extLst>
          </p:cNvPr>
          <p:cNvCxnSpPr>
            <a:cxnSpLocks/>
          </p:cNvCxnSpPr>
          <p:nvPr/>
        </p:nvCxnSpPr>
        <p:spPr>
          <a:xfrm>
            <a:off x="4536816"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7CC732B8-9F5A-7E81-59E3-D9184248B9D2}"/>
              </a:ext>
            </a:extLst>
          </p:cNvPr>
          <p:cNvCxnSpPr/>
          <p:nvPr/>
        </p:nvCxnSpPr>
        <p:spPr>
          <a:xfrm>
            <a:off x="4536816"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55" name="Connecteur droit 54">
            <a:extLst>
              <a:ext uri="{FF2B5EF4-FFF2-40B4-BE49-F238E27FC236}">
                <a16:creationId xmlns:a16="http://schemas.microsoft.com/office/drawing/2014/main" id="{833873B7-6060-CC6C-3082-D1025F75BD8A}"/>
              </a:ext>
            </a:extLst>
          </p:cNvPr>
          <p:cNvCxnSpPr/>
          <p:nvPr/>
        </p:nvCxnSpPr>
        <p:spPr>
          <a:xfrm>
            <a:off x="4536816"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56" name="Connecteur droit 55">
            <a:extLst>
              <a:ext uri="{FF2B5EF4-FFF2-40B4-BE49-F238E27FC236}">
                <a16:creationId xmlns:a16="http://schemas.microsoft.com/office/drawing/2014/main" id="{4B4417B9-7F92-EAE7-3033-E670BC48E921}"/>
              </a:ext>
            </a:extLst>
          </p:cNvPr>
          <p:cNvCxnSpPr/>
          <p:nvPr/>
        </p:nvCxnSpPr>
        <p:spPr>
          <a:xfrm>
            <a:off x="4536816"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59" name="Connecteur droit 58">
            <a:extLst>
              <a:ext uri="{FF2B5EF4-FFF2-40B4-BE49-F238E27FC236}">
                <a16:creationId xmlns:a16="http://schemas.microsoft.com/office/drawing/2014/main" id="{F755DC4A-05CA-66F4-235C-64A3ABB28133}"/>
              </a:ext>
            </a:extLst>
          </p:cNvPr>
          <p:cNvCxnSpPr/>
          <p:nvPr/>
        </p:nvCxnSpPr>
        <p:spPr>
          <a:xfrm>
            <a:off x="4536816"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60" name="Connecteur droit 59">
            <a:extLst>
              <a:ext uri="{FF2B5EF4-FFF2-40B4-BE49-F238E27FC236}">
                <a16:creationId xmlns:a16="http://schemas.microsoft.com/office/drawing/2014/main" id="{19A88089-3F6C-E316-E135-14931AF1534C}"/>
              </a:ext>
            </a:extLst>
          </p:cNvPr>
          <p:cNvCxnSpPr/>
          <p:nvPr/>
        </p:nvCxnSpPr>
        <p:spPr>
          <a:xfrm>
            <a:off x="4536816"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sp>
        <p:nvSpPr>
          <p:cNvPr id="61" name="ZoneTexte 60">
            <a:extLst>
              <a:ext uri="{FF2B5EF4-FFF2-40B4-BE49-F238E27FC236}">
                <a16:creationId xmlns:a16="http://schemas.microsoft.com/office/drawing/2014/main" id="{DF1F1B17-9500-2AE7-FE81-60F6C634B5AC}"/>
              </a:ext>
            </a:extLst>
          </p:cNvPr>
          <p:cNvSpPr txBox="1"/>
          <p:nvPr/>
        </p:nvSpPr>
        <p:spPr>
          <a:xfrm>
            <a:off x="4765126" y="6093296"/>
            <a:ext cx="2725493" cy="276999"/>
          </a:xfrm>
          <a:prstGeom prst="rect">
            <a:avLst/>
          </a:prstGeom>
          <a:noFill/>
        </p:spPr>
        <p:txBody>
          <a:bodyPr wrap="square" rtlCol="0">
            <a:spAutoFit/>
          </a:bodyPr>
          <a:lstStyle/>
          <a:p>
            <a:pPr algn="ctr"/>
            <a:r>
              <a:rPr lang="fr-FR" sz="1200" b="1" dirty="0"/>
              <a:t>Densité commune de résidence</a:t>
            </a:r>
          </a:p>
        </p:txBody>
      </p:sp>
      <p:sp>
        <p:nvSpPr>
          <p:cNvPr id="62" name="ZoneTexte 61">
            <a:extLst>
              <a:ext uri="{FF2B5EF4-FFF2-40B4-BE49-F238E27FC236}">
                <a16:creationId xmlns:a16="http://schemas.microsoft.com/office/drawing/2014/main" id="{D63C9ACF-AFCC-68D6-AFC4-69F6728035A1}"/>
              </a:ext>
            </a:extLst>
          </p:cNvPr>
          <p:cNvSpPr txBox="1"/>
          <p:nvPr/>
        </p:nvSpPr>
        <p:spPr>
          <a:xfrm>
            <a:off x="4716816" y="5877271"/>
            <a:ext cx="838109" cy="230832"/>
          </a:xfrm>
          <a:prstGeom prst="rect">
            <a:avLst/>
          </a:prstGeom>
          <a:noFill/>
        </p:spPr>
        <p:txBody>
          <a:bodyPr wrap="square" rtlCol="0">
            <a:spAutoFit/>
          </a:bodyPr>
          <a:lstStyle/>
          <a:p>
            <a:pPr algn="ctr"/>
            <a:r>
              <a:rPr lang="fr-FR" sz="900" dirty="0"/>
              <a:t>Rural</a:t>
            </a:r>
          </a:p>
        </p:txBody>
      </p:sp>
      <p:sp>
        <p:nvSpPr>
          <p:cNvPr id="63" name="ZoneTexte 62">
            <a:extLst>
              <a:ext uri="{FF2B5EF4-FFF2-40B4-BE49-F238E27FC236}">
                <a16:creationId xmlns:a16="http://schemas.microsoft.com/office/drawing/2014/main" id="{6E4B4159-81F6-1E49-E54F-C2B162709452}"/>
              </a:ext>
            </a:extLst>
          </p:cNvPr>
          <p:cNvSpPr txBox="1"/>
          <p:nvPr/>
        </p:nvSpPr>
        <p:spPr>
          <a:xfrm>
            <a:off x="6698051" y="5877271"/>
            <a:ext cx="838109" cy="230832"/>
          </a:xfrm>
          <a:prstGeom prst="rect">
            <a:avLst/>
          </a:prstGeom>
          <a:noFill/>
        </p:spPr>
        <p:txBody>
          <a:bodyPr wrap="square" rtlCol="0">
            <a:spAutoFit/>
          </a:bodyPr>
          <a:lstStyle/>
          <a:p>
            <a:pPr algn="ctr"/>
            <a:r>
              <a:rPr lang="fr-FR" sz="900" dirty="0"/>
              <a:t>Dense</a:t>
            </a:r>
          </a:p>
        </p:txBody>
      </p:sp>
      <p:sp>
        <p:nvSpPr>
          <p:cNvPr id="64" name="ZoneTexte 63">
            <a:extLst>
              <a:ext uri="{FF2B5EF4-FFF2-40B4-BE49-F238E27FC236}">
                <a16:creationId xmlns:a16="http://schemas.microsoft.com/office/drawing/2014/main" id="{01FC4726-6EF7-E6A3-B527-A2953C5035CE}"/>
              </a:ext>
            </a:extLst>
          </p:cNvPr>
          <p:cNvSpPr txBox="1"/>
          <p:nvPr/>
        </p:nvSpPr>
        <p:spPr>
          <a:xfrm>
            <a:off x="5707433" y="5877271"/>
            <a:ext cx="838109" cy="230832"/>
          </a:xfrm>
          <a:prstGeom prst="rect">
            <a:avLst/>
          </a:prstGeom>
          <a:noFill/>
        </p:spPr>
        <p:txBody>
          <a:bodyPr wrap="square" rtlCol="0">
            <a:spAutoFit/>
          </a:bodyPr>
          <a:lstStyle/>
          <a:p>
            <a:pPr algn="ctr"/>
            <a:r>
              <a:rPr lang="fr-FR" sz="900" dirty="0"/>
              <a:t>Intermédiaire</a:t>
            </a:r>
          </a:p>
        </p:txBody>
      </p:sp>
      <p:sp>
        <p:nvSpPr>
          <p:cNvPr id="65" name="ZoneTexte 64">
            <a:extLst>
              <a:ext uri="{FF2B5EF4-FFF2-40B4-BE49-F238E27FC236}">
                <a16:creationId xmlns:a16="http://schemas.microsoft.com/office/drawing/2014/main" id="{D4F997F5-0559-89D7-247C-C3FFBE22B94D}"/>
              </a:ext>
            </a:extLst>
          </p:cNvPr>
          <p:cNvSpPr txBox="1"/>
          <p:nvPr/>
        </p:nvSpPr>
        <p:spPr>
          <a:xfrm>
            <a:off x="5117861" y="1196752"/>
            <a:ext cx="2100255" cy="338554"/>
          </a:xfrm>
          <a:prstGeom prst="rect">
            <a:avLst/>
          </a:prstGeom>
          <a:noFill/>
        </p:spPr>
        <p:txBody>
          <a:bodyPr wrap="none" rtlCol="0">
            <a:spAutoFit/>
          </a:bodyPr>
          <a:lstStyle/>
          <a:p>
            <a:pPr algn="ctr"/>
            <a:r>
              <a:rPr lang="fr-FR" sz="1600" b="1" dirty="0"/>
              <a:t>Distances par mode</a:t>
            </a:r>
          </a:p>
        </p:txBody>
      </p:sp>
      <p:cxnSp>
        <p:nvCxnSpPr>
          <p:cNvPr id="66" name="Connecteur droit avec flèche 65">
            <a:extLst>
              <a:ext uri="{FF2B5EF4-FFF2-40B4-BE49-F238E27FC236}">
                <a16:creationId xmlns:a16="http://schemas.microsoft.com/office/drawing/2014/main" id="{7F749880-C908-3146-CA45-D00B46DE7E61}"/>
              </a:ext>
            </a:extLst>
          </p:cNvPr>
          <p:cNvCxnSpPr>
            <a:cxnSpLocks/>
          </p:cNvCxnSpPr>
          <p:nvPr/>
        </p:nvCxnSpPr>
        <p:spPr>
          <a:xfrm>
            <a:off x="612000" y="5896742"/>
            <a:ext cx="3348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ZoneTexte 73">
            <a:extLst>
              <a:ext uri="{FF2B5EF4-FFF2-40B4-BE49-F238E27FC236}">
                <a16:creationId xmlns:a16="http://schemas.microsoft.com/office/drawing/2014/main" id="{981389CA-639C-3C2C-9411-8F658C657246}"/>
              </a:ext>
            </a:extLst>
          </p:cNvPr>
          <p:cNvSpPr txBox="1"/>
          <p:nvPr/>
        </p:nvSpPr>
        <p:spPr>
          <a:xfrm>
            <a:off x="1055440" y="5877272"/>
            <a:ext cx="838109" cy="230832"/>
          </a:xfrm>
          <a:prstGeom prst="rect">
            <a:avLst/>
          </a:prstGeom>
          <a:noFill/>
        </p:spPr>
        <p:txBody>
          <a:bodyPr wrap="square" rtlCol="0">
            <a:spAutoFit/>
          </a:bodyPr>
          <a:lstStyle/>
          <a:p>
            <a:pPr algn="ctr"/>
            <a:r>
              <a:rPr lang="fr-FR" sz="900" dirty="0"/>
              <a:t>Rural</a:t>
            </a:r>
          </a:p>
        </p:txBody>
      </p:sp>
      <p:sp>
        <p:nvSpPr>
          <p:cNvPr id="75" name="ZoneTexte 74">
            <a:extLst>
              <a:ext uri="{FF2B5EF4-FFF2-40B4-BE49-F238E27FC236}">
                <a16:creationId xmlns:a16="http://schemas.microsoft.com/office/drawing/2014/main" id="{4618C032-7234-1CD5-FCD2-D7C6F654C9EE}"/>
              </a:ext>
            </a:extLst>
          </p:cNvPr>
          <p:cNvSpPr txBox="1"/>
          <p:nvPr/>
        </p:nvSpPr>
        <p:spPr>
          <a:xfrm>
            <a:off x="3025643" y="5877272"/>
            <a:ext cx="838109" cy="230832"/>
          </a:xfrm>
          <a:prstGeom prst="rect">
            <a:avLst/>
          </a:prstGeom>
          <a:noFill/>
        </p:spPr>
        <p:txBody>
          <a:bodyPr wrap="square" rtlCol="0">
            <a:spAutoFit/>
          </a:bodyPr>
          <a:lstStyle/>
          <a:p>
            <a:pPr algn="ctr"/>
            <a:r>
              <a:rPr lang="fr-FR" sz="900" dirty="0"/>
              <a:t>Dense</a:t>
            </a:r>
          </a:p>
        </p:txBody>
      </p:sp>
      <p:sp>
        <p:nvSpPr>
          <p:cNvPr id="76" name="ZoneTexte 75">
            <a:extLst>
              <a:ext uri="{FF2B5EF4-FFF2-40B4-BE49-F238E27FC236}">
                <a16:creationId xmlns:a16="http://schemas.microsoft.com/office/drawing/2014/main" id="{5EE80C4E-3B7D-97D5-167F-F80DC4DF12DE}"/>
              </a:ext>
            </a:extLst>
          </p:cNvPr>
          <p:cNvSpPr txBox="1"/>
          <p:nvPr/>
        </p:nvSpPr>
        <p:spPr>
          <a:xfrm>
            <a:off x="2040541" y="5877272"/>
            <a:ext cx="838109" cy="230832"/>
          </a:xfrm>
          <a:prstGeom prst="rect">
            <a:avLst/>
          </a:prstGeom>
          <a:noFill/>
        </p:spPr>
        <p:txBody>
          <a:bodyPr wrap="square" rtlCol="0">
            <a:spAutoFit/>
          </a:bodyPr>
          <a:lstStyle/>
          <a:p>
            <a:pPr algn="ctr"/>
            <a:r>
              <a:rPr lang="fr-FR" sz="900" dirty="0"/>
              <a:t>Intermédiaire</a:t>
            </a:r>
          </a:p>
        </p:txBody>
      </p:sp>
      <p:graphicFrame>
        <p:nvGraphicFramePr>
          <p:cNvPr id="7" name="Graphique 6">
            <a:extLst>
              <a:ext uri="{FF2B5EF4-FFF2-40B4-BE49-F238E27FC236}">
                <a16:creationId xmlns:a16="http://schemas.microsoft.com/office/drawing/2014/main" id="{C86E82D4-0B7D-A251-F3FA-ABE418B600F5}"/>
              </a:ext>
            </a:extLst>
          </p:cNvPr>
          <p:cNvGraphicFramePr>
            <a:graphicFrameLocks/>
          </p:cNvGraphicFramePr>
          <p:nvPr>
            <p:extLst>
              <p:ext uri="{D42A27DB-BD31-4B8C-83A1-F6EECF244321}">
                <p14:modId xmlns:p14="http://schemas.microsoft.com/office/powerpoint/2010/main" val="1312421142"/>
              </p:ext>
            </p:extLst>
          </p:nvPr>
        </p:nvGraphicFramePr>
        <p:xfrm>
          <a:off x="7390800" y="1405878"/>
          <a:ext cx="4500000" cy="4860000"/>
        </p:xfrm>
        <a:graphic>
          <a:graphicData uri="http://schemas.openxmlformats.org/drawingml/2006/chart">
            <c:chart xmlns:c="http://schemas.openxmlformats.org/drawingml/2006/chart" xmlns:r="http://schemas.openxmlformats.org/officeDocument/2006/relationships" r:id="rId6"/>
          </a:graphicData>
        </a:graphic>
      </p:graphicFrame>
      <p:sp>
        <p:nvSpPr>
          <p:cNvPr id="15" name="Espace réservé du pied de page 3">
            <a:extLst>
              <a:ext uri="{FF2B5EF4-FFF2-40B4-BE49-F238E27FC236}">
                <a16:creationId xmlns:a16="http://schemas.microsoft.com/office/drawing/2014/main" id="{4723632A-48E7-AF2C-BBCE-E298B0737ACF}"/>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7" action="ppaction://hlinksldjump"/>
              </a:rPr>
              <a:t>page 11</a:t>
            </a:r>
            <a:r>
              <a:rPr lang="fr-FR" dirty="0"/>
              <a:t>.</a:t>
            </a:r>
          </a:p>
          <a:p>
            <a:pPr algn="ctr"/>
            <a:r>
              <a:rPr lang="fr-FR" dirty="0"/>
              <a:t>Classes de densité </a:t>
            </a:r>
            <a:r>
              <a:rPr lang="fr-FR" dirty="0">
                <a:hlinkClick r:id="rId8"/>
              </a:rPr>
              <a:t>Insee</a:t>
            </a:r>
            <a:r>
              <a:rPr lang="fr-FR" dirty="0"/>
              <a:t> : communes rurales (33 % population), de densité intermédiaire (28 %) et denses (38 %).</a:t>
            </a:r>
          </a:p>
        </p:txBody>
      </p:sp>
      <p:sp>
        <p:nvSpPr>
          <p:cNvPr id="27" name="Espace réservé du pied de page 3">
            <a:extLst>
              <a:ext uri="{FF2B5EF4-FFF2-40B4-BE49-F238E27FC236}">
                <a16:creationId xmlns:a16="http://schemas.microsoft.com/office/drawing/2014/main" id="{A196F001-B048-B464-29B9-DCB771159E91}"/>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9" action="ppaction://hlinksldjump"/>
              </a:rPr>
              <a:t>Table des matières</a:t>
            </a:r>
            <a:endParaRPr lang="fr-FR" dirty="0"/>
          </a:p>
        </p:txBody>
      </p:sp>
    </p:spTree>
    <p:extLst>
      <p:ext uri="{BB962C8B-B14F-4D97-AF65-F5344CB8AC3E}">
        <p14:creationId xmlns:p14="http://schemas.microsoft.com/office/powerpoint/2010/main" val="1445443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2EEC1-99C4-886B-FDDA-F1BF072096F8}"/>
            </a:ext>
          </a:extLst>
        </p:cNvPr>
        <p:cNvGrpSpPr/>
        <p:nvPr/>
      </p:nvGrpSpPr>
      <p:grpSpPr>
        <a:xfrm>
          <a:off x="0" y="0"/>
          <a:ext cx="0" cy="0"/>
          <a:chOff x="0" y="0"/>
          <a:chExt cx="0" cy="0"/>
        </a:xfrm>
      </p:grpSpPr>
      <p:graphicFrame>
        <p:nvGraphicFramePr>
          <p:cNvPr id="24" name="Graphique 23">
            <a:extLst>
              <a:ext uri="{FF2B5EF4-FFF2-40B4-BE49-F238E27FC236}">
                <a16:creationId xmlns:a16="http://schemas.microsoft.com/office/drawing/2014/main" id="{2DF554F4-3AC0-B45B-F824-23D2660A3945}"/>
              </a:ext>
            </a:extLst>
          </p:cNvPr>
          <p:cNvGraphicFramePr>
            <a:graphicFrameLocks/>
          </p:cNvGraphicFramePr>
          <p:nvPr>
            <p:extLst>
              <p:ext uri="{D42A27DB-BD31-4B8C-83A1-F6EECF244321}">
                <p14:modId xmlns:p14="http://schemas.microsoft.com/office/powerpoint/2010/main" val="3016095914"/>
              </p:ext>
            </p:extLst>
          </p:nvPr>
        </p:nvGraphicFramePr>
        <p:xfrm>
          <a:off x="8470800" y="1414800"/>
          <a:ext cx="3240000" cy="48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3" name="Graphique 102">
            <a:extLst>
              <a:ext uri="{FF2B5EF4-FFF2-40B4-BE49-F238E27FC236}">
                <a16:creationId xmlns:a16="http://schemas.microsoft.com/office/drawing/2014/main" id="{1CF5C8F4-53AC-6CF6-12E1-8D467ECAF774}"/>
              </a:ext>
            </a:extLst>
          </p:cNvPr>
          <p:cNvGraphicFramePr>
            <a:graphicFrameLocks/>
          </p:cNvGraphicFramePr>
          <p:nvPr/>
        </p:nvGraphicFramePr>
        <p:xfrm>
          <a:off x="3000016" y="1414800"/>
          <a:ext cx="3240000" cy="48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7" name="Graphique 76">
            <a:extLst>
              <a:ext uri="{FF2B5EF4-FFF2-40B4-BE49-F238E27FC236}">
                <a16:creationId xmlns:a16="http://schemas.microsoft.com/office/drawing/2014/main" id="{82CA7365-AE0D-2D04-D132-06295703EC79}"/>
              </a:ext>
            </a:extLst>
          </p:cNvPr>
          <p:cNvGraphicFramePr>
            <a:graphicFrameLocks/>
          </p:cNvGraphicFramePr>
          <p:nvPr/>
        </p:nvGraphicFramePr>
        <p:xfrm>
          <a:off x="252000" y="1414800"/>
          <a:ext cx="3240000" cy="48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aphique 15">
            <a:extLst>
              <a:ext uri="{FF2B5EF4-FFF2-40B4-BE49-F238E27FC236}">
                <a16:creationId xmlns:a16="http://schemas.microsoft.com/office/drawing/2014/main" id="{8ACF13B2-0874-4BBF-5077-89911C1D6698}"/>
              </a:ext>
            </a:extLst>
          </p:cNvPr>
          <p:cNvGraphicFramePr>
            <a:graphicFrameLocks/>
          </p:cNvGraphicFramePr>
          <p:nvPr/>
        </p:nvGraphicFramePr>
        <p:xfrm>
          <a:off x="5735960" y="1412776"/>
          <a:ext cx="3240000" cy="4860000"/>
        </p:xfrm>
        <a:graphic>
          <a:graphicData uri="http://schemas.openxmlformats.org/drawingml/2006/chart">
            <c:chart xmlns:c="http://schemas.openxmlformats.org/drawingml/2006/chart" xmlns:r="http://schemas.openxmlformats.org/officeDocument/2006/relationships" r:id="rId6"/>
          </a:graphicData>
        </a:graphic>
      </p:graphicFrame>
      <p:sp>
        <p:nvSpPr>
          <p:cNvPr id="3" name="Espace réservé de la date 2">
            <a:extLst>
              <a:ext uri="{FF2B5EF4-FFF2-40B4-BE49-F238E27FC236}">
                <a16:creationId xmlns:a16="http://schemas.microsoft.com/office/drawing/2014/main" id="{758C5FB6-23CF-5E0B-2018-3216644EC325}"/>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90655115-B360-277D-AB57-B1325F2E1ED8}"/>
              </a:ext>
            </a:extLst>
          </p:cNvPr>
          <p:cNvSpPr>
            <a:spLocks noGrp="1"/>
          </p:cNvSpPr>
          <p:nvPr>
            <p:ph type="sldNum" sz="quarter" idx="12"/>
          </p:nvPr>
        </p:nvSpPr>
        <p:spPr>
          <a:xfrm>
            <a:off x="816864" y="6356350"/>
            <a:ext cx="388314" cy="365760"/>
          </a:xfrm>
        </p:spPr>
        <p:txBody>
          <a:bodyPr/>
          <a:lstStyle/>
          <a:p>
            <a:fld id="{7DB8656E-A64D-4224-BA07-37D0C347CFBD}" type="slidenum">
              <a:rPr lang="fr-FR">
                <a:solidFill>
                  <a:srgbClr val="464653"/>
                </a:solidFill>
                <a:latin typeface="Gill Sans MT"/>
              </a:rPr>
              <a:pPr/>
              <a:t>31</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F5F480BD-3A8A-10D2-5109-3C89470C377E}"/>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3FAE2983-192A-1769-0F85-A2D1E960B826}"/>
              </a:ext>
            </a:extLst>
          </p:cNvPr>
          <p:cNvCxnSpPr>
            <a:cxnSpLocks/>
          </p:cNvCxnSpPr>
          <p:nvPr/>
        </p:nvCxnSpPr>
        <p:spPr>
          <a:xfrm flipV="1">
            <a:off x="556172"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E613302D-8045-11E3-D5BD-688619467E0F}"/>
              </a:ext>
            </a:extLst>
          </p:cNvPr>
          <p:cNvSpPr txBox="1"/>
          <p:nvPr/>
        </p:nvSpPr>
        <p:spPr>
          <a:xfrm>
            <a:off x="47328" y="1624898"/>
            <a:ext cx="532618" cy="215444"/>
          </a:xfrm>
          <a:prstGeom prst="rect">
            <a:avLst/>
          </a:prstGeom>
          <a:noFill/>
        </p:spPr>
        <p:txBody>
          <a:bodyPr wrap="square" rtlCol="0" anchor="ctr">
            <a:spAutoFit/>
          </a:bodyPr>
          <a:lstStyle/>
          <a:p>
            <a:pPr algn="r"/>
            <a:r>
              <a:rPr lang="fr-FR" sz="800" dirty="0"/>
              <a:t>10 000</a:t>
            </a:r>
          </a:p>
        </p:txBody>
      </p:sp>
      <p:sp>
        <p:nvSpPr>
          <p:cNvPr id="68" name="ZoneTexte 67">
            <a:extLst>
              <a:ext uri="{FF2B5EF4-FFF2-40B4-BE49-F238E27FC236}">
                <a16:creationId xmlns:a16="http://schemas.microsoft.com/office/drawing/2014/main" id="{5D1F5D00-3D30-C52B-8D8A-6B61498B718E}"/>
              </a:ext>
            </a:extLst>
          </p:cNvPr>
          <p:cNvSpPr txBox="1"/>
          <p:nvPr/>
        </p:nvSpPr>
        <p:spPr>
          <a:xfrm>
            <a:off x="47328" y="2488994"/>
            <a:ext cx="532618" cy="215444"/>
          </a:xfrm>
          <a:prstGeom prst="rect">
            <a:avLst/>
          </a:prstGeom>
          <a:noFill/>
        </p:spPr>
        <p:txBody>
          <a:bodyPr wrap="square" rtlCol="0" anchor="ctr">
            <a:spAutoFit/>
          </a:bodyPr>
          <a:lstStyle/>
          <a:p>
            <a:pPr algn="r"/>
            <a:r>
              <a:rPr lang="fr-FR" sz="800" dirty="0"/>
              <a:t>1 000</a:t>
            </a:r>
          </a:p>
        </p:txBody>
      </p:sp>
      <p:sp>
        <p:nvSpPr>
          <p:cNvPr id="69" name="ZoneTexte 68">
            <a:extLst>
              <a:ext uri="{FF2B5EF4-FFF2-40B4-BE49-F238E27FC236}">
                <a16:creationId xmlns:a16="http://schemas.microsoft.com/office/drawing/2014/main" id="{34C4E576-EE1D-FDEF-765C-1EF33B69E95C}"/>
              </a:ext>
            </a:extLst>
          </p:cNvPr>
          <p:cNvSpPr txBox="1"/>
          <p:nvPr/>
        </p:nvSpPr>
        <p:spPr>
          <a:xfrm>
            <a:off x="47328" y="3353090"/>
            <a:ext cx="532618" cy="215444"/>
          </a:xfrm>
          <a:prstGeom prst="rect">
            <a:avLst/>
          </a:prstGeom>
          <a:noFill/>
        </p:spPr>
        <p:txBody>
          <a:bodyPr wrap="square" rtlCol="0" anchor="ctr">
            <a:spAutoFit/>
          </a:bodyPr>
          <a:lstStyle/>
          <a:p>
            <a:pPr algn="r"/>
            <a:r>
              <a:rPr lang="fr-FR" sz="800" dirty="0"/>
              <a:t>100</a:t>
            </a:r>
          </a:p>
        </p:txBody>
      </p:sp>
      <p:sp>
        <p:nvSpPr>
          <p:cNvPr id="70" name="ZoneTexte 69">
            <a:extLst>
              <a:ext uri="{FF2B5EF4-FFF2-40B4-BE49-F238E27FC236}">
                <a16:creationId xmlns:a16="http://schemas.microsoft.com/office/drawing/2014/main" id="{17A96BA5-B0FF-E9C5-11E0-BEEAE3D96446}"/>
              </a:ext>
            </a:extLst>
          </p:cNvPr>
          <p:cNvSpPr txBox="1"/>
          <p:nvPr/>
        </p:nvSpPr>
        <p:spPr>
          <a:xfrm>
            <a:off x="47328" y="4217186"/>
            <a:ext cx="532618" cy="215444"/>
          </a:xfrm>
          <a:prstGeom prst="rect">
            <a:avLst/>
          </a:prstGeom>
          <a:noFill/>
        </p:spPr>
        <p:txBody>
          <a:bodyPr wrap="square" rtlCol="0" anchor="ctr">
            <a:spAutoFit/>
          </a:bodyPr>
          <a:lstStyle/>
          <a:p>
            <a:pPr algn="r"/>
            <a:r>
              <a:rPr lang="fr-FR" sz="800" dirty="0"/>
              <a:t>10</a:t>
            </a:r>
          </a:p>
        </p:txBody>
      </p:sp>
      <p:sp>
        <p:nvSpPr>
          <p:cNvPr id="71" name="ZoneTexte 70">
            <a:extLst>
              <a:ext uri="{FF2B5EF4-FFF2-40B4-BE49-F238E27FC236}">
                <a16:creationId xmlns:a16="http://schemas.microsoft.com/office/drawing/2014/main" id="{5FA33C80-7D7C-3D5B-991E-A95CA75DF83F}"/>
              </a:ext>
            </a:extLst>
          </p:cNvPr>
          <p:cNvSpPr txBox="1"/>
          <p:nvPr/>
        </p:nvSpPr>
        <p:spPr>
          <a:xfrm>
            <a:off x="47328" y="5081282"/>
            <a:ext cx="532618" cy="215444"/>
          </a:xfrm>
          <a:prstGeom prst="rect">
            <a:avLst/>
          </a:prstGeom>
          <a:noFill/>
        </p:spPr>
        <p:txBody>
          <a:bodyPr wrap="square" rtlCol="0" anchor="ctr">
            <a:spAutoFit/>
          </a:bodyPr>
          <a:lstStyle/>
          <a:p>
            <a:pPr algn="r"/>
            <a:r>
              <a:rPr lang="fr-FR" sz="800" dirty="0"/>
              <a:t>1</a:t>
            </a:r>
          </a:p>
        </p:txBody>
      </p:sp>
      <p:sp>
        <p:nvSpPr>
          <p:cNvPr id="80" name="ZoneTexte 79">
            <a:extLst>
              <a:ext uri="{FF2B5EF4-FFF2-40B4-BE49-F238E27FC236}">
                <a16:creationId xmlns:a16="http://schemas.microsoft.com/office/drawing/2014/main" id="{EB937A3E-60F4-6516-7A00-D6F2C72F0620}"/>
              </a:ext>
            </a:extLst>
          </p:cNvPr>
          <p:cNvSpPr txBox="1"/>
          <p:nvPr/>
        </p:nvSpPr>
        <p:spPr>
          <a:xfrm rot="16200000">
            <a:off x="-559140" y="3363927"/>
            <a:ext cx="1512000" cy="276999"/>
          </a:xfrm>
          <a:prstGeom prst="rect">
            <a:avLst/>
          </a:prstGeom>
          <a:noFill/>
        </p:spPr>
        <p:txBody>
          <a:bodyPr wrap="square" rtlCol="0">
            <a:spAutoFit/>
          </a:bodyPr>
          <a:lstStyle/>
          <a:p>
            <a:pPr algn="ctr"/>
            <a:r>
              <a:rPr lang="fr-FR" sz="1200" b="1" dirty="0"/>
              <a:t>Distance (km)</a:t>
            </a:r>
          </a:p>
        </p:txBody>
      </p:sp>
      <p:cxnSp>
        <p:nvCxnSpPr>
          <p:cNvPr id="86" name="Connecteur droit 85">
            <a:extLst>
              <a:ext uri="{FF2B5EF4-FFF2-40B4-BE49-F238E27FC236}">
                <a16:creationId xmlns:a16="http://schemas.microsoft.com/office/drawing/2014/main" id="{B06FA7FB-695E-1D63-1A34-C6747A37C459}"/>
              </a:ext>
            </a:extLst>
          </p:cNvPr>
          <p:cNvCxnSpPr>
            <a:cxnSpLocks/>
          </p:cNvCxnSpPr>
          <p:nvPr/>
        </p:nvCxnSpPr>
        <p:spPr>
          <a:xfrm>
            <a:off x="529965"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3008D208-E1D4-E9C6-194E-24789B807174}"/>
              </a:ext>
            </a:extLst>
          </p:cNvPr>
          <p:cNvCxnSpPr>
            <a:cxnSpLocks/>
          </p:cNvCxnSpPr>
          <p:nvPr/>
        </p:nvCxnSpPr>
        <p:spPr>
          <a:xfrm>
            <a:off x="529965"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29E5A3A6-DCE0-DBE7-32A2-A0A903DE299B}"/>
              </a:ext>
            </a:extLst>
          </p:cNvPr>
          <p:cNvCxnSpPr>
            <a:cxnSpLocks/>
          </p:cNvCxnSpPr>
          <p:nvPr/>
        </p:nvCxnSpPr>
        <p:spPr>
          <a:xfrm>
            <a:off x="529965"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11B473AB-7E98-9ED8-D9E7-E868159F4513}"/>
              </a:ext>
            </a:extLst>
          </p:cNvPr>
          <p:cNvCxnSpPr>
            <a:cxnSpLocks/>
          </p:cNvCxnSpPr>
          <p:nvPr/>
        </p:nvCxnSpPr>
        <p:spPr>
          <a:xfrm>
            <a:off x="529965"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A6C2FC1F-C93A-355E-2DC9-4AE3D2F51AC7}"/>
              </a:ext>
            </a:extLst>
          </p:cNvPr>
          <p:cNvCxnSpPr>
            <a:cxnSpLocks/>
          </p:cNvCxnSpPr>
          <p:nvPr/>
        </p:nvCxnSpPr>
        <p:spPr>
          <a:xfrm>
            <a:off x="529965"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re 8">
            <a:extLst>
              <a:ext uri="{FF2B5EF4-FFF2-40B4-BE49-F238E27FC236}">
                <a16:creationId xmlns:a16="http://schemas.microsoft.com/office/drawing/2014/main" id="{30C3DD14-6404-11B6-83E4-B104B8FEA0DC}"/>
              </a:ext>
            </a:extLst>
          </p:cNvPr>
          <p:cNvSpPr>
            <a:spLocks noGrp="1"/>
          </p:cNvSpPr>
          <p:nvPr>
            <p:ph type="title"/>
          </p:nvPr>
        </p:nvSpPr>
        <p:spPr>
          <a:xfrm>
            <a:off x="609599" y="548100"/>
            <a:ext cx="11103023" cy="594900"/>
          </a:xfrm>
        </p:spPr>
        <p:txBody>
          <a:bodyPr>
            <a:normAutofit/>
          </a:bodyPr>
          <a:lstStyle/>
          <a:p>
            <a:pPr>
              <a:spcBef>
                <a:spcPts val="0"/>
              </a:spcBef>
            </a:pPr>
            <a:r>
              <a:rPr lang="fr-FR" sz="2800" b="1" dirty="0">
                <a:solidFill>
                  <a:srgbClr val="0070C0"/>
                </a:solidFill>
                <a:latin typeface="Gill Sans MT"/>
                <a:ea typeface="+mn-ea"/>
                <a:cs typeface="+mn-cs"/>
              </a:rPr>
              <a:t>Déplacements</a:t>
            </a:r>
            <a:r>
              <a:rPr lang="fr-FR" sz="2800" dirty="0">
                <a:solidFill>
                  <a:srgbClr val="0070C0"/>
                </a:solidFill>
                <a:latin typeface="Gill Sans MT"/>
                <a:ea typeface="+mn-ea"/>
                <a:cs typeface="+mn-cs"/>
              </a:rPr>
              <a:t>, </a:t>
            </a:r>
            <a:r>
              <a:rPr lang="fr-FR" sz="2800" b="1" dirty="0">
                <a:solidFill>
                  <a:srgbClr val="0070C0"/>
                </a:solidFill>
                <a:latin typeface="Gill Sans MT"/>
                <a:ea typeface="+mn-ea"/>
                <a:cs typeface="+mn-cs"/>
              </a:rPr>
              <a:t>temps</a:t>
            </a:r>
            <a:r>
              <a:rPr lang="fr-FR" sz="2800" dirty="0">
                <a:solidFill>
                  <a:srgbClr val="0070C0"/>
                </a:solidFill>
                <a:latin typeface="Gill Sans MT"/>
                <a:ea typeface="+mn-ea"/>
                <a:cs typeface="+mn-cs"/>
              </a:rPr>
              <a:t>, </a:t>
            </a:r>
            <a:r>
              <a:rPr lang="fr-FR" sz="2800" b="1" dirty="0">
                <a:solidFill>
                  <a:srgbClr val="0070C0"/>
                </a:solidFill>
                <a:latin typeface="Gill Sans MT"/>
                <a:ea typeface="+mn-ea"/>
                <a:cs typeface="+mn-cs"/>
              </a:rPr>
              <a:t>distances </a:t>
            </a:r>
            <a:r>
              <a:rPr lang="fr-FR" sz="2800" dirty="0">
                <a:solidFill>
                  <a:srgbClr val="0070C0"/>
                </a:solidFill>
                <a:latin typeface="Gill Sans MT"/>
                <a:ea typeface="+mn-ea"/>
                <a:cs typeface="+mn-cs"/>
              </a:rPr>
              <a:t>et </a:t>
            </a:r>
            <a:r>
              <a:rPr lang="fr-FR" sz="2800" b="1" dirty="0">
                <a:solidFill>
                  <a:srgbClr val="0070C0"/>
                </a:solidFill>
                <a:latin typeface="Gill Sans MT"/>
                <a:ea typeface="+mn-ea"/>
                <a:cs typeface="+mn-cs"/>
              </a:rPr>
              <a:t>émissions</a:t>
            </a:r>
            <a:r>
              <a:rPr lang="fr-FR" sz="2800" dirty="0">
                <a:solidFill>
                  <a:srgbClr val="0070C0"/>
                </a:solidFill>
                <a:latin typeface="Gill Sans MT"/>
                <a:ea typeface="+mn-ea"/>
                <a:cs typeface="+mn-cs"/>
              </a:rPr>
              <a:t> : répartition et modes</a:t>
            </a:r>
            <a:endParaRPr lang="fr-FR" dirty="0"/>
          </a:p>
        </p:txBody>
      </p:sp>
      <p:cxnSp>
        <p:nvCxnSpPr>
          <p:cNvPr id="2" name="Connecteur droit avec flèche 1">
            <a:extLst>
              <a:ext uri="{FF2B5EF4-FFF2-40B4-BE49-F238E27FC236}">
                <a16:creationId xmlns:a16="http://schemas.microsoft.com/office/drawing/2014/main" id="{36148ED8-1577-7E87-C3AE-B9A9B4958C9A}"/>
              </a:ext>
            </a:extLst>
          </p:cNvPr>
          <p:cNvCxnSpPr>
            <a:cxnSpLocks/>
          </p:cNvCxnSpPr>
          <p:nvPr/>
        </p:nvCxnSpPr>
        <p:spPr>
          <a:xfrm flipV="1">
            <a:off x="9050328"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05EE363A-6842-1F1D-F662-21AD6D553A50}"/>
              </a:ext>
            </a:extLst>
          </p:cNvPr>
          <p:cNvCxnSpPr>
            <a:cxnSpLocks/>
          </p:cNvCxnSpPr>
          <p:nvPr/>
        </p:nvCxnSpPr>
        <p:spPr>
          <a:xfrm>
            <a:off x="9048672" y="5896741"/>
            <a:ext cx="237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D4940D04-9C5D-9B7F-E697-2CB32E02C0E6}"/>
              </a:ext>
            </a:extLst>
          </p:cNvPr>
          <p:cNvSpPr txBox="1"/>
          <p:nvPr/>
        </p:nvSpPr>
        <p:spPr>
          <a:xfrm>
            <a:off x="8541484" y="1624898"/>
            <a:ext cx="532618" cy="215444"/>
          </a:xfrm>
          <a:prstGeom prst="rect">
            <a:avLst/>
          </a:prstGeom>
          <a:noFill/>
        </p:spPr>
        <p:txBody>
          <a:bodyPr wrap="square" rtlCol="0" anchor="ctr">
            <a:spAutoFit/>
          </a:bodyPr>
          <a:lstStyle/>
          <a:p>
            <a:pPr algn="r"/>
            <a:r>
              <a:rPr lang="fr-FR" sz="800" dirty="0"/>
              <a:t>10 000</a:t>
            </a:r>
          </a:p>
        </p:txBody>
      </p:sp>
      <p:sp>
        <p:nvSpPr>
          <p:cNvPr id="9" name="ZoneTexte 8">
            <a:extLst>
              <a:ext uri="{FF2B5EF4-FFF2-40B4-BE49-F238E27FC236}">
                <a16:creationId xmlns:a16="http://schemas.microsoft.com/office/drawing/2014/main" id="{F0F56B99-A0E8-D87F-8050-6F61A831AA92}"/>
              </a:ext>
            </a:extLst>
          </p:cNvPr>
          <p:cNvSpPr txBox="1"/>
          <p:nvPr/>
        </p:nvSpPr>
        <p:spPr>
          <a:xfrm>
            <a:off x="8541484" y="2488994"/>
            <a:ext cx="532618" cy="215444"/>
          </a:xfrm>
          <a:prstGeom prst="rect">
            <a:avLst/>
          </a:prstGeom>
          <a:noFill/>
        </p:spPr>
        <p:txBody>
          <a:bodyPr wrap="square" rtlCol="0" anchor="ctr">
            <a:spAutoFit/>
          </a:bodyPr>
          <a:lstStyle/>
          <a:p>
            <a:pPr algn="r"/>
            <a:r>
              <a:rPr lang="fr-FR" sz="800" dirty="0"/>
              <a:t>1 000</a:t>
            </a:r>
          </a:p>
        </p:txBody>
      </p:sp>
      <p:sp>
        <p:nvSpPr>
          <p:cNvPr id="11" name="ZoneTexte 10">
            <a:extLst>
              <a:ext uri="{FF2B5EF4-FFF2-40B4-BE49-F238E27FC236}">
                <a16:creationId xmlns:a16="http://schemas.microsoft.com/office/drawing/2014/main" id="{0CC54950-B38C-E890-EF24-4F8D390878DD}"/>
              </a:ext>
            </a:extLst>
          </p:cNvPr>
          <p:cNvSpPr txBox="1"/>
          <p:nvPr/>
        </p:nvSpPr>
        <p:spPr>
          <a:xfrm>
            <a:off x="8541484" y="3353090"/>
            <a:ext cx="532618" cy="215444"/>
          </a:xfrm>
          <a:prstGeom prst="rect">
            <a:avLst/>
          </a:prstGeom>
          <a:noFill/>
        </p:spPr>
        <p:txBody>
          <a:bodyPr wrap="square" rtlCol="0" anchor="ctr">
            <a:spAutoFit/>
          </a:bodyPr>
          <a:lstStyle/>
          <a:p>
            <a:pPr algn="r"/>
            <a:r>
              <a:rPr lang="fr-FR" sz="800" dirty="0"/>
              <a:t>100</a:t>
            </a:r>
          </a:p>
        </p:txBody>
      </p:sp>
      <p:sp>
        <p:nvSpPr>
          <p:cNvPr id="12" name="ZoneTexte 11">
            <a:extLst>
              <a:ext uri="{FF2B5EF4-FFF2-40B4-BE49-F238E27FC236}">
                <a16:creationId xmlns:a16="http://schemas.microsoft.com/office/drawing/2014/main" id="{100CF26A-7663-CBB4-7C79-F8F5B19D4D6C}"/>
              </a:ext>
            </a:extLst>
          </p:cNvPr>
          <p:cNvSpPr txBox="1"/>
          <p:nvPr/>
        </p:nvSpPr>
        <p:spPr>
          <a:xfrm>
            <a:off x="8541484" y="4217186"/>
            <a:ext cx="532618" cy="215444"/>
          </a:xfrm>
          <a:prstGeom prst="rect">
            <a:avLst/>
          </a:prstGeom>
          <a:noFill/>
        </p:spPr>
        <p:txBody>
          <a:bodyPr wrap="square" rtlCol="0" anchor="ctr">
            <a:spAutoFit/>
          </a:bodyPr>
          <a:lstStyle/>
          <a:p>
            <a:pPr algn="r"/>
            <a:r>
              <a:rPr lang="fr-FR" sz="800" dirty="0"/>
              <a:t>10</a:t>
            </a:r>
          </a:p>
        </p:txBody>
      </p:sp>
      <p:sp>
        <p:nvSpPr>
          <p:cNvPr id="13" name="ZoneTexte 12">
            <a:extLst>
              <a:ext uri="{FF2B5EF4-FFF2-40B4-BE49-F238E27FC236}">
                <a16:creationId xmlns:a16="http://schemas.microsoft.com/office/drawing/2014/main" id="{611D70CC-93EF-A823-6BFD-F0B975FCD549}"/>
              </a:ext>
            </a:extLst>
          </p:cNvPr>
          <p:cNvSpPr txBox="1"/>
          <p:nvPr/>
        </p:nvSpPr>
        <p:spPr>
          <a:xfrm>
            <a:off x="8541484" y="5081282"/>
            <a:ext cx="532618" cy="215444"/>
          </a:xfrm>
          <a:prstGeom prst="rect">
            <a:avLst/>
          </a:prstGeom>
          <a:noFill/>
        </p:spPr>
        <p:txBody>
          <a:bodyPr wrap="square" rtlCol="0" anchor="ctr">
            <a:spAutoFit/>
          </a:bodyPr>
          <a:lstStyle/>
          <a:p>
            <a:pPr algn="r"/>
            <a:r>
              <a:rPr lang="fr-FR" sz="800" dirty="0"/>
              <a:t>1</a:t>
            </a:r>
          </a:p>
        </p:txBody>
      </p:sp>
      <p:cxnSp>
        <p:nvCxnSpPr>
          <p:cNvPr id="19" name="Connecteur droit 18">
            <a:extLst>
              <a:ext uri="{FF2B5EF4-FFF2-40B4-BE49-F238E27FC236}">
                <a16:creationId xmlns:a16="http://schemas.microsoft.com/office/drawing/2014/main" id="{1635DED1-0286-54D7-82BB-7D127D8E753A}"/>
              </a:ext>
            </a:extLst>
          </p:cNvPr>
          <p:cNvCxnSpPr>
            <a:cxnSpLocks/>
          </p:cNvCxnSpPr>
          <p:nvPr/>
        </p:nvCxnSpPr>
        <p:spPr>
          <a:xfrm>
            <a:off x="9024121"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9629E138-CDAA-4435-10FC-ABC63FE03A73}"/>
              </a:ext>
            </a:extLst>
          </p:cNvPr>
          <p:cNvCxnSpPr>
            <a:cxnSpLocks/>
          </p:cNvCxnSpPr>
          <p:nvPr/>
        </p:nvCxnSpPr>
        <p:spPr>
          <a:xfrm>
            <a:off x="9024121"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B6BF993-B55A-9898-5072-9F769D16EDF6}"/>
              </a:ext>
            </a:extLst>
          </p:cNvPr>
          <p:cNvCxnSpPr>
            <a:cxnSpLocks/>
          </p:cNvCxnSpPr>
          <p:nvPr/>
        </p:nvCxnSpPr>
        <p:spPr>
          <a:xfrm>
            <a:off x="9024121"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B8DA85FB-F86C-D7C8-15B0-E1DE351C415B}"/>
              </a:ext>
            </a:extLst>
          </p:cNvPr>
          <p:cNvCxnSpPr>
            <a:cxnSpLocks/>
          </p:cNvCxnSpPr>
          <p:nvPr/>
        </p:nvCxnSpPr>
        <p:spPr>
          <a:xfrm>
            <a:off x="9024121"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08DA991A-12A5-86BD-9285-C3FE7D78BCA6}"/>
              </a:ext>
            </a:extLst>
          </p:cNvPr>
          <p:cNvCxnSpPr>
            <a:cxnSpLocks/>
          </p:cNvCxnSpPr>
          <p:nvPr/>
        </p:nvCxnSpPr>
        <p:spPr>
          <a:xfrm>
            <a:off x="9024121"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2B6E0D8-F8ED-DC9F-9755-AAB04788BBFD}"/>
              </a:ext>
            </a:extLst>
          </p:cNvPr>
          <p:cNvCxnSpPr>
            <a:cxnSpLocks/>
          </p:cNvCxnSpPr>
          <p:nvPr/>
        </p:nvCxnSpPr>
        <p:spPr>
          <a:xfrm>
            <a:off x="556172"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4FEB69F2-9799-7F5E-ADFF-92B03A52C307}"/>
              </a:ext>
            </a:extLst>
          </p:cNvPr>
          <p:cNvCxnSpPr>
            <a:cxnSpLocks/>
          </p:cNvCxnSpPr>
          <p:nvPr/>
        </p:nvCxnSpPr>
        <p:spPr>
          <a:xfrm>
            <a:off x="556172"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FBC57FBD-9EB7-E864-9EFA-7388A12D1137}"/>
              </a:ext>
            </a:extLst>
          </p:cNvPr>
          <p:cNvCxnSpPr>
            <a:cxnSpLocks/>
          </p:cNvCxnSpPr>
          <p:nvPr/>
        </p:nvCxnSpPr>
        <p:spPr>
          <a:xfrm>
            <a:off x="556172"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EE8A9C78-247B-2494-A9BE-87CB6722A725}"/>
              </a:ext>
            </a:extLst>
          </p:cNvPr>
          <p:cNvCxnSpPr>
            <a:cxnSpLocks/>
          </p:cNvCxnSpPr>
          <p:nvPr/>
        </p:nvCxnSpPr>
        <p:spPr>
          <a:xfrm>
            <a:off x="556172"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5779B123-6B93-D022-8BEB-8A0B42936210}"/>
              </a:ext>
            </a:extLst>
          </p:cNvPr>
          <p:cNvCxnSpPr>
            <a:cxnSpLocks/>
          </p:cNvCxnSpPr>
          <p:nvPr/>
        </p:nvCxnSpPr>
        <p:spPr>
          <a:xfrm>
            <a:off x="556172"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F5D9DF2E-4A68-94BF-E114-D6687D9E010B}"/>
              </a:ext>
            </a:extLst>
          </p:cNvPr>
          <p:cNvCxnSpPr>
            <a:cxnSpLocks/>
          </p:cNvCxnSpPr>
          <p:nvPr/>
        </p:nvCxnSpPr>
        <p:spPr>
          <a:xfrm>
            <a:off x="556172"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cxnSp>
        <p:nvCxnSpPr>
          <p:cNvPr id="18" name="Connecteur droit 17">
            <a:extLst>
              <a:ext uri="{FF2B5EF4-FFF2-40B4-BE49-F238E27FC236}">
                <a16:creationId xmlns:a16="http://schemas.microsoft.com/office/drawing/2014/main" id="{2C4B7ABC-FE73-F111-EDF3-14EE8B191F43}"/>
              </a:ext>
            </a:extLst>
          </p:cNvPr>
          <p:cNvCxnSpPr>
            <a:cxnSpLocks/>
          </p:cNvCxnSpPr>
          <p:nvPr/>
        </p:nvCxnSpPr>
        <p:spPr>
          <a:xfrm>
            <a:off x="9046520"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5C29CA5A-54B3-3AC7-BE6A-21F86656FB0D}"/>
              </a:ext>
            </a:extLst>
          </p:cNvPr>
          <p:cNvCxnSpPr/>
          <p:nvPr/>
        </p:nvCxnSpPr>
        <p:spPr>
          <a:xfrm>
            <a:off x="9046520"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E1922AC2-BB8E-6BA0-E78F-38CC1B6784AC}"/>
              </a:ext>
            </a:extLst>
          </p:cNvPr>
          <p:cNvCxnSpPr/>
          <p:nvPr/>
        </p:nvCxnSpPr>
        <p:spPr>
          <a:xfrm>
            <a:off x="9046520"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41" name="Connecteur droit 40">
            <a:extLst>
              <a:ext uri="{FF2B5EF4-FFF2-40B4-BE49-F238E27FC236}">
                <a16:creationId xmlns:a16="http://schemas.microsoft.com/office/drawing/2014/main" id="{A6F30103-9C80-434E-C5AC-B4D3EA4CC762}"/>
              </a:ext>
            </a:extLst>
          </p:cNvPr>
          <p:cNvCxnSpPr/>
          <p:nvPr/>
        </p:nvCxnSpPr>
        <p:spPr>
          <a:xfrm>
            <a:off x="9046520"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42" name="Connecteur droit 41">
            <a:extLst>
              <a:ext uri="{FF2B5EF4-FFF2-40B4-BE49-F238E27FC236}">
                <a16:creationId xmlns:a16="http://schemas.microsoft.com/office/drawing/2014/main" id="{CC09D82C-D2C6-838B-C556-D765C3481250}"/>
              </a:ext>
            </a:extLst>
          </p:cNvPr>
          <p:cNvCxnSpPr/>
          <p:nvPr/>
        </p:nvCxnSpPr>
        <p:spPr>
          <a:xfrm>
            <a:off x="9046520"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43" name="Connecteur droit 42">
            <a:extLst>
              <a:ext uri="{FF2B5EF4-FFF2-40B4-BE49-F238E27FC236}">
                <a16:creationId xmlns:a16="http://schemas.microsoft.com/office/drawing/2014/main" id="{541ACC81-5186-F8A5-ABE6-E5135FF0328C}"/>
              </a:ext>
            </a:extLst>
          </p:cNvPr>
          <p:cNvCxnSpPr/>
          <p:nvPr/>
        </p:nvCxnSpPr>
        <p:spPr>
          <a:xfrm>
            <a:off x="9046520"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pic>
        <p:nvPicPr>
          <p:cNvPr id="57" name="Image 56">
            <a:extLst>
              <a:ext uri="{FF2B5EF4-FFF2-40B4-BE49-F238E27FC236}">
                <a16:creationId xmlns:a16="http://schemas.microsoft.com/office/drawing/2014/main" id="{61DEF919-88F4-36F5-5644-CDF3B32E3FF5}"/>
              </a:ext>
            </a:extLst>
          </p:cNvPr>
          <p:cNvPicPr>
            <a:picLocks noChangeAspect="1"/>
          </p:cNvPicPr>
          <p:nvPr/>
        </p:nvPicPr>
        <p:blipFill>
          <a:blip r:embed="rId7"/>
          <a:stretch>
            <a:fillRect/>
          </a:stretch>
        </p:blipFill>
        <p:spPr>
          <a:xfrm>
            <a:off x="11322000" y="2780928"/>
            <a:ext cx="857994" cy="1816036"/>
          </a:xfrm>
          <a:prstGeom prst="rect">
            <a:avLst/>
          </a:prstGeom>
        </p:spPr>
      </p:pic>
      <p:sp>
        <p:nvSpPr>
          <p:cNvPr id="118" name="ZoneTexte 117">
            <a:extLst>
              <a:ext uri="{FF2B5EF4-FFF2-40B4-BE49-F238E27FC236}">
                <a16:creationId xmlns:a16="http://schemas.microsoft.com/office/drawing/2014/main" id="{6EAE890C-DD4F-575C-45A3-EF8F8A5FF3E8}"/>
              </a:ext>
            </a:extLst>
          </p:cNvPr>
          <p:cNvSpPr txBox="1"/>
          <p:nvPr/>
        </p:nvSpPr>
        <p:spPr>
          <a:xfrm>
            <a:off x="571925" y="1901925"/>
            <a:ext cx="663583" cy="200055"/>
          </a:xfrm>
          <a:prstGeom prst="rect">
            <a:avLst/>
          </a:prstGeom>
          <a:noFill/>
          <a:ln w="9525">
            <a:noFill/>
          </a:ln>
        </p:spPr>
        <p:style>
          <a:lnRef idx="2">
            <a:schemeClr val="dk1"/>
          </a:lnRef>
          <a:fillRef idx="1">
            <a:schemeClr val="lt1"/>
          </a:fillRef>
          <a:effectRef idx="0">
            <a:schemeClr val="dk1"/>
          </a:effectRef>
          <a:fontRef idx="minor">
            <a:schemeClr val="dk1"/>
          </a:fontRef>
        </p:style>
        <p:txBody>
          <a:bodyPr wrap="square" anchor="ctr">
            <a:spAutoFit/>
          </a:bodyPr>
          <a:lstStyle/>
          <a:p>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9DD45107-5711-FB18-4175-EDE0D0EC7108}"/>
              </a:ext>
            </a:extLst>
          </p:cNvPr>
          <p:cNvSpPr txBox="1"/>
          <p:nvPr/>
        </p:nvSpPr>
        <p:spPr>
          <a:xfrm>
            <a:off x="573520" y="2464936"/>
            <a:ext cx="663584" cy="200055"/>
          </a:xfrm>
          <a:prstGeom prst="rect">
            <a:avLst/>
          </a:prstGeom>
          <a:noFill/>
          <a:ln w="9525">
            <a:noFill/>
          </a:ln>
        </p:spPr>
        <p:style>
          <a:lnRef idx="2">
            <a:schemeClr val="accent6"/>
          </a:lnRef>
          <a:fillRef idx="1">
            <a:schemeClr val="lt1"/>
          </a:fillRef>
          <a:effectRef idx="0">
            <a:schemeClr val="accent6"/>
          </a:effectRef>
          <a:fontRef idx="minor">
            <a:schemeClr val="dk1"/>
          </a:fontRef>
        </p:style>
        <p:txBody>
          <a:bodyPr wrap="square" anchor="ctr">
            <a:spAutoFit/>
          </a:bodyPr>
          <a:lstStyle/>
          <a:p>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96F08051-EC4C-ED6F-7E7B-298EC70552F9}"/>
              </a:ext>
            </a:extLst>
          </p:cNvPr>
          <p:cNvSpPr txBox="1"/>
          <p:nvPr/>
        </p:nvSpPr>
        <p:spPr>
          <a:xfrm>
            <a:off x="571925" y="3032320"/>
            <a:ext cx="663583" cy="200055"/>
          </a:xfrm>
          <a:prstGeom prst="rect">
            <a:avLst/>
          </a:prstGeom>
          <a:noFill/>
          <a:ln w="9525">
            <a:noFill/>
          </a:ln>
        </p:spPr>
        <p:style>
          <a:lnRef idx="2">
            <a:schemeClr val="accent5"/>
          </a:lnRef>
          <a:fillRef idx="1">
            <a:schemeClr val="lt1"/>
          </a:fillRef>
          <a:effectRef idx="0">
            <a:schemeClr val="accent5"/>
          </a:effectRef>
          <a:fontRef idx="minor">
            <a:schemeClr val="dk1"/>
          </a:fontRef>
        </p:style>
        <p:txBody>
          <a:bodyPr wrap="square" anchor="ctr">
            <a:spAutoFit/>
          </a:bodyPr>
          <a:lstStyle/>
          <a:p>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4FD20C7F-EF92-4D4E-2D74-ADA96EAED890}"/>
              </a:ext>
            </a:extLst>
          </p:cNvPr>
          <p:cNvSpPr txBox="1"/>
          <p:nvPr/>
        </p:nvSpPr>
        <p:spPr>
          <a:xfrm>
            <a:off x="571925" y="3633066"/>
            <a:ext cx="663583" cy="200055"/>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anchor="ctr">
            <a:spAutoFit/>
          </a:bodyPr>
          <a:lstStyle/>
          <a:p>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71C8339E-E3D8-6D9E-03F0-8F739208408C}"/>
              </a:ext>
            </a:extLst>
          </p:cNvPr>
          <p:cNvSpPr txBox="1"/>
          <p:nvPr/>
        </p:nvSpPr>
        <p:spPr>
          <a:xfrm>
            <a:off x="565176" y="4204885"/>
            <a:ext cx="663583" cy="200055"/>
          </a:xfrm>
          <a:prstGeom prst="rect">
            <a:avLst/>
          </a:prstGeom>
          <a:noFill/>
          <a:ln w="9525">
            <a:noFill/>
          </a:ln>
        </p:spPr>
        <p:style>
          <a:lnRef idx="2">
            <a:schemeClr val="accent3"/>
          </a:lnRef>
          <a:fillRef idx="1">
            <a:schemeClr val="lt1"/>
          </a:fillRef>
          <a:effectRef idx="0">
            <a:schemeClr val="accent3"/>
          </a:effectRef>
          <a:fontRef idx="minor">
            <a:schemeClr val="dk1"/>
          </a:fontRef>
        </p:style>
        <p:txBody>
          <a:bodyPr wrap="square" anchor="ctr">
            <a:spAutoFit/>
          </a:bodyPr>
          <a:lstStyle/>
          <a:p>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15B92252-FF6F-19AB-1F54-626F2C74F646}"/>
              </a:ext>
            </a:extLst>
          </p:cNvPr>
          <p:cNvSpPr txBox="1"/>
          <p:nvPr/>
        </p:nvSpPr>
        <p:spPr>
          <a:xfrm>
            <a:off x="571925" y="4754921"/>
            <a:ext cx="663583" cy="200055"/>
          </a:xfrm>
          <a:prstGeom prst="rect">
            <a:avLst/>
          </a:prstGeom>
          <a:noFill/>
          <a:ln w="9525">
            <a:noFill/>
          </a:ln>
        </p:spPr>
        <p:style>
          <a:lnRef idx="2">
            <a:schemeClr val="accent2"/>
          </a:lnRef>
          <a:fillRef idx="1">
            <a:schemeClr val="lt1"/>
          </a:fillRef>
          <a:effectRef idx="0">
            <a:schemeClr val="accent2"/>
          </a:effectRef>
          <a:fontRef idx="minor">
            <a:schemeClr val="dk1"/>
          </a:fontRef>
        </p:style>
        <p:txBody>
          <a:bodyPr wrap="square" anchor="ctr">
            <a:spAutoFit/>
          </a:bodyPr>
          <a:lstStyle/>
          <a:p>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4070E91F-E730-C827-90AE-833608788546}"/>
              </a:ext>
            </a:extLst>
          </p:cNvPr>
          <p:cNvSpPr txBox="1"/>
          <p:nvPr/>
        </p:nvSpPr>
        <p:spPr>
          <a:xfrm>
            <a:off x="573449" y="5433052"/>
            <a:ext cx="663583" cy="200055"/>
          </a:xfrm>
          <a:prstGeom prst="rect">
            <a:avLst/>
          </a:prstGeom>
          <a:noFill/>
          <a:ln w="9525">
            <a:noFill/>
          </a:ln>
        </p:spPr>
        <p:style>
          <a:lnRef idx="2">
            <a:schemeClr val="accent1"/>
          </a:lnRef>
          <a:fillRef idx="1">
            <a:schemeClr val="lt1"/>
          </a:fillRef>
          <a:effectRef idx="0">
            <a:schemeClr val="accent1"/>
          </a:effectRef>
          <a:fontRef idx="minor">
            <a:schemeClr val="dk1"/>
          </a:fontRef>
        </p:style>
        <p:txBody>
          <a:bodyPr wrap="square" anchor="ctr">
            <a:spAutoFit/>
          </a:bodyPr>
          <a:lstStyle/>
          <a:p>
            <a:r>
              <a:rPr lang="fr-FR" sz="700" dirty="0">
                <a:solidFill>
                  <a:schemeClr val="tx1">
                    <a:lumMod val="65000"/>
                    <a:lumOff val="35000"/>
                  </a:schemeClr>
                </a:solidFill>
              </a:rPr>
              <a:t>0-1 km</a:t>
            </a:r>
          </a:p>
        </p:txBody>
      </p:sp>
      <p:cxnSp>
        <p:nvCxnSpPr>
          <p:cNvPr id="37" name="Connecteur droit avec flèche 36">
            <a:extLst>
              <a:ext uri="{FF2B5EF4-FFF2-40B4-BE49-F238E27FC236}">
                <a16:creationId xmlns:a16="http://schemas.microsoft.com/office/drawing/2014/main" id="{7A33C8D1-35FD-34EB-FD14-2F6803C465D4}"/>
              </a:ext>
            </a:extLst>
          </p:cNvPr>
          <p:cNvCxnSpPr>
            <a:cxnSpLocks/>
          </p:cNvCxnSpPr>
          <p:nvPr/>
        </p:nvCxnSpPr>
        <p:spPr>
          <a:xfrm flipV="1">
            <a:off x="6314024" y="1576741"/>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629221A6-EA4D-D7F9-5D46-F94DD2A9C047}"/>
              </a:ext>
            </a:extLst>
          </p:cNvPr>
          <p:cNvCxnSpPr>
            <a:cxnSpLocks/>
          </p:cNvCxnSpPr>
          <p:nvPr/>
        </p:nvCxnSpPr>
        <p:spPr>
          <a:xfrm>
            <a:off x="6312368" y="5896742"/>
            <a:ext cx="237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ZoneTexte 38">
            <a:extLst>
              <a:ext uri="{FF2B5EF4-FFF2-40B4-BE49-F238E27FC236}">
                <a16:creationId xmlns:a16="http://schemas.microsoft.com/office/drawing/2014/main" id="{968FBCC6-9D1B-57A4-9357-6AB7B49166F3}"/>
              </a:ext>
            </a:extLst>
          </p:cNvPr>
          <p:cNvSpPr txBox="1"/>
          <p:nvPr/>
        </p:nvSpPr>
        <p:spPr>
          <a:xfrm>
            <a:off x="5805180" y="1624898"/>
            <a:ext cx="532618" cy="215444"/>
          </a:xfrm>
          <a:prstGeom prst="rect">
            <a:avLst/>
          </a:prstGeom>
          <a:noFill/>
        </p:spPr>
        <p:txBody>
          <a:bodyPr wrap="square" rtlCol="0" anchor="ctr">
            <a:spAutoFit/>
          </a:bodyPr>
          <a:lstStyle/>
          <a:p>
            <a:pPr algn="r"/>
            <a:r>
              <a:rPr lang="fr-FR" sz="800" dirty="0"/>
              <a:t>10 000</a:t>
            </a:r>
          </a:p>
        </p:txBody>
      </p:sp>
      <p:sp>
        <p:nvSpPr>
          <p:cNvPr id="40" name="ZoneTexte 39">
            <a:extLst>
              <a:ext uri="{FF2B5EF4-FFF2-40B4-BE49-F238E27FC236}">
                <a16:creationId xmlns:a16="http://schemas.microsoft.com/office/drawing/2014/main" id="{6EB18F83-E025-2212-DD10-B0144AB88EFD}"/>
              </a:ext>
            </a:extLst>
          </p:cNvPr>
          <p:cNvSpPr txBox="1"/>
          <p:nvPr/>
        </p:nvSpPr>
        <p:spPr>
          <a:xfrm>
            <a:off x="5805180" y="2488994"/>
            <a:ext cx="532618" cy="215444"/>
          </a:xfrm>
          <a:prstGeom prst="rect">
            <a:avLst/>
          </a:prstGeom>
          <a:noFill/>
        </p:spPr>
        <p:txBody>
          <a:bodyPr wrap="square" rtlCol="0" anchor="ctr">
            <a:spAutoFit/>
          </a:bodyPr>
          <a:lstStyle/>
          <a:p>
            <a:pPr algn="r"/>
            <a:r>
              <a:rPr lang="fr-FR" sz="800" dirty="0"/>
              <a:t>1 000</a:t>
            </a:r>
          </a:p>
        </p:txBody>
      </p:sp>
      <p:sp>
        <p:nvSpPr>
          <p:cNvPr id="44" name="ZoneTexte 43">
            <a:extLst>
              <a:ext uri="{FF2B5EF4-FFF2-40B4-BE49-F238E27FC236}">
                <a16:creationId xmlns:a16="http://schemas.microsoft.com/office/drawing/2014/main" id="{C62B37E0-A2D1-2F1B-8055-AA57ED93F4D1}"/>
              </a:ext>
            </a:extLst>
          </p:cNvPr>
          <p:cNvSpPr txBox="1"/>
          <p:nvPr/>
        </p:nvSpPr>
        <p:spPr>
          <a:xfrm>
            <a:off x="5805180" y="3353090"/>
            <a:ext cx="532618" cy="215444"/>
          </a:xfrm>
          <a:prstGeom prst="rect">
            <a:avLst/>
          </a:prstGeom>
          <a:noFill/>
        </p:spPr>
        <p:txBody>
          <a:bodyPr wrap="square" rtlCol="0" anchor="ctr">
            <a:spAutoFit/>
          </a:bodyPr>
          <a:lstStyle/>
          <a:p>
            <a:pPr algn="r"/>
            <a:r>
              <a:rPr lang="fr-FR" sz="800" dirty="0"/>
              <a:t>100</a:t>
            </a:r>
          </a:p>
        </p:txBody>
      </p:sp>
      <p:sp>
        <p:nvSpPr>
          <p:cNvPr id="45" name="ZoneTexte 44">
            <a:extLst>
              <a:ext uri="{FF2B5EF4-FFF2-40B4-BE49-F238E27FC236}">
                <a16:creationId xmlns:a16="http://schemas.microsoft.com/office/drawing/2014/main" id="{9549C8A5-97D9-E5DF-0119-4B377F479B27}"/>
              </a:ext>
            </a:extLst>
          </p:cNvPr>
          <p:cNvSpPr txBox="1"/>
          <p:nvPr/>
        </p:nvSpPr>
        <p:spPr>
          <a:xfrm>
            <a:off x="5805180" y="4217186"/>
            <a:ext cx="532618" cy="215444"/>
          </a:xfrm>
          <a:prstGeom prst="rect">
            <a:avLst/>
          </a:prstGeom>
          <a:noFill/>
        </p:spPr>
        <p:txBody>
          <a:bodyPr wrap="square" rtlCol="0" anchor="ctr">
            <a:spAutoFit/>
          </a:bodyPr>
          <a:lstStyle/>
          <a:p>
            <a:pPr algn="r"/>
            <a:r>
              <a:rPr lang="fr-FR" sz="800" dirty="0"/>
              <a:t>10</a:t>
            </a:r>
          </a:p>
        </p:txBody>
      </p:sp>
      <p:sp>
        <p:nvSpPr>
          <p:cNvPr id="46" name="ZoneTexte 45">
            <a:extLst>
              <a:ext uri="{FF2B5EF4-FFF2-40B4-BE49-F238E27FC236}">
                <a16:creationId xmlns:a16="http://schemas.microsoft.com/office/drawing/2014/main" id="{927A1A20-4DA8-FFD9-7EE6-D142A0C77A6E}"/>
              </a:ext>
            </a:extLst>
          </p:cNvPr>
          <p:cNvSpPr txBox="1"/>
          <p:nvPr/>
        </p:nvSpPr>
        <p:spPr>
          <a:xfrm>
            <a:off x="5805180" y="5081282"/>
            <a:ext cx="532618" cy="215444"/>
          </a:xfrm>
          <a:prstGeom prst="rect">
            <a:avLst/>
          </a:prstGeom>
          <a:noFill/>
        </p:spPr>
        <p:txBody>
          <a:bodyPr wrap="square" rtlCol="0" anchor="ctr">
            <a:spAutoFit/>
          </a:bodyPr>
          <a:lstStyle/>
          <a:p>
            <a:pPr algn="r"/>
            <a:r>
              <a:rPr lang="fr-FR" sz="800" dirty="0"/>
              <a:t>1</a:t>
            </a:r>
          </a:p>
        </p:txBody>
      </p:sp>
      <p:cxnSp>
        <p:nvCxnSpPr>
          <p:cNvPr id="48" name="Connecteur droit 47">
            <a:extLst>
              <a:ext uri="{FF2B5EF4-FFF2-40B4-BE49-F238E27FC236}">
                <a16:creationId xmlns:a16="http://schemas.microsoft.com/office/drawing/2014/main" id="{CDE1146C-C28D-7EBD-AB57-97B4FFA5F004}"/>
              </a:ext>
            </a:extLst>
          </p:cNvPr>
          <p:cNvCxnSpPr>
            <a:cxnSpLocks/>
          </p:cNvCxnSpPr>
          <p:nvPr/>
        </p:nvCxnSpPr>
        <p:spPr>
          <a:xfrm>
            <a:off x="6287817"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4F6A222A-DC5F-3B7B-B496-CD825BD99A1B}"/>
              </a:ext>
            </a:extLst>
          </p:cNvPr>
          <p:cNvCxnSpPr>
            <a:cxnSpLocks/>
          </p:cNvCxnSpPr>
          <p:nvPr/>
        </p:nvCxnSpPr>
        <p:spPr>
          <a:xfrm>
            <a:off x="6287817"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0A4E08AF-DB22-CBA8-CACB-4DA8ED56B970}"/>
              </a:ext>
            </a:extLst>
          </p:cNvPr>
          <p:cNvCxnSpPr>
            <a:cxnSpLocks/>
          </p:cNvCxnSpPr>
          <p:nvPr/>
        </p:nvCxnSpPr>
        <p:spPr>
          <a:xfrm>
            <a:off x="6287817"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EF21490C-807C-6B6F-784E-7A4C2F3009AC}"/>
              </a:ext>
            </a:extLst>
          </p:cNvPr>
          <p:cNvCxnSpPr>
            <a:cxnSpLocks/>
          </p:cNvCxnSpPr>
          <p:nvPr/>
        </p:nvCxnSpPr>
        <p:spPr>
          <a:xfrm>
            <a:off x="6287817"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necteur droit 51">
            <a:extLst>
              <a:ext uri="{FF2B5EF4-FFF2-40B4-BE49-F238E27FC236}">
                <a16:creationId xmlns:a16="http://schemas.microsoft.com/office/drawing/2014/main" id="{57203B39-1E3B-C48B-357F-E2904FBD5D79}"/>
              </a:ext>
            </a:extLst>
          </p:cNvPr>
          <p:cNvCxnSpPr>
            <a:cxnSpLocks/>
          </p:cNvCxnSpPr>
          <p:nvPr/>
        </p:nvCxnSpPr>
        <p:spPr>
          <a:xfrm>
            <a:off x="6287817"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2B2C41CC-A12C-1B0E-4F5E-FDA764507D08}"/>
              </a:ext>
            </a:extLst>
          </p:cNvPr>
          <p:cNvCxnSpPr>
            <a:cxnSpLocks/>
          </p:cNvCxnSpPr>
          <p:nvPr/>
        </p:nvCxnSpPr>
        <p:spPr>
          <a:xfrm>
            <a:off x="6310216"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83E3D0CD-06ED-3878-9E7F-956F129FC227}"/>
              </a:ext>
            </a:extLst>
          </p:cNvPr>
          <p:cNvCxnSpPr/>
          <p:nvPr/>
        </p:nvCxnSpPr>
        <p:spPr>
          <a:xfrm>
            <a:off x="6310216"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55" name="Connecteur droit 54">
            <a:extLst>
              <a:ext uri="{FF2B5EF4-FFF2-40B4-BE49-F238E27FC236}">
                <a16:creationId xmlns:a16="http://schemas.microsoft.com/office/drawing/2014/main" id="{EB95D78C-C315-2BF2-371F-9519088C4E9A}"/>
              </a:ext>
            </a:extLst>
          </p:cNvPr>
          <p:cNvCxnSpPr/>
          <p:nvPr/>
        </p:nvCxnSpPr>
        <p:spPr>
          <a:xfrm>
            <a:off x="6310216"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56" name="Connecteur droit 55">
            <a:extLst>
              <a:ext uri="{FF2B5EF4-FFF2-40B4-BE49-F238E27FC236}">
                <a16:creationId xmlns:a16="http://schemas.microsoft.com/office/drawing/2014/main" id="{1A56C5F5-8959-E9B3-E4BA-8DEFB8C94D0C}"/>
              </a:ext>
            </a:extLst>
          </p:cNvPr>
          <p:cNvCxnSpPr/>
          <p:nvPr/>
        </p:nvCxnSpPr>
        <p:spPr>
          <a:xfrm>
            <a:off x="6310216"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59" name="Connecteur droit 58">
            <a:extLst>
              <a:ext uri="{FF2B5EF4-FFF2-40B4-BE49-F238E27FC236}">
                <a16:creationId xmlns:a16="http://schemas.microsoft.com/office/drawing/2014/main" id="{9667C03D-64C6-727B-3F97-D51AC48FAC90}"/>
              </a:ext>
            </a:extLst>
          </p:cNvPr>
          <p:cNvCxnSpPr/>
          <p:nvPr/>
        </p:nvCxnSpPr>
        <p:spPr>
          <a:xfrm>
            <a:off x="6310216"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60" name="Connecteur droit 59">
            <a:extLst>
              <a:ext uri="{FF2B5EF4-FFF2-40B4-BE49-F238E27FC236}">
                <a16:creationId xmlns:a16="http://schemas.microsoft.com/office/drawing/2014/main" id="{68C27BE4-8E15-EA6E-BC63-1982FC1E41EE}"/>
              </a:ext>
            </a:extLst>
          </p:cNvPr>
          <p:cNvCxnSpPr/>
          <p:nvPr/>
        </p:nvCxnSpPr>
        <p:spPr>
          <a:xfrm>
            <a:off x="6310216"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sp>
        <p:nvSpPr>
          <p:cNvPr id="61" name="ZoneTexte 60">
            <a:extLst>
              <a:ext uri="{FF2B5EF4-FFF2-40B4-BE49-F238E27FC236}">
                <a16:creationId xmlns:a16="http://schemas.microsoft.com/office/drawing/2014/main" id="{46587C56-4706-630A-F383-C5EB62D0292C}"/>
              </a:ext>
            </a:extLst>
          </p:cNvPr>
          <p:cNvSpPr txBox="1"/>
          <p:nvPr/>
        </p:nvSpPr>
        <p:spPr>
          <a:xfrm>
            <a:off x="4799856" y="6093296"/>
            <a:ext cx="2725493" cy="276999"/>
          </a:xfrm>
          <a:prstGeom prst="rect">
            <a:avLst/>
          </a:prstGeom>
          <a:noFill/>
        </p:spPr>
        <p:txBody>
          <a:bodyPr wrap="square" rtlCol="0">
            <a:spAutoFit/>
          </a:bodyPr>
          <a:lstStyle/>
          <a:p>
            <a:pPr algn="ctr"/>
            <a:r>
              <a:rPr lang="fr-FR" sz="1200" b="1" dirty="0"/>
              <a:t>Densité commune de résidence</a:t>
            </a:r>
          </a:p>
        </p:txBody>
      </p:sp>
      <p:sp>
        <p:nvSpPr>
          <p:cNvPr id="62" name="ZoneTexte 61">
            <a:extLst>
              <a:ext uri="{FF2B5EF4-FFF2-40B4-BE49-F238E27FC236}">
                <a16:creationId xmlns:a16="http://schemas.microsoft.com/office/drawing/2014/main" id="{1C24765C-3CF1-34BA-C130-0196E054937C}"/>
              </a:ext>
            </a:extLst>
          </p:cNvPr>
          <p:cNvSpPr txBox="1"/>
          <p:nvPr/>
        </p:nvSpPr>
        <p:spPr>
          <a:xfrm>
            <a:off x="6415200" y="5877271"/>
            <a:ext cx="838109" cy="230832"/>
          </a:xfrm>
          <a:prstGeom prst="rect">
            <a:avLst/>
          </a:prstGeom>
          <a:noFill/>
        </p:spPr>
        <p:txBody>
          <a:bodyPr wrap="square" rtlCol="0">
            <a:spAutoFit/>
          </a:bodyPr>
          <a:lstStyle/>
          <a:p>
            <a:pPr algn="ctr"/>
            <a:r>
              <a:rPr lang="fr-FR" sz="900" dirty="0"/>
              <a:t>Rural</a:t>
            </a:r>
          </a:p>
        </p:txBody>
      </p:sp>
      <p:sp>
        <p:nvSpPr>
          <p:cNvPr id="63" name="ZoneTexte 62">
            <a:extLst>
              <a:ext uri="{FF2B5EF4-FFF2-40B4-BE49-F238E27FC236}">
                <a16:creationId xmlns:a16="http://schemas.microsoft.com/office/drawing/2014/main" id="{E554195A-6F87-33B7-374A-B5AD79135C33}"/>
              </a:ext>
            </a:extLst>
          </p:cNvPr>
          <p:cNvSpPr txBox="1"/>
          <p:nvPr/>
        </p:nvSpPr>
        <p:spPr>
          <a:xfrm>
            <a:off x="7778171" y="5877271"/>
            <a:ext cx="838109" cy="230832"/>
          </a:xfrm>
          <a:prstGeom prst="rect">
            <a:avLst/>
          </a:prstGeom>
          <a:noFill/>
        </p:spPr>
        <p:txBody>
          <a:bodyPr wrap="square" rtlCol="0">
            <a:spAutoFit/>
          </a:bodyPr>
          <a:lstStyle/>
          <a:p>
            <a:pPr algn="ctr"/>
            <a:r>
              <a:rPr lang="fr-FR" sz="900" dirty="0"/>
              <a:t>Dense</a:t>
            </a:r>
          </a:p>
        </p:txBody>
      </p:sp>
      <p:sp>
        <p:nvSpPr>
          <p:cNvPr id="64" name="ZoneTexte 63">
            <a:extLst>
              <a:ext uri="{FF2B5EF4-FFF2-40B4-BE49-F238E27FC236}">
                <a16:creationId xmlns:a16="http://schemas.microsoft.com/office/drawing/2014/main" id="{55798DB6-A413-EA0D-55D1-DD7C7592EE92}"/>
              </a:ext>
            </a:extLst>
          </p:cNvPr>
          <p:cNvSpPr txBox="1"/>
          <p:nvPr/>
        </p:nvSpPr>
        <p:spPr>
          <a:xfrm>
            <a:off x="7096685" y="5877271"/>
            <a:ext cx="838109" cy="230832"/>
          </a:xfrm>
          <a:prstGeom prst="rect">
            <a:avLst/>
          </a:prstGeom>
          <a:noFill/>
        </p:spPr>
        <p:txBody>
          <a:bodyPr wrap="square" rtlCol="0">
            <a:spAutoFit/>
          </a:bodyPr>
          <a:lstStyle/>
          <a:p>
            <a:pPr algn="ctr"/>
            <a:r>
              <a:rPr lang="fr-FR" sz="900" dirty="0"/>
              <a:t>Intermédiaire</a:t>
            </a:r>
          </a:p>
        </p:txBody>
      </p:sp>
      <p:cxnSp>
        <p:nvCxnSpPr>
          <p:cNvPr id="66" name="Connecteur droit avec flèche 65">
            <a:extLst>
              <a:ext uri="{FF2B5EF4-FFF2-40B4-BE49-F238E27FC236}">
                <a16:creationId xmlns:a16="http://schemas.microsoft.com/office/drawing/2014/main" id="{090C34D3-4FA0-1DAB-A9DD-EA8E9CB81F9E}"/>
              </a:ext>
            </a:extLst>
          </p:cNvPr>
          <p:cNvCxnSpPr>
            <a:cxnSpLocks/>
          </p:cNvCxnSpPr>
          <p:nvPr/>
        </p:nvCxnSpPr>
        <p:spPr>
          <a:xfrm>
            <a:off x="565176" y="5896742"/>
            <a:ext cx="259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19DD7406-176F-2151-5383-C89B788DD53C}"/>
              </a:ext>
            </a:extLst>
          </p:cNvPr>
          <p:cNvCxnSpPr>
            <a:cxnSpLocks/>
          </p:cNvCxnSpPr>
          <p:nvPr/>
        </p:nvCxnSpPr>
        <p:spPr>
          <a:xfrm>
            <a:off x="3578400" y="5896742"/>
            <a:ext cx="2376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7C88F38-D15D-938E-117B-8D5F63DE00BE}"/>
              </a:ext>
            </a:extLst>
          </p:cNvPr>
          <p:cNvCxnSpPr>
            <a:cxnSpLocks/>
          </p:cNvCxnSpPr>
          <p:nvPr/>
        </p:nvCxnSpPr>
        <p:spPr>
          <a:xfrm flipV="1">
            <a:off x="3580508" y="1577180"/>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BBAFB4D-AD3E-5E8B-E9F0-7C49297E0B62}"/>
              </a:ext>
            </a:extLst>
          </p:cNvPr>
          <p:cNvSpPr txBox="1"/>
          <p:nvPr/>
        </p:nvSpPr>
        <p:spPr>
          <a:xfrm>
            <a:off x="3071664" y="1625337"/>
            <a:ext cx="532618" cy="215444"/>
          </a:xfrm>
          <a:prstGeom prst="rect">
            <a:avLst/>
          </a:prstGeom>
          <a:noFill/>
        </p:spPr>
        <p:txBody>
          <a:bodyPr wrap="square" rtlCol="0" anchor="ctr">
            <a:spAutoFit/>
          </a:bodyPr>
          <a:lstStyle/>
          <a:p>
            <a:pPr algn="r"/>
            <a:r>
              <a:rPr lang="fr-FR" sz="800" dirty="0"/>
              <a:t>10 000</a:t>
            </a:r>
          </a:p>
        </p:txBody>
      </p:sp>
      <p:sp>
        <p:nvSpPr>
          <p:cNvPr id="35" name="ZoneTexte 34">
            <a:extLst>
              <a:ext uri="{FF2B5EF4-FFF2-40B4-BE49-F238E27FC236}">
                <a16:creationId xmlns:a16="http://schemas.microsoft.com/office/drawing/2014/main" id="{F3698D69-46BC-FE32-13F6-51AF36AFEDAA}"/>
              </a:ext>
            </a:extLst>
          </p:cNvPr>
          <p:cNvSpPr txBox="1"/>
          <p:nvPr/>
        </p:nvSpPr>
        <p:spPr>
          <a:xfrm>
            <a:off x="3071664" y="2489433"/>
            <a:ext cx="532618" cy="215444"/>
          </a:xfrm>
          <a:prstGeom prst="rect">
            <a:avLst/>
          </a:prstGeom>
          <a:noFill/>
        </p:spPr>
        <p:txBody>
          <a:bodyPr wrap="square" rtlCol="0" anchor="ctr">
            <a:spAutoFit/>
          </a:bodyPr>
          <a:lstStyle/>
          <a:p>
            <a:pPr algn="r"/>
            <a:r>
              <a:rPr lang="fr-FR" sz="800" dirty="0"/>
              <a:t>1 000</a:t>
            </a:r>
          </a:p>
        </p:txBody>
      </p:sp>
      <p:sp>
        <p:nvSpPr>
          <p:cNvPr id="36" name="ZoneTexte 35">
            <a:extLst>
              <a:ext uri="{FF2B5EF4-FFF2-40B4-BE49-F238E27FC236}">
                <a16:creationId xmlns:a16="http://schemas.microsoft.com/office/drawing/2014/main" id="{E8CC96F4-6557-9B41-8021-C4285E796768}"/>
              </a:ext>
            </a:extLst>
          </p:cNvPr>
          <p:cNvSpPr txBox="1"/>
          <p:nvPr/>
        </p:nvSpPr>
        <p:spPr>
          <a:xfrm>
            <a:off x="3071664" y="3353529"/>
            <a:ext cx="532618" cy="215444"/>
          </a:xfrm>
          <a:prstGeom prst="rect">
            <a:avLst/>
          </a:prstGeom>
          <a:noFill/>
        </p:spPr>
        <p:txBody>
          <a:bodyPr wrap="square" rtlCol="0" anchor="ctr">
            <a:spAutoFit/>
          </a:bodyPr>
          <a:lstStyle/>
          <a:p>
            <a:pPr algn="r"/>
            <a:r>
              <a:rPr lang="fr-FR" sz="800" dirty="0"/>
              <a:t>100</a:t>
            </a:r>
          </a:p>
        </p:txBody>
      </p:sp>
      <p:sp>
        <p:nvSpPr>
          <p:cNvPr id="47" name="ZoneTexte 46">
            <a:extLst>
              <a:ext uri="{FF2B5EF4-FFF2-40B4-BE49-F238E27FC236}">
                <a16:creationId xmlns:a16="http://schemas.microsoft.com/office/drawing/2014/main" id="{0D4427FB-A940-53BC-974E-1FF2D3DE0599}"/>
              </a:ext>
            </a:extLst>
          </p:cNvPr>
          <p:cNvSpPr txBox="1"/>
          <p:nvPr/>
        </p:nvSpPr>
        <p:spPr>
          <a:xfrm>
            <a:off x="3071664" y="4217625"/>
            <a:ext cx="532618" cy="215444"/>
          </a:xfrm>
          <a:prstGeom prst="rect">
            <a:avLst/>
          </a:prstGeom>
          <a:noFill/>
        </p:spPr>
        <p:txBody>
          <a:bodyPr wrap="square" rtlCol="0" anchor="ctr">
            <a:spAutoFit/>
          </a:bodyPr>
          <a:lstStyle/>
          <a:p>
            <a:pPr algn="r"/>
            <a:r>
              <a:rPr lang="fr-FR" sz="800" dirty="0"/>
              <a:t>10</a:t>
            </a:r>
          </a:p>
        </p:txBody>
      </p:sp>
      <p:sp>
        <p:nvSpPr>
          <p:cNvPr id="72" name="ZoneTexte 71">
            <a:extLst>
              <a:ext uri="{FF2B5EF4-FFF2-40B4-BE49-F238E27FC236}">
                <a16:creationId xmlns:a16="http://schemas.microsoft.com/office/drawing/2014/main" id="{8A91CE1E-4CED-8C92-2A3C-7560D65A887E}"/>
              </a:ext>
            </a:extLst>
          </p:cNvPr>
          <p:cNvSpPr txBox="1"/>
          <p:nvPr/>
        </p:nvSpPr>
        <p:spPr>
          <a:xfrm>
            <a:off x="3071664" y="5081721"/>
            <a:ext cx="532618" cy="215444"/>
          </a:xfrm>
          <a:prstGeom prst="rect">
            <a:avLst/>
          </a:prstGeom>
          <a:noFill/>
        </p:spPr>
        <p:txBody>
          <a:bodyPr wrap="square" rtlCol="0" anchor="ctr">
            <a:spAutoFit/>
          </a:bodyPr>
          <a:lstStyle/>
          <a:p>
            <a:pPr algn="r"/>
            <a:r>
              <a:rPr lang="fr-FR" sz="800" dirty="0"/>
              <a:t>1</a:t>
            </a:r>
          </a:p>
        </p:txBody>
      </p:sp>
      <p:cxnSp>
        <p:nvCxnSpPr>
          <p:cNvPr id="73" name="Connecteur droit 72">
            <a:extLst>
              <a:ext uri="{FF2B5EF4-FFF2-40B4-BE49-F238E27FC236}">
                <a16:creationId xmlns:a16="http://schemas.microsoft.com/office/drawing/2014/main" id="{6FCD7C4F-C958-8CB7-5AF7-656EEA981DF1}"/>
              </a:ext>
            </a:extLst>
          </p:cNvPr>
          <p:cNvCxnSpPr>
            <a:cxnSpLocks/>
          </p:cNvCxnSpPr>
          <p:nvPr/>
        </p:nvCxnSpPr>
        <p:spPr>
          <a:xfrm>
            <a:off x="3554301" y="1733059"/>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0E91F8DD-86FB-782B-7003-3F7D7992618F}"/>
              </a:ext>
            </a:extLst>
          </p:cNvPr>
          <p:cNvCxnSpPr>
            <a:cxnSpLocks/>
          </p:cNvCxnSpPr>
          <p:nvPr/>
        </p:nvCxnSpPr>
        <p:spPr>
          <a:xfrm>
            <a:off x="3554301" y="3461251"/>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F33B6978-3A8A-B677-E8F6-59C8FDD6239F}"/>
              </a:ext>
            </a:extLst>
          </p:cNvPr>
          <p:cNvCxnSpPr>
            <a:cxnSpLocks/>
          </p:cNvCxnSpPr>
          <p:nvPr/>
        </p:nvCxnSpPr>
        <p:spPr>
          <a:xfrm>
            <a:off x="3554301" y="259715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D31577BD-4BBF-36A8-3CAA-C91FA1AAACF5}"/>
              </a:ext>
            </a:extLst>
          </p:cNvPr>
          <p:cNvCxnSpPr>
            <a:cxnSpLocks/>
          </p:cNvCxnSpPr>
          <p:nvPr/>
        </p:nvCxnSpPr>
        <p:spPr>
          <a:xfrm>
            <a:off x="3554301" y="4325347"/>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B513B0FA-C004-1051-8F53-E513ACEDDEF2}"/>
              </a:ext>
            </a:extLst>
          </p:cNvPr>
          <p:cNvCxnSpPr>
            <a:cxnSpLocks/>
          </p:cNvCxnSpPr>
          <p:nvPr/>
        </p:nvCxnSpPr>
        <p:spPr>
          <a:xfrm>
            <a:off x="3554301" y="5189443"/>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4901EE4B-26BB-E283-F7DD-ECEAFBE70F0D}"/>
              </a:ext>
            </a:extLst>
          </p:cNvPr>
          <p:cNvCxnSpPr>
            <a:cxnSpLocks/>
          </p:cNvCxnSpPr>
          <p:nvPr/>
        </p:nvCxnSpPr>
        <p:spPr>
          <a:xfrm>
            <a:off x="3576700" y="5189443"/>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29F11589-7980-D346-7307-744E5CCE1379}"/>
              </a:ext>
            </a:extLst>
          </p:cNvPr>
          <p:cNvCxnSpPr/>
          <p:nvPr/>
        </p:nvCxnSpPr>
        <p:spPr>
          <a:xfrm>
            <a:off x="3576700" y="4581567"/>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85" name="Connecteur droit 84">
            <a:extLst>
              <a:ext uri="{FF2B5EF4-FFF2-40B4-BE49-F238E27FC236}">
                <a16:creationId xmlns:a16="http://schemas.microsoft.com/office/drawing/2014/main" id="{4859BA56-3B69-4B6C-4F90-F159766AC555}"/>
              </a:ext>
            </a:extLst>
          </p:cNvPr>
          <p:cNvCxnSpPr/>
          <p:nvPr/>
        </p:nvCxnSpPr>
        <p:spPr>
          <a:xfrm>
            <a:off x="3576700" y="4057639"/>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91" name="Connecteur droit 90">
            <a:extLst>
              <a:ext uri="{FF2B5EF4-FFF2-40B4-BE49-F238E27FC236}">
                <a16:creationId xmlns:a16="http://schemas.microsoft.com/office/drawing/2014/main" id="{B4680D45-F74B-81F5-D802-2D7EE0346D4A}"/>
              </a:ext>
            </a:extLst>
          </p:cNvPr>
          <p:cNvCxnSpPr/>
          <p:nvPr/>
        </p:nvCxnSpPr>
        <p:spPr>
          <a:xfrm>
            <a:off x="3576700" y="3461251"/>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92" name="Connecteur droit 91">
            <a:extLst>
              <a:ext uri="{FF2B5EF4-FFF2-40B4-BE49-F238E27FC236}">
                <a16:creationId xmlns:a16="http://schemas.microsoft.com/office/drawing/2014/main" id="{F739418F-21A1-7D0C-F8EA-FFC742CCAC4D}"/>
              </a:ext>
            </a:extLst>
          </p:cNvPr>
          <p:cNvCxnSpPr/>
          <p:nvPr/>
        </p:nvCxnSpPr>
        <p:spPr>
          <a:xfrm>
            <a:off x="3576700" y="2322439"/>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93" name="Connecteur droit 92">
            <a:extLst>
              <a:ext uri="{FF2B5EF4-FFF2-40B4-BE49-F238E27FC236}">
                <a16:creationId xmlns:a16="http://schemas.microsoft.com/office/drawing/2014/main" id="{57D44D63-5276-1090-0F48-CA641F88D987}"/>
              </a:ext>
            </a:extLst>
          </p:cNvPr>
          <p:cNvCxnSpPr/>
          <p:nvPr/>
        </p:nvCxnSpPr>
        <p:spPr>
          <a:xfrm>
            <a:off x="3576700" y="2853375"/>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sp>
        <p:nvSpPr>
          <p:cNvPr id="94" name="ZoneTexte 93">
            <a:extLst>
              <a:ext uri="{FF2B5EF4-FFF2-40B4-BE49-F238E27FC236}">
                <a16:creationId xmlns:a16="http://schemas.microsoft.com/office/drawing/2014/main" id="{D1D627AE-9AE4-2111-8640-D6E514C35C8F}"/>
              </a:ext>
            </a:extLst>
          </p:cNvPr>
          <p:cNvSpPr txBox="1"/>
          <p:nvPr/>
        </p:nvSpPr>
        <p:spPr>
          <a:xfrm>
            <a:off x="3700444" y="5877271"/>
            <a:ext cx="838109" cy="230832"/>
          </a:xfrm>
          <a:prstGeom prst="rect">
            <a:avLst/>
          </a:prstGeom>
          <a:noFill/>
        </p:spPr>
        <p:txBody>
          <a:bodyPr wrap="square" rtlCol="0">
            <a:spAutoFit/>
          </a:bodyPr>
          <a:lstStyle/>
          <a:p>
            <a:pPr algn="ctr"/>
            <a:r>
              <a:rPr lang="fr-FR" sz="900" dirty="0"/>
              <a:t>Rural</a:t>
            </a:r>
          </a:p>
        </p:txBody>
      </p:sp>
      <p:sp>
        <p:nvSpPr>
          <p:cNvPr id="95" name="ZoneTexte 94">
            <a:extLst>
              <a:ext uri="{FF2B5EF4-FFF2-40B4-BE49-F238E27FC236}">
                <a16:creationId xmlns:a16="http://schemas.microsoft.com/office/drawing/2014/main" id="{97C11E10-07CA-31D6-B688-4BEB7A19B30F}"/>
              </a:ext>
            </a:extLst>
          </p:cNvPr>
          <p:cNvSpPr txBox="1"/>
          <p:nvPr/>
        </p:nvSpPr>
        <p:spPr>
          <a:xfrm>
            <a:off x="5063415" y="5877271"/>
            <a:ext cx="838109" cy="230832"/>
          </a:xfrm>
          <a:prstGeom prst="rect">
            <a:avLst/>
          </a:prstGeom>
          <a:noFill/>
        </p:spPr>
        <p:txBody>
          <a:bodyPr wrap="square" rtlCol="0">
            <a:spAutoFit/>
          </a:bodyPr>
          <a:lstStyle/>
          <a:p>
            <a:pPr algn="ctr"/>
            <a:r>
              <a:rPr lang="fr-FR" sz="900" dirty="0"/>
              <a:t>Dense</a:t>
            </a:r>
          </a:p>
        </p:txBody>
      </p:sp>
      <p:sp>
        <p:nvSpPr>
          <p:cNvPr id="96" name="ZoneTexte 95">
            <a:extLst>
              <a:ext uri="{FF2B5EF4-FFF2-40B4-BE49-F238E27FC236}">
                <a16:creationId xmlns:a16="http://schemas.microsoft.com/office/drawing/2014/main" id="{8B4FAD38-7835-E6A3-32D9-3BAFC6BDD2B7}"/>
              </a:ext>
            </a:extLst>
          </p:cNvPr>
          <p:cNvSpPr txBox="1"/>
          <p:nvPr/>
        </p:nvSpPr>
        <p:spPr>
          <a:xfrm>
            <a:off x="4381929" y="5877271"/>
            <a:ext cx="838109" cy="230832"/>
          </a:xfrm>
          <a:prstGeom prst="rect">
            <a:avLst/>
          </a:prstGeom>
          <a:noFill/>
        </p:spPr>
        <p:txBody>
          <a:bodyPr wrap="square" rtlCol="0">
            <a:spAutoFit/>
          </a:bodyPr>
          <a:lstStyle/>
          <a:p>
            <a:pPr algn="ctr"/>
            <a:r>
              <a:rPr lang="fr-FR" sz="900" dirty="0"/>
              <a:t>Intermédiaire</a:t>
            </a:r>
          </a:p>
        </p:txBody>
      </p:sp>
      <p:sp>
        <p:nvSpPr>
          <p:cNvPr id="97" name="ZoneTexte 96">
            <a:extLst>
              <a:ext uri="{FF2B5EF4-FFF2-40B4-BE49-F238E27FC236}">
                <a16:creationId xmlns:a16="http://schemas.microsoft.com/office/drawing/2014/main" id="{5B05B84B-5D28-832D-5412-E668495A1024}"/>
              </a:ext>
            </a:extLst>
          </p:cNvPr>
          <p:cNvSpPr txBox="1"/>
          <p:nvPr/>
        </p:nvSpPr>
        <p:spPr>
          <a:xfrm>
            <a:off x="9151504" y="5877271"/>
            <a:ext cx="838109" cy="230832"/>
          </a:xfrm>
          <a:prstGeom prst="rect">
            <a:avLst/>
          </a:prstGeom>
          <a:noFill/>
        </p:spPr>
        <p:txBody>
          <a:bodyPr wrap="square" rtlCol="0">
            <a:spAutoFit/>
          </a:bodyPr>
          <a:lstStyle/>
          <a:p>
            <a:pPr algn="ctr"/>
            <a:r>
              <a:rPr lang="fr-FR" sz="900" dirty="0"/>
              <a:t>Rural</a:t>
            </a:r>
          </a:p>
        </p:txBody>
      </p:sp>
      <p:sp>
        <p:nvSpPr>
          <p:cNvPr id="98" name="ZoneTexte 97">
            <a:extLst>
              <a:ext uri="{FF2B5EF4-FFF2-40B4-BE49-F238E27FC236}">
                <a16:creationId xmlns:a16="http://schemas.microsoft.com/office/drawing/2014/main" id="{CE5D7C1D-2B90-765F-5A7E-502F14AB3222}"/>
              </a:ext>
            </a:extLst>
          </p:cNvPr>
          <p:cNvSpPr txBox="1"/>
          <p:nvPr/>
        </p:nvSpPr>
        <p:spPr>
          <a:xfrm>
            <a:off x="10514475" y="5877271"/>
            <a:ext cx="838109" cy="230832"/>
          </a:xfrm>
          <a:prstGeom prst="rect">
            <a:avLst/>
          </a:prstGeom>
          <a:noFill/>
        </p:spPr>
        <p:txBody>
          <a:bodyPr wrap="square" rtlCol="0">
            <a:spAutoFit/>
          </a:bodyPr>
          <a:lstStyle/>
          <a:p>
            <a:pPr algn="ctr"/>
            <a:r>
              <a:rPr lang="fr-FR" sz="900" dirty="0"/>
              <a:t>Dense</a:t>
            </a:r>
          </a:p>
        </p:txBody>
      </p:sp>
      <p:sp>
        <p:nvSpPr>
          <p:cNvPr id="99" name="ZoneTexte 98">
            <a:extLst>
              <a:ext uri="{FF2B5EF4-FFF2-40B4-BE49-F238E27FC236}">
                <a16:creationId xmlns:a16="http://schemas.microsoft.com/office/drawing/2014/main" id="{04634105-CA55-9777-8E75-D2BAF02D8C6E}"/>
              </a:ext>
            </a:extLst>
          </p:cNvPr>
          <p:cNvSpPr txBox="1"/>
          <p:nvPr/>
        </p:nvSpPr>
        <p:spPr>
          <a:xfrm>
            <a:off x="9832989" y="5877271"/>
            <a:ext cx="838109" cy="230832"/>
          </a:xfrm>
          <a:prstGeom prst="rect">
            <a:avLst/>
          </a:prstGeom>
          <a:noFill/>
        </p:spPr>
        <p:txBody>
          <a:bodyPr wrap="square" rtlCol="0">
            <a:spAutoFit/>
          </a:bodyPr>
          <a:lstStyle/>
          <a:p>
            <a:pPr algn="ctr"/>
            <a:r>
              <a:rPr lang="fr-FR" sz="900" dirty="0"/>
              <a:t>Intermédiaire</a:t>
            </a:r>
          </a:p>
        </p:txBody>
      </p:sp>
      <p:sp>
        <p:nvSpPr>
          <p:cNvPr id="100" name="ZoneTexte 99">
            <a:extLst>
              <a:ext uri="{FF2B5EF4-FFF2-40B4-BE49-F238E27FC236}">
                <a16:creationId xmlns:a16="http://schemas.microsoft.com/office/drawing/2014/main" id="{F8812918-D7DC-0BA1-7406-787308392DB6}"/>
              </a:ext>
            </a:extLst>
          </p:cNvPr>
          <p:cNvSpPr txBox="1"/>
          <p:nvPr/>
        </p:nvSpPr>
        <p:spPr>
          <a:xfrm>
            <a:off x="925216" y="5877271"/>
            <a:ext cx="838109" cy="230832"/>
          </a:xfrm>
          <a:prstGeom prst="rect">
            <a:avLst/>
          </a:prstGeom>
          <a:noFill/>
        </p:spPr>
        <p:txBody>
          <a:bodyPr wrap="square" rtlCol="0">
            <a:spAutoFit/>
          </a:bodyPr>
          <a:lstStyle/>
          <a:p>
            <a:pPr algn="ctr"/>
            <a:r>
              <a:rPr lang="fr-FR" sz="900" dirty="0"/>
              <a:t>Rural</a:t>
            </a:r>
          </a:p>
        </p:txBody>
      </p:sp>
      <p:sp>
        <p:nvSpPr>
          <p:cNvPr id="101" name="ZoneTexte 100">
            <a:extLst>
              <a:ext uri="{FF2B5EF4-FFF2-40B4-BE49-F238E27FC236}">
                <a16:creationId xmlns:a16="http://schemas.microsoft.com/office/drawing/2014/main" id="{EBBA8E15-C74E-54E8-8F09-F27EDB7B3B58}"/>
              </a:ext>
            </a:extLst>
          </p:cNvPr>
          <p:cNvSpPr txBox="1"/>
          <p:nvPr/>
        </p:nvSpPr>
        <p:spPr>
          <a:xfrm>
            <a:off x="2288187" y="5877271"/>
            <a:ext cx="838109" cy="230832"/>
          </a:xfrm>
          <a:prstGeom prst="rect">
            <a:avLst/>
          </a:prstGeom>
          <a:noFill/>
        </p:spPr>
        <p:txBody>
          <a:bodyPr wrap="square" rtlCol="0">
            <a:spAutoFit/>
          </a:bodyPr>
          <a:lstStyle/>
          <a:p>
            <a:pPr algn="ctr"/>
            <a:r>
              <a:rPr lang="fr-FR" sz="900" dirty="0"/>
              <a:t>Dense</a:t>
            </a:r>
          </a:p>
        </p:txBody>
      </p:sp>
      <p:sp>
        <p:nvSpPr>
          <p:cNvPr id="102" name="ZoneTexte 101">
            <a:extLst>
              <a:ext uri="{FF2B5EF4-FFF2-40B4-BE49-F238E27FC236}">
                <a16:creationId xmlns:a16="http://schemas.microsoft.com/office/drawing/2014/main" id="{53E75888-85F2-99DB-E9FB-AD60AD8911EE}"/>
              </a:ext>
            </a:extLst>
          </p:cNvPr>
          <p:cNvSpPr txBox="1"/>
          <p:nvPr/>
        </p:nvSpPr>
        <p:spPr>
          <a:xfrm>
            <a:off x="1606701" y="5877271"/>
            <a:ext cx="838109" cy="230832"/>
          </a:xfrm>
          <a:prstGeom prst="rect">
            <a:avLst/>
          </a:prstGeom>
          <a:noFill/>
        </p:spPr>
        <p:txBody>
          <a:bodyPr wrap="square" rtlCol="0">
            <a:spAutoFit/>
          </a:bodyPr>
          <a:lstStyle/>
          <a:p>
            <a:pPr algn="ctr"/>
            <a:r>
              <a:rPr lang="fr-FR" sz="900" dirty="0"/>
              <a:t>Intermédiaire</a:t>
            </a:r>
          </a:p>
        </p:txBody>
      </p:sp>
      <p:sp>
        <p:nvSpPr>
          <p:cNvPr id="110" name="ZoneTexte 109">
            <a:extLst>
              <a:ext uri="{FF2B5EF4-FFF2-40B4-BE49-F238E27FC236}">
                <a16:creationId xmlns:a16="http://schemas.microsoft.com/office/drawing/2014/main" id="{AF6E3F6F-7177-8E1D-A83D-4F67F9580755}"/>
              </a:ext>
            </a:extLst>
          </p:cNvPr>
          <p:cNvSpPr txBox="1"/>
          <p:nvPr/>
        </p:nvSpPr>
        <p:spPr>
          <a:xfrm>
            <a:off x="1183427" y="1196752"/>
            <a:ext cx="1568058" cy="338554"/>
          </a:xfrm>
          <a:prstGeom prst="rect">
            <a:avLst/>
          </a:prstGeom>
          <a:noFill/>
        </p:spPr>
        <p:txBody>
          <a:bodyPr wrap="none" rtlCol="0">
            <a:spAutoFit/>
          </a:bodyPr>
          <a:lstStyle/>
          <a:p>
            <a:pPr algn="ctr"/>
            <a:r>
              <a:rPr lang="fr-FR" sz="1600" b="1" dirty="0"/>
              <a:t>Déplacements</a:t>
            </a:r>
          </a:p>
        </p:txBody>
      </p:sp>
      <p:sp>
        <p:nvSpPr>
          <p:cNvPr id="111" name="ZoneTexte 110">
            <a:extLst>
              <a:ext uri="{FF2B5EF4-FFF2-40B4-BE49-F238E27FC236}">
                <a16:creationId xmlns:a16="http://schemas.microsoft.com/office/drawing/2014/main" id="{2D43BFD5-91C2-9B2D-5FDE-B9531D187DF3}"/>
              </a:ext>
            </a:extLst>
          </p:cNvPr>
          <p:cNvSpPr txBox="1"/>
          <p:nvPr/>
        </p:nvSpPr>
        <p:spPr>
          <a:xfrm>
            <a:off x="9696232" y="1196752"/>
            <a:ext cx="1130439" cy="338554"/>
          </a:xfrm>
          <a:prstGeom prst="rect">
            <a:avLst/>
          </a:prstGeom>
          <a:noFill/>
        </p:spPr>
        <p:txBody>
          <a:bodyPr wrap="none" rtlCol="0">
            <a:spAutoFit/>
          </a:bodyPr>
          <a:lstStyle/>
          <a:p>
            <a:pPr algn="ctr"/>
            <a:r>
              <a:rPr lang="fr-FR" sz="1600" b="1" dirty="0"/>
              <a:t>Emissions</a:t>
            </a:r>
          </a:p>
        </p:txBody>
      </p:sp>
      <p:sp>
        <p:nvSpPr>
          <p:cNvPr id="112" name="ZoneTexte 111">
            <a:extLst>
              <a:ext uri="{FF2B5EF4-FFF2-40B4-BE49-F238E27FC236}">
                <a16:creationId xmlns:a16="http://schemas.microsoft.com/office/drawing/2014/main" id="{D7B5C0F5-AA36-D3D3-A848-4DCC206DE500}"/>
              </a:ext>
            </a:extLst>
          </p:cNvPr>
          <p:cNvSpPr txBox="1"/>
          <p:nvPr/>
        </p:nvSpPr>
        <p:spPr>
          <a:xfrm>
            <a:off x="6969547" y="1196752"/>
            <a:ext cx="1111203" cy="338554"/>
          </a:xfrm>
          <a:prstGeom prst="rect">
            <a:avLst/>
          </a:prstGeom>
          <a:noFill/>
        </p:spPr>
        <p:txBody>
          <a:bodyPr wrap="none" rtlCol="0">
            <a:spAutoFit/>
          </a:bodyPr>
          <a:lstStyle/>
          <a:p>
            <a:pPr algn="ctr"/>
            <a:r>
              <a:rPr lang="fr-FR" sz="1600" b="1" dirty="0"/>
              <a:t>Distances</a:t>
            </a:r>
          </a:p>
        </p:txBody>
      </p:sp>
      <p:sp>
        <p:nvSpPr>
          <p:cNvPr id="113" name="ZoneTexte 112">
            <a:extLst>
              <a:ext uri="{FF2B5EF4-FFF2-40B4-BE49-F238E27FC236}">
                <a16:creationId xmlns:a16="http://schemas.microsoft.com/office/drawing/2014/main" id="{82320361-EB52-234A-17CE-5E016BFB5D52}"/>
              </a:ext>
            </a:extLst>
          </p:cNvPr>
          <p:cNvSpPr txBox="1"/>
          <p:nvPr/>
        </p:nvSpPr>
        <p:spPr>
          <a:xfrm>
            <a:off x="4380017" y="1196752"/>
            <a:ext cx="817660" cy="338554"/>
          </a:xfrm>
          <a:prstGeom prst="rect">
            <a:avLst/>
          </a:prstGeom>
          <a:noFill/>
        </p:spPr>
        <p:txBody>
          <a:bodyPr wrap="none" rtlCol="0">
            <a:spAutoFit/>
          </a:bodyPr>
          <a:lstStyle/>
          <a:p>
            <a:pPr algn="ctr"/>
            <a:r>
              <a:rPr lang="fr-FR" sz="1600" b="1" dirty="0"/>
              <a:t>Temps</a:t>
            </a:r>
          </a:p>
        </p:txBody>
      </p:sp>
      <p:sp>
        <p:nvSpPr>
          <p:cNvPr id="14" name="Espace réservé du pied de page 3">
            <a:extLst>
              <a:ext uri="{FF2B5EF4-FFF2-40B4-BE49-F238E27FC236}">
                <a16:creationId xmlns:a16="http://schemas.microsoft.com/office/drawing/2014/main" id="{4F2F0C9C-8BEF-0370-1B43-3369F50CD699}"/>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Voir explications sur ces chiffres selon la densité de commune de résidence en commentaire de la </a:t>
            </a:r>
            <a:r>
              <a:rPr lang="fr-FR" dirty="0">
                <a:hlinkClick r:id="rId8" action="ppaction://hlinksldjump"/>
              </a:rPr>
              <a:t>page 11</a:t>
            </a:r>
            <a:r>
              <a:rPr lang="fr-FR" dirty="0"/>
              <a:t>.</a:t>
            </a:r>
          </a:p>
          <a:p>
            <a:pPr algn="ctr"/>
            <a:r>
              <a:rPr lang="fr-FR" dirty="0"/>
              <a:t>Classes de densité </a:t>
            </a:r>
            <a:r>
              <a:rPr lang="fr-FR" dirty="0">
                <a:hlinkClick r:id="rId9"/>
              </a:rPr>
              <a:t>Insee</a:t>
            </a:r>
            <a:r>
              <a:rPr lang="fr-FR" dirty="0"/>
              <a:t> : communes rurales (33 % population), de densité intermédiaire (28 %) et denses (38 %).</a:t>
            </a:r>
          </a:p>
        </p:txBody>
      </p:sp>
      <p:sp>
        <p:nvSpPr>
          <p:cNvPr id="25" name="Espace réservé du pied de page 3">
            <a:extLst>
              <a:ext uri="{FF2B5EF4-FFF2-40B4-BE49-F238E27FC236}">
                <a16:creationId xmlns:a16="http://schemas.microsoft.com/office/drawing/2014/main" id="{8F4474C9-DC78-16B2-BDC6-E89AFE52F765}"/>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10" action="ppaction://hlinksldjump"/>
              </a:rPr>
              <a:t>Table des matières</a:t>
            </a:r>
            <a:endParaRPr lang="fr-FR" dirty="0"/>
          </a:p>
        </p:txBody>
      </p:sp>
    </p:spTree>
    <p:extLst>
      <p:ext uri="{BB962C8B-B14F-4D97-AF65-F5344CB8AC3E}">
        <p14:creationId xmlns:p14="http://schemas.microsoft.com/office/powerpoint/2010/main" val="13034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970D-33DE-1084-AB7C-D39E869F7C8C}"/>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C2E791A-5AAD-902B-E291-97EAFE3851F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FECBB10D-0B93-A838-A222-CE2FBDBDCBC8}"/>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32</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E17D9727-4FF6-F807-CBF4-47E7694ECEF2}"/>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17" name="Titre 8">
            <a:extLst>
              <a:ext uri="{FF2B5EF4-FFF2-40B4-BE49-F238E27FC236}">
                <a16:creationId xmlns:a16="http://schemas.microsoft.com/office/drawing/2014/main" id="{F47AD0BD-CE35-2D85-2C3D-0F0B89FF8768}"/>
              </a:ext>
            </a:extLst>
          </p:cNvPr>
          <p:cNvSpPr>
            <a:spLocks noGrp="1"/>
          </p:cNvSpPr>
          <p:nvPr>
            <p:ph type="title"/>
          </p:nvPr>
        </p:nvSpPr>
        <p:spPr>
          <a:xfrm>
            <a:off x="609599" y="152400"/>
            <a:ext cx="11391057" cy="990600"/>
          </a:xfrm>
        </p:spPr>
        <p:txBody>
          <a:bodyPr>
            <a:normAutofit/>
          </a:bodyPr>
          <a:lstStyle/>
          <a:p>
            <a:pPr>
              <a:spcBef>
                <a:spcPts val="0"/>
              </a:spcBef>
            </a:pPr>
            <a:r>
              <a:rPr lang="fr-FR" sz="2800" dirty="0">
                <a:solidFill>
                  <a:srgbClr val="0070C0"/>
                </a:solidFill>
                <a:latin typeface="Gill Sans MT"/>
                <a:ea typeface="+mn-ea"/>
                <a:cs typeface="+mn-cs"/>
              </a:rPr>
              <a:t>Synthèse des caractéristiques de mobilité, par densité de commune</a:t>
            </a:r>
            <a:endParaRPr lang="fr-FR" dirty="0"/>
          </a:p>
        </p:txBody>
      </p:sp>
      <p:sp>
        <p:nvSpPr>
          <p:cNvPr id="58" name="Espace réservé du pied de page 3">
            <a:extLst>
              <a:ext uri="{FF2B5EF4-FFF2-40B4-BE49-F238E27FC236}">
                <a16:creationId xmlns:a16="http://schemas.microsoft.com/office/drawing/2014/main" id="{6EE3A094-885A-29C5-1A6F-E85E00E3D01C}"/>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Données complémentaires </a:t>
            </a:r>
            <a:r>
              <a:rPr lang="fr-FR" dirty="0">
                <a:hlinkClick r:id="rId3"/>
              </a:rPr>
              <a:t>Les pratiques de mobilité des Français varient selon la densité des territoires</a:t>
            </a:r>
            <a:endParaRPr lang="fr-FR" dirty="0"/>
          </a:p>
        </p:txBody>
      </p:sp>
      <p:graphicFrame>
        <p:nvGraphicFramePr>
          <p:cNvPr id="19" name="Tableau 18">
            <a:extLst>
              <a:ext uri="{FF2B5EF4-FFF2-40B4-BE49-F238E27FC236}">
                <a16:creationId xmlns:a16="http://schemas.microsoft.com/office/drawing/2014/main" id="{E9743D7A-80D5-6FD4-C0A0-C744EB641763}"/>
              </a:ext>
            </a:extLst>
          </p:cNvPr>
          <p:cNvGraphicFramePr>
            <a:graphicFrameLocks noGrp="1"/>
          </p:cNvGraphicFramePr>
          <p:nvPr/>
        </p:nvGraphicFramePr>
        <p:xfrm>
          <a:off x="1919536" y="1494244"/>
          <a:ext cx="8280919" cy="4457700"/>
        </p:xfrm>
        <a:graphic>
          <a:graphicData uri="http://schemas.openxmlformats.org/drawingml/2006/table">
            <a:tbl>
              <a:tblPr/>
              <a:tblGrid>
                <a:gridCol w="2719593">
                  <a:extLst>
                    <a:ext uri="{9D8B030D-6E8A-4147-A177-3AD203B41FA5}">
                      <a16:colId xmlns:a16="http://schemas.microsoft.com/office/drawing/2014/main" val="2606986060"/>
                    </a:ext>
                  </a:extLst>
                </a:gridCol>
                <a:gridCol w="1343512">
                  <a:extLst>
                    <a:ext uri="{9D8B030D-6E8A-4147-A177-3AD203B41FA5}">
                      <a16:colId xmlns:a16="http://schemas.microsoft.com/office/drawing/2014/main" val="3182040525"/>
                    </a:ext>
                  </a:extLst>
                </a:gridCol>
                <a:gridCol w="1343512">
                  <a:extLst>
                    <a:ext uri="{9D8B030D-6E8A-4147-A177-3AD203B41FA5}">
                      <a16:colId xmlns:a16="http://schemas.microsoft.com/office/drawing/2014/main" val="25524833"/>
                    </a:ext>
                  </a:extLst>
                </a:gridCol>
                <a:gridCol w="1343512">
                  <a:extLst>
                    <a:ext uri="{9D8B030D-6E8A-4147-A177-3AD203B41FA5}">
                      <a16:colId xmlns:a16="http://schemas.microsoft.com/office/drawing/2014/main" val="1045953341"/>
                    </a:ext>
                  </a:extLst>
                </a:gridCol>
                <a:gridCol w="1530790">
                  <a:extLst>
                    <a:ext uri="{9D8B030D-6E8A-4147-A177-3AD203B41FA5}">
                      <a16:colId xmlns:a16="http://schemas.microsoft.com/office/drawing/2014/main" val="3814259281"/>
                    </a:ext>
                  </a:extLst>
                </a:gridCol>
              </a:tblGrid>
              <a:tr h="200025">
                <a:tc>
                  <a:txBody>
                    <a:bodyPr/>
                    <a:lstStyle/>
                    <a:p>
                      <a:pPr algn="l" fontAlgn="ctr"/>
                      <a:endParaRPr lang="fr-FR" sz="1400" b="0"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tc gridSpan="3">
                  <a:txBody>
                    <a:bodyPr/>
                    <a:lstStyle/>
                    <a:p>
                      <a:pPr algn="ctr" fontAlgn="ctr"/>
                      <a:r>
                        <a:rPr lang="fr-FR" sz="1400" b="1" i="0" u="none" strike="noStrike">
                          <a:solidFill>
                            <a:srgbClr val="000000"/>
                          </a:solidFill>
                          <a:effectLst/>
                          <a:latin typeface="Calibri" panose="020F0502020204030204" pitchFamily="34" charset="0"/>
                        </a:rPr>
                        <a:t>Densité de la commune de résidence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rowSpan="2">
                  <a:txBody>
                    <a:bodyPr/>
                    <a:lstStyle/>
                    <a:p>
                      <a:pPr algn="ctr" fontAlgn="ctr"/>
                      <a:r>
                        <a:rPr lang="fr-FR" sz="1400" b="1"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327433"/>
                  </a:ext>
                </a:extLst>
              </a:tr>
              <a:tr h="200025">
                <a:tc>
                  <a:txBody>
                    <a:bodyPr/>
                    <a:lstStyle/>
                    <a:p>
                      <a:pPr algn="l" fontAlgn="ctr"/>
                      <a:endParaRPr lang="fr-FR" sz="1400" b="0" i="0" u="none" strike="noStrike">
                        <a:solidFill>
                          <a:srgbClr val="000000"/>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00000"/>
                          </a:solidFill>
                          <a:effectLst/>
                          <a:latin typeface="Calibri" panose="020F0502020204030204" pitchFamily="34" charset="0"/>
                        </a:rPr>
                        <a:t>Rural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00000"/>
                          </a:solidFill>
                          <a:effectLst/>
                          <a:latin typeface="Calibri" panose="020F0502020204030204" pitchFamily="34" charset="0"/>
                        </a:rPr>
                        <a:t>Intermédiaire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1" i="0" u="none" strike="noStrike">
                          <a:solidFill>
                            <a:srgbClr val="000000"/>
                          </a:solidFill>
                          <a:effectLst/>
                          <a:latin typeface="Calibri" panose="020F0502020204030204" pitchFamily="34" charset="0"/>
                        </a:rPr>
                        <a:t>Dense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fr-FR"/>
                    </a:p>
                  </a:txBody>
                  <a:tcPr/>
                </a:tc>
                <a:extLst>
                  <a:ext uri="{0D108BD9-81ED-4DB2-BD59-A6C34878D82A}">
                    <a16:rowId xmlns:a16="http://schemas.microsoft.com/office/drawing/2014/main" val="1963964452"/>
                  </a:ext>
                </a:extLst>
              </a:tr>
              <a:tr h="200025">
                <a:tc>
                  <a:txBody>
                    <a:bodyPr/>
                    <a:lstStyle/>
                    <a:p>
                      <a:pPr algn="ctr" fontAlgn="ctr"/>
                      <a:r>
                        <a:rPr lang="fr-FR" sz="1400" b="1" i="0" u="none" strike="noStrike" dirty="0">
                          <a:solidFill>
                            <a:srgbClr val="000000"/>
                          </a:solidFill>
                          <a:effectLst/>
                          <a:latin typeface="Calibri" panose="020F0502020204030204" pitchFamily="34" charset="0"/>
                        </a:rPr>
                        <a:t>Population (6 ans et plus)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28,3%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7759954"/>
                  </a:ext>
                </a:extLst>
              </a:tr>
              <a:tr h="200025">
                <a:tc>
                  <a:txBody>
                    <a:bodyPr/>
                    <a:lstStyle/>
                    <a:p>
                      <a:pPr algn="ctr" fontAlgn="ctr"/>
                      <a:r>
                        <a:rPr lang="fr-FR" sz="1400" b="0" i="0" u="none" strike="noStrike">
                          <a:solidFill>
                            <a:srgbClr val="000000"/>
                          </a:solidFill>
                          <a:effectLst/>
                          <a:latin typeface="Calibri" panose="020F0502020204030204" pitchFamily="34" charset="0"/>
                        </a:rPr>
                        <a:t>Millions de personnes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59,5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147733"/>
                  </a:ext>
                </a:extLst>
              </a:tr>
              <a:tr h="200025">
                <a:tc>
                  <a:txBody>
                    <a:bodyPr/>
                    <a:lstStyle/>
                    <a:p>
                      <a:pPr algn="ctr" fontAlgn="ctr"/>
                      <a:r>
                        <a:rPr lang="fr-FR" sz="1400" b="1" i="0" u="none" strike="noStrike" dirty="0">
                          <a:solidFill>
                            <a:srgbClr val="000000"/>
                          </a:solidFill>
                          <a:effectLst/>
                          <a:latin typeface="Calibri" panose="020F0502020204030204" pitchFamily="34" charset="0"/>
                        </a:rPr>
                        <a:t>Déplacements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28,0%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a:solidFill>
                            <a:srgbClr val="000000"/>
                          </a:solidFill>
                          <a:effectLst/>
                          <a:latin typeface="Calibri" panose="020F0502020204030204" pitchFamily="34" charset="0"/>
                        </a:rPr>
                        <a:t>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53432267"/>
                  </a:ext>
                </a:extLst>
              </a:tr>
              <a:tr h="200025">
                <a:tc>
                  <a:txBody>
                    <a:bodyPr/>
                    <a:lstStyle/>
                    <a:p>
                      <a:pPr algn="ctr" fontAlgn="ctr"/>
                      <a:r>
                        <a:rPr lang="fr-FR" sz="1400" b="0" i="0" u="none" strike="noStrike">
                          <a:solidFill>
                            <a:srgbClr val="000000"/>
                          </a:solidFill>
                          <a:effectLst/>
                          <a:latin typeface="Calibri" panose="020F0502020204030204" pitchFamily="34" charset="0"/>
                        </a:rPr>
                        <a:t>Milliards déplacements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62,2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354835"/>
                  </a:ext>
                </a:extLst>
              </a:tr>
              <a:tr h="200025">
                <a:tc>
                  <a:txBody>
                    <a:bodyPr/>
                    <a:lstStyle/>
                    <a:p>
                      <a:pPr algn="ctr" fontAlgn="ctr"/>
                      <a:r>
                        <a:rPr lang="fr-FR" sz="1400" b="0" i="0" u="none" strike="noStrike">
                          <a:solidFill>
                            <a:srgbClr val="000000"/>
                          </a:solidFill>
                          <a:effectLst/>
                          <a:latin typeface="Calibri" panose="020F0502020204030204" pitchFamily="34" charset="0"/>
                        </a:rPr>
                        <a:t>Déplacements / jour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0447641"/>
                  </a:ext>
                </a:extLst>
              </a:tr>
              <a:tr h="200025">
                <a:tc>
                  <a:txBody>
                    <a:bodyPr/>
                    <a:lstStyle/>
                    <a:p>
                      <a:pPr algn="ctr" fontAlgn="ctr"/>
                      <a:r>
                        <a:rPr lang="fr-FR" sz="1400" b="1" i="0" u="none" strike="noStrike" dirty="0">
                          <a:solidFill>
                            <a:srgbClr val="000000"/>
                          </a:solidFill>
                          <a:effectLst/>
                          <a:latin typeface="Calibri" panose="020F0502020204030204" pitchFamily="34" charset="0"/>
                        </a:rPr>
                        <a:t>Durée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25,5%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42,9%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a:solidFill>
                            <a:srgbClr val="000000"/>
                          </a:solidFill>
                          <a:effectLst/>
                          <a:latin typeface="Calibri" panose="020F0502020204030204" pitchFamily="34" charset="0"/>
                        </a:rPr>
                        <a:t>100% </a:t>
                      </a:r>
                      <a:r>
                        <a:rPr lang="fr-FR" sz="1400" b="0" i="0" u="none" strike="noStrike">
                          <a:solidFill>
                            <a:srgbClr val="000000"/>
                          </a:solidFill>
                          <a:effectLst/>
                          <a:latin typeface="Calibri" panose="020F0502020204030204" pitchFamily="34" charset="0"/>
                        </a:rPr>
                        <a:t> </a:t>
                      </a:r>
                      <a:endParaRPr lang="fr-FR"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798721"/>
                  </a:ext>
                </a:extLst>
              </a:tr>
              <a:tr h="200025">
                <a:tc>
                  <a:txBody>
                    <a:bodyPr/>
                    <a:lstStyle/>
                    <a:p>
                      <a:pPr algn="ctr" fontAlgn="ctr"/>
                      <a:r>
                        <a:rPr lang="fr-FR" sz="1400" b="0" i="0" u="none" strike="noStrike">
                          <a:solidFill>
                            <a:srgbClr val="000000"/>
                          </a:solidFill>
                          <a:effectLst/>
                          <a:latin typeface="Calibri" panose="020F0502020204030204" pitchFamily="34" charset="0"/>
                        </a:rPr>
                        <a:t>Milliards de minutes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472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380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640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1 492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2333574"/>
                  </a:ext>
                </a:extLst>
              </a:tr>
              <a:tr h="200025">
                <a:tc>
                  <a:txBody>
                    <a:bodyPr/>
                    <a:lstStyle/>
                    <a:p>
                      <a:pPr algn="ctr" fontAlgn="ctr"/>
                      <a:r>
                        <a:rPr lang="fr-FR" sz="1400" b="0" i="0" u="none" strike="noStrike">
                          <a:solidFill>
                            <a:srgbClr val="000000"/>
                          </a:solidFill>
                          <a:effectLst/>
                          <a:latin typeface="Calibri" panose="020F0502020204030204" pitchFamily="34" charset="0"/>
                        </a:rPr>
                        <a:t>Minutes/jour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65,3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61,9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76,7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68,7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50768"/>
                  </a:ext>
                </a:extLst>
              </a:tr>
              <a:tr h="200025">
                <a:tc>
                  <a:txBody>
                    <a:bodyPr/>
                    <a:lstStyle/>
                    <a:p>
                      <a:pPr algn="ctr" fontAlgn="ctr"/>
                      <a:r>
                        <a:rPr lang="fr-FR" sz="1400" b="1" i="0" u="none" strike="noStrike" dirty="0">
                          <a:solidFill>
                            <a:srgbClr val="000000"/>
                          </a:solidFill>
                          <a:effectLst/>
                          <a:latin typeface="Calibri" panose="020F0502020204030204" pitchFamily="34" charset="0"/>
                        </a:rPr>
                        <a:t>Distances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26,2%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a:solidFill>
                            <a:srgbClr val="000000"/>
                          </a:solidFill>
                          <a:effectLst/>
                          <a:latin typeface="Calibri" panose="020F0502020204030204" pitchFamily="34" charset="0"/>
                        </a:rPr>
                        <a:t>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2617440"/>
                  </a:ext>
                </a:extLst>
              </a:tr>
              <a:tr h="200025">
                <a:tc>
                  <a:txBody>
                    <a:bodyPr/>
                    <a:lstStyle/>
                    <a:p>
                      <a:pPr algn="ctr" fontAlgn="ctr"/>
                      <a:r>
                        <a:rPr lang="fr-FR" sz="1400" b="0" i="0" u="none" strike="noStrike">
                          <a:solidFill>
                            <a:srgbClr val="000000"/>
                          </a:solidFill>
                          <a:effectLst/>
                          <a:latin typeface="Calibri" panose="020F0502020204030204" pitchFamily="34" charset="0"/>
                        </a:rPr>
                        <a:t>Milliard de voyageurs-km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374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367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1 004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876545"/>
                  </a:ext>
                </a:extLst>
              </a:tr>
              <a:tr h="200025">
                <a:tc>
                  <a:txBody>
                    <a:bodyPr/>
                    <a:lstStyle/>
                    <a:p>
                      <a:pPr algn="ctr" fontAlgn="ctr"/>
                      <a:r>
                        <a:rPr lang="fr-FR" sz="1400" b="0" i="0" u="none" strike="noStrike">
                          <a:solidFill>
                            <a:srgbClr val="000000"/>
                          </a:solidFill>
                          <a:effectLst/>
                          <a:latin typeface="Calibri" panose="020F0502020204030204" pitchFamily="34" charset="0"/>
                        </a:rPr>
                        <a:t>Km/jour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51,8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42,7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44,0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46,2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726826"/>
                  </a:ext>
                </a:extLst>
              </a:tr>
              <a:tr h="200025">
                <a:tc>
                  <a:txBody>
                    <a:bodyPr/>
                    <a:lstStyle/>
                    <a:p>
                      <a:pPr algn="ctr" fontAlgn="ctr"/>
                      <a:r>
                        <a:rPr lang="fr-FR" sz="1400" b="0" i="0" u="none" strike="noStrike">
                          <a:solidFill>
                            <a:srgbClr val="000000"/>
                          </a:solidFill>
                          <a:effectLst/>
                          <a:latin typeface="Calibri" panose="020F0502020204030204" pitchFamily="34" charset="0"/>
                        </a:rPr>
                        <a:t>Km/an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18 900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15 600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16 100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16 900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7133495"/>
                  </a:ext>
                </a:extLst>
              </a:tr>
              <a:tr h="200025">
                <a:tc>
                  <a:txBody>
                    <a:bodyPr/>
                    <a:lstStyle/>
                    <a:p>
                      <a:pPr algn="ctr" fontAlgn="ctr"/>
                      <a:r>
                        <a:rPr lang="fr-FR" sz="1400" b="1" i="0" u="none" strike="noStrike" dirty="0">
                          <a:solidFill>
                            <a:srgbClr val="000000"/>
                          </a:solidFill>
                          <a:effectLst/>
                          <a:latin typeface="Calibri" panose="020F0502020204030204" pitchFamily="34" charset="0"/>
                        </a:rPr>
                        <a:t>Emissions directes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41,8%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27,3%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a:solidFill>
                            <a:srgbClr val="000000"/>
                          </a:solidFill>
                          <a:effectLst/>
                          <a:latin typeface="Calibri" panose="020F0502020204030204" pitchFamily="34" charset="0"/>
                        </a:rPr>
                        <a:t>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6739676"/>
                  </a:ext>
                </a:extLst>
              </a:tr>
              <a:tr h="200025">
                <a:tc>
                  <a:txBody>
                    <a:bodyPr/>
                    <a:lstStyle/>
                    <a:p>
                      <a:pPr algn="ctr" fontAlgn="ctr"/>
                      <a:r>
                        <a:rPr lang="fr-FR" sz="1400" b="0" i="0" u="none" strike="noStrike" dirty="0">
                          <a:solidFill>
                            <a:srgbClr val="000000"/>
                          </a:solidFill>
                          <a:effectLst/>
                          <a:latin typeface="Calibri" panose="020F0502020204030204" pitchFamily="34" charset="0"/>
                        </a:rPr>
                        <a:t>MtCO</a:t>
                      </a:r>
                      <a:r>
                        <a:rPr lang="fr-FR" sz="1400" b="0" i="0" u="none" strike="noStrike" baseline="-25000" dirty="0">
                          <a:solidFill>
                            <a:srgbClr val="000000"/>
                          </a:solidFill>
                          <a:effectLst/>
                          <a:latin typeface="Calibri" panose="020F050202020403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36,1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86,4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695643"/>
                  </a:ext>
                </a:extLst>
              </a:tr>
              <a:tr h="200025">
                <a:tc>
                  <a:txBody>
                    <a:bodyPr/>
                    <a:lstStyle/>
                    <a:p>
                      <a:pPr algn="ctr" fontAlgn="ctr"/>
                      <a:r>
                        <a:rPr lang="fr-FR" sz="1400" b="0" i="0" u="none" strike="noStrike" dirty="0">
                          <a:solidFill>
                            <a:srgbClr val="000000"/>
                          </a:solidFill>
                          <a:effectLst/>
                          <a:latin typeface="Calibri" panose="020F0502020204030204" pitchFamily="34" charset="0"/>
                        </a:rPr>
                        <a:t>tCO</a:t>
                      </a:r>
                      <a:r>
                        <a:rPr lang="fr-FR" sz="1400" b="0" i="0" u="none" strike="noStrike" baseline="-25000" dirty="0">
                          <a:solidFill>
                            <a:srgbClr val="000000"/>
                          </a:solidFill>
                          <a:effectLst/>
                          <a:latin typeface="Calibri" panose="020F0502020204030204" pitchFamily="34" charset="0"/>
                        </a:rPr>
                        <a:t>2</a:t>
                      </a:r>
                      <a:r>
                        <a:rPr lang="fr-FR" sz="1400" b="0" i="0" u="none" strike="noStrike" dirty="0">
                          <a:solidFill>
                            <a:srgbClr val="000000"/>
                          </a:solidFill>
                          <a:effectLst/>
                          <a:latin typeface="Calibri" panose="020F0502020204030204" pitchFamily="34" charset="0"/>
                        </a:rPr>
                        <a:t>/an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849779"/>
                  </a:ext>
                </a:extLst>
              </a:tr>
              <a:tr h="200025">
                <a:tc>
                  <a:txBody>
                    <a:bodyPr/>
                    <a:lstStyle/>
                    <a:p>
                      <a:pPr algn="ctr" fontAlgn="ctr"/>
                      <a:r>
                        <a:rPr lang="fr-FR" sz="1400" b="1" i="0" u="none" strike="noStrike" dirty="0">
                          <a:solidFill>
                            <a:srgbClr val="000000"/>
                          </a:solidFill>
                          <a:effectLst/>
                          <a:latin typeface="Calibri" panose="020F0502020204030204" pitchFamily="34" charset="0"/>
                        </a:rPr>
                        <a:t>Emissions avec amont et traînées*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26,7%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dirty="0">
                          <a:solidFill>
                            <a:srgbClr val="000000"/>
                          </a:solidFill>
                          <a:effectLst/>
                          <a:latin typeface="Calibri" panose="020F0502020204030204" pitchFamily="34" charset="0"/>
                        </a:rPr>
                        <a:t>33,5%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ctr" fontAlgn="ctr"/>
                      <a:r>
                        <a:rPr lang="fr-FR" sz="1400" b="1" i="0" u="none" strike="noStrike">
                          <a:solidFill>
                            <a:srgbClr val="000000"/>
                          </a:solidFill>
                          <a:effectLst/>
                          <a:latin typeface="Calibri" panose="020F0502020204030204" pitchFamily="34" charset="0"/>
                        </a:rPr>
                        <a:t>100% </a:t>
                      </a:r>
                      <a:r>
                        <a:rPr lang="fr-FR" sz="1400" b="0" i="0" u="none" strike="noStrike">
                          <a:solidFill>
                            <a:srgbClr val="000000"/>
                          </a:solidFill>
                          <a:effectLst/>
                          <a:latin typeface="Calibri" panose="020F0502020204030204" pitchFamily="34" charset="0"/>
                        </a:rPr>
                        <a:t> </a:t>
                      </a:r>
                      <a:endParaRPr lang="fr-FR" sz="1400" b="1" i="0" u="none" strike="noStrike">
                        <a:solidFill>
                          <a:srgbClr val="000000"/>
                        </a:solidFill>
                        <a:effectLst/>
                        <a:latin typeface="Calibri" panose="020F050202020403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5962867"/>
                  </a:ext>
                </a:extLst>
              </a:tr>
              <a:tr h="200025">
                <a:tc>
                  <a:txBody>
                    <a:bodyPr/>
                    <a:lstStyle/>
                    <a:p>
                      <a:pPr algn="ctr" fontAlgn="ctr"/>
                      <a:r>
                        <a:rPr lang="fr-FR" sz="1400" b="0" i="0" u="none" strike="noStrike" dirty="0">
                          <a:solidFill>
                            <a:srgbClr val="000000"/>
                          </a:solidFill>
                          <a:effectLst/>
                          <a:latin typeface="Calibri" panose="020F0502020204030204" pitchFamily="34" charset="0"/>
                        </a:rPr>
                        <a:t>MtCO</a:t>
                      </a:r>
                      <a:r>
                        <a:rPr lang="fr-FR" sz="1400" b="0" i="0" u="none" strike="noStrike" baseline="-25000" dirty="0">
                          <a:solidFill>
                            <a:srgbClr val="000000"/>
                          </a:solidFill>
                          <a:effectLst/>
                          <a:latin typeface="Calibri" panose="020F0502020204030204" pitchFamily="34" charset="0"/>
                        </a:rPr>
                        <a:t>2</a:t>
                      </a:r>
                      <a:r>
                        <a:rPr lang="fr-FR" sz="1400" b="0" i="0" u="none" strike="noStrike" dirty="0">
                          <a:solidFill>
                            <a:srgbClr val="000000"/>
                          </a:solidFill>
                          <a:effectLst/>
                          <a:latin typeface="Calibri" panose="020F0502020204030204" pitchFamily="34" charset="0"/>
                        </a:rPr>
                        <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48,7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32,7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41,0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122,3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2161309"/>
                  </a:ext>
                </a:extLst>
              </a:tr>
              <a:tr h="200025">
                <a:tc>
                  <a:txBody>
                    <a:bodyPr/>
                    <a:lstStyle/>
                    <a:p>
                      <a:pPr algn="ctr" fontAlgn="ctr"/>
                      <a:r>
                        <a:rPr lang="fr-FR" sz="1400" b="0" i="0" u="none" strike="noStrike" dirty="0">
                          <a:solidFill>
                            <a:srgbClr val="000000"/>
                          </a:solidFill>
                          <a:effectLst/>
                          <a:latin typeface="Calibri" panose="020F0502020204030204" pitchFamily="34" charset="0"/>
                        </a:rPr>
                        <a:t>tCO</a:t>
                      </a:r>
                      <a:r>
                        <a:rPr lang="fr-FR" sz="1400" b="0" i="0" u="none" strike="noStrike" baseline="-25000" dirty="0">
                          <a:solidFill>
                            <a:srgbClr val="000000"/>
                          </a:solidFill>
                          <a:effectLst/>
                          <a:latin typeface="Calibri" panose="020F0502020204030204" pitchFamily="34" charset="0"/>
                        </a:rPr>
                        <a:t>2</a:t>
                      </a:r>
                      <a:r>
                        <a:rPr lang="fr-FR" sz="1400" b="0" i="0" u="none" strike="noStrike" dirty="0">
                          <a:solidFill>
                            <a:srgbClr val="000000"/>
                          </a:solidFill>
                          <a:effectLst/>
                          <a:latin typeface="Calibri" panose="020F0502020204030204" pitchFamily="34" charset="0"/>
                        </a:rPr>
                        <a:t>e/an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2,46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a:solidFill>
                            <a:srgbClr val="000000"/>
                          </a:solidFill>
                          <a:effectLst/>
                          <a:latin typeface="Calibri" panose="020F0502020204030204" pitchFamily="34" charset="0"/>
                        </a:rPr>
                        <a:t>1,79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400" b="0" i="0" u="none" strike="noStrike" dirty="0">
                          <a:solidFill>
                            <a:srgbClr val="000000"/>
                          </a:solidFill>
                          <a:effectLst/>
                          <a:latin typeface="Calibri" panose="020F0502020204030204" pitchFamily="34" charset="0"/>
                        </a:rPr>
                        <a:t>2,06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3742108"/>
                  </a:ext>
                </a:extLst>
              </a:tr>
            </a:tbl>
          </a:graphicData>
        </a:graphic>
      </p:graphicFrame>
      <p:sp>
        <p:nvSpPr>
          <p:cNvPr id="2" name="Espace réservé du pied de page 3">
            <a:extLst>
              <a:ext uri="{FF2B5EF4-FFF2-40B4-BE49-F238E27FC236}">
                <a16:creationId xmlns:a16="http://schemas.microsoft.com/office/drawing/2014/main" id="{695F143B-2E2A-278D-B7C6-577AC29F7158}"/>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4" action="ppaction://hlinksldjump"/>
              </a:rPr>
              <a:t>Table des matières</a:t>
            </a:r>
            <a:endParaRPr lang="fr-FR" dirty="0"/>
          </a:p>
        </p:txBody>
      </p:sp>
    </p:spTree>
    <p:extLst>
      <p:ext uri="{BB962C8B-B14F-4D97-AF65-F5344CB8AC3E}">
        <p14:creationId xmlns:p14="http://schemas.microsoft.com/office/powerpoint/2010/main" val="3650003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25600" y="2924944"/>
            <a:ext cx="9144000" cy="1066800"/>
          </a:xfrm>
        </p:spPr>
        <p:txBody>
          <a:bodyPr anchor="ctr">
            <a:normAutofit fontScale="90000"/>
          </a:bodyPr>
          <a:lstStyle/>
          <a:p>
            <a:pPr algn="ctr"/>
            <a:r>
              <a:rPr lang="fr-FR" sz="4000" b="1" dirty="0"/>
              <a:t>Mobilité totale</a:t>
            </a:r>
            <a:br>
              <a:rPr lang="fr-FR" sz="4000" b="1" dirty="0"/>
            </a:br>
            <a:r>
              <a:rPr lang="fr-FR" sz="3100" b="1" dirty="0"/>
              <a:t>avec 7 classes de distances</a:t>
            </a:r>
            <a:endParaRPr lang="fr-FR" sz="4000" b="1" dirty="0"/>
          </a:p>
        </p:txBody>
      </p:sp>
      <p:sp>
        <p:nvSpPr>
          <p:cNvPr id="3" name="Espace réservé du texte 2"/>
          <p:cNvSpPr>
            <a:spLocks noGrp="1"/>
          </p:cNvSpPr>
          <p:nvPr>
            <p:ph type="body" idx="1"/>
          </p:nvPr>
        </p:nvSpPr>
        <p:spPr>
          <a:xfrm>
            <a:off x="1727200" y="4411216"/>
            <a:ext cx="9042400" cy="1466056"/>
          </a:xfrm>
        </p:spPr>
        <p:txBody>
          <a:bodyPr>
            <a:normAutofit/>
          </a:bodyPr>
          <a:lstStyle/>
          <a:p>
            <a:pPr algn="ctr">
              <a:spcBef>
                <a:spcPts val="0"/>
              </a:spcBef>
            </a:pPr>
            <a:r>
              <a:rPr lang="fr-FR" sz="2400" dirty="0"/>
              <a:t> </a:t>
            </a:r>
          </a:p>
        </p:txBody>
      </p:sp>
      <p:sp>
        <p:nvSpPr>
          <p:cNvPr id="4" name="Espace réservé de la date 3"/>
          <p:cNvSpPr>
            <a:spLocks noGrp="1"/>
          </p:cNvSpPr>
          <p:nvPr>
            <p:ph type="dt" sz="half" idx="10"/>
          </p:nvPr>
        </p:nvSpPr>
        <p:spPr/>
        <p:txBody>
          <a:bodyPr/>
          <a:lstStyle/>
          <a:p>
            <a:r>
              <a:rPr lang="fr-FR">
                <a:solidFill>
                  <a:srgbClr val="DDE9EC"/>
                </a:solidFill>
              </a:rPr>
              <a:t>05/11/2024</a:t>
            </a:r>
          </a:p>
        </p:txBody>
      </p:sp>
      <p:sp>
        <p:nvSpPr>
          <p:cNvPr id="6" name="Espace réservé du numéro de diapositive 5"/>
          <p:cNvSpPr>
            <a:spLocks noGrp="1"/>
          </p:cNvSpPr>
          <p:nvPr>
            <p:ph type="sldNum" sz="quarter" idx="12"/>
          </p:nvPr>
        </p:nvSpPr>
        <p:spPr/>
        <p:txBody>
          <a:bodyPr/>
          <a:lstStyle/>
          <a:p>
            <a:fld id="{7DB8656E-A64D-4224-BA07-37D0C347CFBD}" type="slidenum">
              <a:rPr lang="fr-FR" smtClean="0">
                <a:solidFill>
                  <a:srgbClr val="DDE9EC"/>
                </a:solidFill>
              </a:rPr>
              <a:pPr/>
              <a:t>33</a:t>
            </a:fld>
            <a:endParaRPr lang="fr-FR">
              <a:solidFill>
                <a:srgbClr val="DDE9EC"/>
              </a:solidFill>
            </a:endParaRPr>
          </a:p>
        </p:txBody>
      </p:sp>
      <p:sp>
        <p:nvSpPr>
          <p:cNvPr id="5" name="Espace réservé du pied de page 3">
            <a:extLst>
              <a:ext uri="{FF2B5EF4-FFF2-40B4-BE49-F238E27FC236}">
                <a16:creationId xmlns:a16="http://schemas.microsoft.com/office/drawing/2014/main" id="{2E578181-3A48-0CB3-2B02-9C796B52C83A}"/>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2" action="ppaction://hlinksldjump"/>
              </a:rPr>
              <a:t>Table des matières</a:t>
            </a:r>
            <a:endParaRPr lang="fr-FR" dirty="0"/>
          </a:p>
        </p:txBody>
      </p:sp>
    </p:spTree>
    <p:extLst>
      <p:ext uri="{BB962C8B-B14F-4D97-AF65-F5344CB8AC3E}">
        <p14:creationId xmlns:p14="http://schemas.microsoft.com/office/powerpoint/2010/main" val="2256592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970D-33DE-1084-AB7C-D39E869F7C8C}"/>
            </a:ext>
          </a:extLst>
        </p:cNvPr>
        <p:cNvGrpSpPr/>
        <p:nvPr/>
      </p:nvGrpSpPr>
      <p:grpSpPr>
        <a:xfrm>
          <a:off x="0" y="0"/>
          <a:ext cx="0" cy="0"/>
          <a:chOff x="0" y="0"/>
          <a:chExt cx="0" cy="0"/>
        </a:xfrm>
      </p:grpSpPr>
      <p:graphicFrame>
        <p:nvGraphicFramePr>
          <p:cNvPr id="39" name="Graphique 38">
            <a:extLst>
              <a:ext uri="{FF2B5EF4-FFF2-40B4-BE49-F238E27FC236}">
                <a16:creationId xmlns:a16="http://schemas.microsoft.com/office/drawing/2014/main" id="{738DEE21-F92B-7873-7BAA-66C67205B017}"/>
              </a:ext>
            </a:extLst>
          </p:cNvPr>
          <p:cNvGraphicFramePr>
            <a:graphicFrameLocks/>
          </p:cNvGraphicFramePr>
          <p:nvPr>
            <p:extLst>
              <p:ext uri="{D42A27DB-BD31-4B8C-83A1-F6EECF244321}">
                <p14:modId xmlns:p14="http://schemas.microsoft.com/office/powerpoint/2010/main" val="2177096398"/>
              </p:ext>
            </p:extLst>
          </p:nvPr>
        </p:nvGraphicFramePr>
        <p:xfrm>
          <a:off x="1833736" y="1412973"/>
          <a:ext cx="8438728" cy="486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e la date 2">
            <a:extLst>
              <a:ext uri="{FF2B5EF4-FFF2-40B4-BE49-F238E27FC236}">
                <a16:creationId xmlns:a16="http://schemas.microsoft.com/office/drawing/2014/main" id="{9C2E791A-5AAD-902B-E291-97EAFE3851F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FECBB10D-0B93-A838-A222-CE2FBDBDCBC8}"/>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34</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E17D9727-4FF6-F807-CBF4-47E7694ECEF2}"/>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9508A51A-54D0-EBF5-0D7E-C6050BC3291F}"/>
              </a:ext>
            </a:extLst>
          </p:cNvPr>
          <p:cNvCxnSpPr>
            <a:cxnSpLocks/>
          </p:cNvCxnSpPr>
          <p:nvPr/>
        </p:nvCxnSpPr>
        <p:spPr>
          <a:xfrm flipV="1">
            <a:off x="2486596"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49076851-3F5B-E7E8-DE88-E64AE648EB90}"/>
              </a:ext>
            </a:extLst>
          </p:cNvPr>
          <p:cNvSpPr txBox="1"/>
          <p:nvPr/>
        </p:nvSpPr>
        <p:spPr>
          <a:xfrm>
            <a:off x="1977752"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E3BB12D9-F1C5-413F-82E0-AFF83B30CA2D}"/>
              </a:ext>
            </a:extLst>
          </p:cNvPr>
          <p:cNvSpPr txBox="1"/>
          <p:nvPr/>
        </p:nvSpPr>
        <p:spPr>
          <a:xfrm>
            <a:off x="1977752"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1B8B6520-F198-CD33-8222-1678C1069502}"/>
              </a:ext>
            </a:extLst>
          </p:cNvPr>
          <p:cNvSpPr txBox="1"/>
          <p:nvPr/>
        </p:nvSpPr>
        <p:spPr>
          <a:xfrm>
            <a:off x="1977752"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CEB296F3-B0C0-1714-63BB-08816F4CC03C}"/>
              </a:ext>
            </a:extLst>
          </p:cNvPr>
          <p:cNvSpPr txBox="1"/>
          <p:nvPr/>
        </p:nvSpPr>
        <p:spPr>
          <a:xfrm>
            <a:off x="1977752"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7561EFF8-2E30-8337-D77E-4F226F3B48F2}"/>
              </a:ext>
            </a:extLst>
          </p:cNvPr>
          <p:cNvSpPr txBox="1"/>
          <p:nvPr/>
        </p:nvSpPr>
        <p:spPr>
          <a:xfrm>
            <a:off x="1977752"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BBBD6610-EE26-9EC9-010C-E7B38E4891BE}"/>
              </a:ext>
            </a:extLst>
          </p:cNvPr>
          <p:cNvCxnSpPr>
            <a:cxnSpLocks/>
          </p:cNvCxnSpPr>
          <p:nvPr/>
        </p:nvCxnSpPr>
        <p:spPr>
          <a:xfrm>
            <a:off x="2486596" y="5896741"/>
            <a:ext cx="699378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B937FD4F-0B0F-3C7F-23E6-696300025904}"/>
              </a:ext>
            </a:extLst>
          </p:cNvPr>
          <p:cNvSpPr txBox="1"/>
          <p:nvPr/>
        </p:nvSpPr>
        <p:spPr>
          <a:xfrm rot="16200000">
            <a:off x="1302036" y="3363927"/>
            <a:ext cx="1512000" cy="276999"/>
          </a:xfrm>
          <a:prstGeom prst="rect">
            <a:avLst/>
          </a:prstGeom>
          <a:noFill/>
        </p:spPr>
        <p:txBody>
          <a:bodyPr wrap="square" rtlCol="0">
            <a:spAutoFit/>
          </a:bodyPr>
          <a:lstStyle/>
          <a:p>
            <a:pPr algn="ctr"/>
            <a:r>
              <a:rPr lang="fr-FR" sz="1200" b="1" dirty="0"/>
              <a:t>Distance (km)</a:t>
            </a:r>
          </a:p>
        </p:txBody>
      </p:sp>
      <p:cxnSp>
        <p:nvCxnSpPr>
          <p:cNvPr id="86" name="Connecteur droit 85">
            <a:extLst>
              <a:ext uri="{FF2B5EF4-FFF2-40B4-BE49-F238E27FC236}">
                <a16:creationId xmlns:a16="http://schemas.microsoft.com/office/drawing/2014/main" id="{708FEC90-73F1-DCF7-2D97-68DB3CF72243}"/>
              </a:ext>
            </a:extLst>
          </p:cNvPr>
          <p:cNvCxnSpPr>
            <a:cxnSpLocks/>
          </p:cNvCxnSpPr>
          <p:nvPr/>
        </p:nvCxnSpPr>
        <p:spPr>
          <a:xfrm>
            <a:off x="246038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1187EADB-8B96-022D-4C21-931B4C50FB40}"/>
              </a:ext>
            </a:extLst>
          </p:cNvPr>
          <p:cNvCxnSpPr>
            <a:cxnSpLocks/>
          </p:cNvCxnSpPr>
          <p:nvPr/>
        </p:nvCxnSpPr>
        <p:spPr>
          <a:xfrm>
            <a:off x="246038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FB69553B-9EED-D74D-AAA0-061349D53212}"/>
              </a:ext>
            </a:extLst>
          </p:cNvPr>
          <p:cNvCxnSpPr>
            <a:cxnSpLocks/>
          </p:cNvCxnSpPr>
          <p:nvPr/>
        </p:nvCxnSpPr>
        <p:spPr>
          <a:xfrm>
            <a:off x="246038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14FAA7DB-CB8E-AC2C-0AAF-9BBECAE2015B}"/>
              </a:ext>
            </a:extLst>
          </p:cNvPr>
          <p:cNvCxnSpPr>
            <a:cxnSpLocks/>
          </p:cNvCxnSpPr>
          <p:nvPr/>
        </p:nvCxnSpPr>
        <p:spPr>
          <a:xfrm>
            <a:off x="246038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04EE3359-FF4C-6C78-A81F-B82DA5F4E8E5}"/>
              </a:ext>
            </a:extLst>
          </p:cNvPr>
          <p:cNvCxnSpPr>
            <a:cxnSpLocks/>
          </p:cNvCxnSpPr>
          <p:nvPr/>
        </p:nvCxnSpPr>
        <p:spPr>
          <a:xfrm>
            <a:off x="246038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833ED0CA-2FDD-079D-1BF4-A5502CD7B127}"/>
              </a:ext>
            </a:extLst>
          </p:cNvPr>
          <p:cNvSpPr txBox="1"/>
          <p:nvPr/>
        </p:nvSpPr>
        <p:spPr>
          <a:xfrm>
            <a:off x="3297805" y="5949280"/>
            <a:ext cx="972000" cy="276999"/>
          </a:xfrm>
          <a:prstGeom prst="rect">
            <a:avLst/>
          </a:prstGeom>
          <a:noFill/>
        </p:spPr>
        <p:txBody>
          <a:bodyPr wrap="square" rtlCol="0">
            <a:spAutoFit/>
          </a:bodyPr>
          <a:lstStyle/>
          <a:p>
            <a:pPr algn="ctr"/>
            <a:r>
              <a:rPr lang="fr-FR" sz="1200" b="1" dirty="0"/>
              <a:t>Trajets</a:t>
            </a:r>
          </a:p>
        </p:txBody>
      </p:sp>
      <p:sp>
        <p:nvSpPr>
          <p:cNvPr id="93" name="ZoneTexte 92">
            <a:extLst>
              <a:ext uri="{FF2B5EF4-FFF2-40B4-BE49-F238E27FC236}">
                <a16:creationId xmlns:a16="http://schemas.microsoft.com/office/drawing/2014/main" id="{E7524258-7265-872C-8474-CD35B3E9D0FE}"/>
              </a:ext>
            </a:extLst>
          </p:cNvPr>
          <p:cNvSpPr txBox="1"/>
          <p:nvPr/>
        </p:nvSpPr>
        <p:spPr>
          <a:xfrm>
            <a:off x="7043716" y="5949280"/>
            <a:ext cx="972000" cy="276999"/>
          </a:xfrm>
          <a:prstGeom prst="rect">
            <a:avLst/>
          </a:prstGeom>
          <a:noFill/>
        </p:spPr>
        <p:txBody>
          <a:bodyPr wrap="square" rtlCol="0">
            <a:spAutoFit/>
          </a:bodyPr>
          <a:lstStyle/>
          <a:p>
            <a:pPr algn="ctr"/>
            <a:r>
              <a:rPr lang="fr-FR" sz="1200" b="1" dirty="0"/>
              <a:t>Emissions</a:t>
            </a:r>
          </a:p>
        </p:txBody>
      </p:sp>
      <p:sp>
        <p:nvSpPr>
          <p:cNvPr id="17" name="Titre 8">
            <a:extLst>
              <a:ext uri="{FF2B5EF4-FFF2-40B4-BE49-F238E27FC236}">
                <a16:creationId xmlns:a16="http://schemas.microsoft.com/office/drawing/2014/main" id="{F47AD0BD-CE35-2D85-2C3D-0F0B89FF8768}"/>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Total </a:t>
            </a:r>
            <a:r>
              <a:rPr lang="fr-FR" sz="2800" dirty="0">
                <a:solidFill>
                  <a:srgbClr val="0070C0"/>
                </a:solidFill>
                <a:latin typeface="Gill Sans MT"/>
                <a:ea typeface="+mn-ea"/>
                <a:cs typeface="+mn-cs"/>
              </a:rPr>
              <a:t>(tous territoires) : répartition et modes</a:t>
            </a:r>
            <a:endParaRPr lang="fr-FR" dirty="0"/>
          </a:p>
        </p:txBody>
      </p:sp>
      <p:cxnSp>
        <p:nvCxnSpPr>
          <p:cNvPr id="26" name="Connecteur droit 25">
            <a:extLst>
              <a:ext uri="{FF2B5EF4-FFF2-40B4-BE49-F238E27FC236}">
                <a16:creationId xmlns:a16="http://schemas.microsoft.com/office/drawing/2014/main" id="{8C04C4CE-EF38-ADB6-DF56-26F29660032B}"/>
              </a:ext>
            </a:extLst>
          </p:cNvPr>
          <p:cNvCxnSpPr>
            <a:cxnSpLocks/>
          </p:cNvCxnSpPr>
          <p:nvPr/>
        </p:nvCxnSpPr>
        <p:spPr>
          <a:xfrm>
            <a:off x="2486596"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AF2D391-A620-FBE3-509D-5090D12D56E4}"/>
              </a:ext>
            </a:extLst>
          </p:cNvPr>
          <p:cNvCxnSpPr>
            <a:cxnSpLocks/>
          </p:cNvCxnSpPr>
          <p:nvPr/>
        </p:nvCxnSpPr>
        <p:spPr>
          <a:xfrm>
            <a:off x="2486596"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11C78C2D-8CD6-0E42-0B2F-AA62A918A116}"/>
              </a:ext>
            </a:extLst>
          </p:cNvPr>
          <p:cNvCxnSpPr>
            <a:cxnSpLocks/>
          </p:cNvCxnSpPr>
          <p:nvPr/>
        </p:nvCxnSpPr>
        <p:spPr>
          <a:xfrm>
            <a:off x="2486596"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16BF3CBA-CEE2-4871-8765-A916886EED75}"/>
              </a:ext>
            </a:extLst>
          </p:cNvPr>
          <p:cNvCxnSpPr>
            <a:cxnSpLocks/>
          </p:cNvCxnSpPr>
          <p:nvPr/>
        </p:nvCxnSpPr>
        <p:spPr>
          <a:xfrm>
            <a:off x="2486596"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086AB796-F66A-63FD-5C21-DCA1311A5480}"/>
              </a:ext>
            </a:extLst>
          </p:cNvPr>
          <p:cNvCxnSpPr>
            <a:cxnSpLocks/>
          </p:cNvCxnSpPr>
          <p:nvPr/>
        </p:nvCxnSpPr>
        <p:spPr>
          <a:xfrm>
            <a:off x="2486596"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DBC8842A-0888-F116-2984-6B628299236C}"/>
              </a:ext>
            </a:extLst>
          </p:cNvPr>
          <p:cNvCxnSpPr>
            <a:cxnSpLocks/>
          </p:cNvCxnSpPr>
          <p:nvPr/>
        </p:nvCxnSpPr>
        <p:spPr>
          <a:xfrm>
            <a:off x="2486596"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sp>
        <p:nvSpPr>
          <p:cNvPr id="118" name="ZoneTexte 117">
            <a:extLst>
              <a:ext uri="{FF2B5EF4-FFF2-40B4-BE49-F238E27FC236}">
                <a16:creationId xmlns:a16="http://schemas.microsoft.com/office/drawing/2014/main" id="{596BFA0A-FC84-D304-E6CE-3702B47215F0}"/>
              </a:ext>
            </a:extLst>
          </p:cNvPr>
          <p:cNvSpPr txBox="1"/>
          <p:nvPr/>
        </p:nvSpPr>
        <p:spPr>
          <a:xfrm>
            <a:off x="2550501"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324051D9-DAB0-7616-C5B0-FC41C652F219}"/>
              </a:ext>
            </a:extLst>
          </p:cNvPr>
          <p:cNvSpPr txBox="1"/>
          <p:nvPr/>
        </p:nvSpPr>
        <p:spPr>
          <a:xfrm>
            <a:off x="2552096"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9144E85E-8C5C-C25B-7FAA-6FE6192E8062}"/>
              </a:ext>
            </a:extLst>
          </p:cNvPr>
          <p:cNvSpPr txBox="1"/>
          <p:nvPr/>
        </p:nvSpPr>
        <p:spPr>
          <a:xfrm>
            <a:off x="2550501"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83DD6A1A-D2C5-471A-A150-1E2E5D95C2C8}"/>
              </a:ext>
            </a:extLst>
          </p:cNvPr>
          <p:cNvSpPr txBox="1"/>
          <p:nvPr/>
        </p:nvSpPr>
        <p:spPr>
          <a:xfrm>
            <a:off x="2550501"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1B8E85CD-226D-ACD7-1686-F868DB778C18}"/>
              </a:ext>
            </a:extLst>
          </p:cNvPr>
          <p:cNvSpPr txBox="1"/>
          <p:nvPr/>
        </p:nvSpPr>
        <p:spPr>
          <a:xfrm>
            <a:off x="2543752"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DEC598CD-35D8-07AB-3671-8BE9CA51E9BA}"/>
              </a:ext>
            </a:extLst>
          </p:cNvPr>
          <p:cNvSpPr txBox="1"/>
          <p:nvPr/>
        </p:nvSpPr>
        <p:spPr>
          <a:xfrm>
            <a:off x="2550501"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E26EEB6D-B237-97DD-D6BC-646966C485DC}"/>
              </a:ext>
            </a:extLst>
          </p:cNvPr>
          <p:cNvSpPr txBox="1"/>
          <p:nvPr/>
        </p:nvSpPr>
        <p:spPr>
          <a:xfrm>
            <a:off x="2552025"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25" name="ZoneTexte 24">
            <a:extLst>
              <a:ext uri="{FF2B5EF4-FFF2-40B4-BE49-F238E27FC236}">
                <a16:creationId xmlns:a16="http://schemas.microsoft.com/office/drawing/2014/main" id="{CE5B450C-C230-C5A4-F14F-044EF8831249}"/>
              </a:ext>
            </a:extLst>
          </p:cNvPr>
          <p:cNvSpPr txBox="1"/>
          <p:nvPr/>
        </p:nvSpPr>
        <p:spPr>
          <a:xfrm>
            <a:off x="4546442" y="5949280"/>
            <a:ext cx="972000" cy="276999"/>
          </a:xfrm>
          <a:prstGeom prst="rect">
            <a:avLst/>
          </a:prstGeom>
          <a:noFill/>
        </p:spPr>
        <p:txBody>
          <a:bodyPr wrap="square" rtlCol="0">
            <a:spAutoFit/>
          </a:bodyPr>
          <a:lstStyle/>
          <a:p>
            <a:pPr algn="ctr"/>
            <a:r>
              <a:rPr lang="fr-FR" sz="1200" b="1" dirty="0"/>
              <a:t>Temps</a:t>
            </a:r>
          </a:p>
        </p:txBody>
      </p:sp>
      <p:sp>
        <p:nvSpPr>
          <p:cNvPr id="27" name="ZoneTexte 26">
            <a:extLst>
              <a:ext uri="{FF2B5EF4-FFF2-40B4-BE49-F238E27FC236}">
                <a16:creationId xmlns:a16="http://schemas.microsoft.com/office/drawing/2014/main" id="{E3C50F74-A0A7-84CA-A3F4-BF3524EFB81E}"/>
              </a:ext>
            </a:extLst>
          </p:cNvPr>
          <p:cNvSpPr txBox="1"/>
          <p:nvPr/>
        </p:nvSpPr>
        <p:spPr>
          <a:xfrm>
            <a:off x="5795079" y="5949280"/>
            <a:ext cx="972000" cy="276999"/>
          </a:xfrm>
          <a:prstGeom prst="rect">
            <a:avLst/>
          </a:prstGeom>
          <a:noFill/>
        </p:spPr>
        <p:txBody>
          <a:bodyPr wrap="square" rtlCol="0">
            <a:spAutoFit/>
          </a:bodyPr>
          <a:lstStyle/>
          <a:p>
            <a:pPr algn="ctr"/>
            <a:r>
              <a:rPr lang="fr-FR" sz="1200" b="1" dirty="0"/>
              <a:t>Distances</a:t>
            </a:r>
          </a:p>
        </p:txBody>
      </p:sp>
      <p:sp>
        <p:nvSpPr>
          <p:cNvPr id="38" name="ZoneTexte 37">
            <a:extLst>
              <a:ext uri="{FF2B5EF4-FFF2-40B4-BE49-F238E27FC236}">
                <a16:creationId xmlns:a16="http://schemas.microsoft.com/office/drawing/2014/main" id="{D0185CD8-1FBC-2670-68BE-E404A4B5339E}"/>
              </a:ext>
            </a:extLst>
          </p:cNvPr>
          <p:cNvSpPr txBox="1"/>
          <p:nvPr/>
        </p:nvSpPr>
        <p:spPr>
          <a:xfrm>
            <a:off x="8292352" y="5949280"/>
            <a:ext cx="1116016" cy="430887"/>
          </a:xfrm>
          <a:prstGeom prst="rect">
            <a:avLst/>
          </a:prstGeom>
          <a:noFill/>
        </p:spPr>
        <p:txBody>
          <a:bodyPr wrap="square" rtlCol="0">
            <a:spAutoFit/>
          </a:bodyPr>
          <a:lstStyle/>
          <a:p>
            <a:pPr algn="ctr"/>
            <a:r>
              <a:rPr lang="fr-FR" sz="1100" b="1" dirty="0"/>
              <a:t>Avec amont </a:t>
            </a:r>
          </a:p>
          <a:p>
            <a:pPr algn="ctr"/>
            <a:r>
              <a:rPr lang="fr-FR" sz="1100" b="1" dirty="0"/>
              <a:t>et traînées*</a:t>
            </a:r>
          </a:p>
        </p:txBody>
      </p:sp>
      <p:pic>
        <p:nvPicPr>
          <p:cNvPr id="2" name="Image 1">
            <a:extLst>
              <a:ext uri="{FF2B5EF4-FFF2-40B4-BE49-F238E27FC236}">
                <a16:creationId xmlns:a16="http://schemas.microsoft.com/office/drawing/2014/main" id="{48BAFC05-9611-E139-A5A0-09BB06CD0349}"/>
              </a:ext>
            </a:extLst>
          </p:cNvPr>
          <p:cNvPicPr>
            <a:picLocks noChangeAspect="1"/>
          </p:cNvPicPr>
          <p:nvPr/>
        </p:nvPicPr>
        <p:blipFill>
          <a:blip r:embed="rId4"/>
          <a:stretch>
            <a:fillRect/>
          </a:stretch>
        </p:blipFill>
        <p:spPr>
          <a:xfrm>
            <a:off x="9630494" y="2588648"/>
            <a:ext cx="857994" cy="1816036"/>
          </a:xfrm>
          <a:prstGeom prst="rect">
            <a:avLst/>
          </a:prstGeom>
        </p:spPr>
      </p:pic>
      <p:cxnSp>
        <p:nvCxnSpPr>
          <p:cNvPr id="6" name="Connecteur droit 5">
            <a:extLst>
              <a:ext uri="{FF2B5EF4-FFF2-40B4-BE49-F238E27FC236}">
                <a16:creationId xmlns:a16="http://schemas.microsoft.com/office/drawing/2014/main" id="{F7F56D15-64A6-EDC8-7CEB-3234A1E3810F}"/>
              </a:ext>
            </a:extLst>
          </p:cNvPr>
          <p:cNvCxnSpPr>
            <a:cxnSpLocks/>
          </p:cNvCxnSpPr>
          <p:nvPr/>
        </p:nvCxnSpPr>
        <p:spPr>
          <a:xfrm>
            <a:off x="4500000" y="1764000"/>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B4246FE1-BE03-BFF3-7432-D6A706F301A2}"/>
              </a:ext>
            </a:extLst>
          </p:cNvPr>
          <p:cNvCxnSpPr>
            <a:cxnSpLocks/>
          </p:cNvCxnSpPr>
          <p:nvPr/>
        </p:nvCxnSpPr>
        <p:spPr>
          <a:xfrm>
            <a:off x="5724000" y="1764000"/>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DB7CBFF4-027C-DF29-839B-8163B47A5ECA}"/>
              </a:ext>
            </a:extLst>
          </p:cNvPr>
          <p:cNvCxnSpPr>
            <a:cxnSpLocks/>
          </p:cNvCxnSpPr>
          <p:nvPr/>
        </p:nvCxnSpPr>
        <p:spPr>
          <a:xfrm>
            <a:off x="6948000" y="1764000"/>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99429A0-BFF9-D44C-7B44-D74F2CB19B7A}"/>
              </a:ext>
            </a:extLst>
          </p:cNvPr>
          <p:cNvCxnSpPr>
            <a:cxnSpLocks/>
          </p:cNvCxnSpPr>
          <p:nvPr/>
        </p:nvCxnSpPr>
        <p:spPr>
          <a:xfrm>
            <a:off x="8244000" y="1764000"/>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13CF5FF2-D800-6C0B-3B7F-130FB8560DC3}"/>
              </a:ext>
            </a:extLst>
          </p:cNvPr>
          <p:cNvSpPr txBox="1"/>
          <p:nvPr/>
        </p:nvSpPr>
        <p:spPr>
          <a:xfrm>
            <a:off x="1775516" y="1249015"/>
            <a:ext cx="8856985" cy="307777"/>
          </a:xfrm>
          <a:prstGeom prst="rect">
            <a:avLst/>
          </a:prstGeom>
          <a:noFill/>
        </p:spPr>
        <p:txBody>
          <a:bodyPr wrap="square" rtlCol="0">
            <a:spAutoFit/>
          </a:bodyPr>
          <a:lstStyle/>
          <a:p>
            <a:pPr algn="ctr"/>
            <a:r>
              <a:rPr lang="fr-FR" sz="1400" b="1" dirty="0">
                <a:solidFill>
                  <a:srgbClr val="0070C0"/>
                </a:solidFill>
              </a:rPr>
              <a:t>Répartition des caractéristiques de mobilité par classe de distance</a:t>
            </a:r>
          </a:p>
        </p:txBody>
      </p:sp>
      <p:sp>
        <p:nvSpPr>
          <p:cNvPr id="12" name="Espace réservé du pied de page 3">
            <a:extLst>
              <a:ext uri="{FF2B5EF4-FFF2-40B4-BE49-F238E27FC236}">
                <a16:creationId xmlns:a16="http://schemas.microsoft.com/office/drawing/2014/main" id="{E1C8B415-C633-C0BA-7200-4868A53AC027}"/>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*traînées de condensation de l’aérien (voir commentaire en </a:t>
            </a:r>
            <a:r>
              <a:rPr lang="fr-FR" dirty="0">
                <a:hlinkClick r:id="rId5" action="ppaction://hlinksldjump"/>
              </a:rPr>
              <a:t>page 3</a:t>
            </a:r>
            <a:r>
              <a:rPr lang="fr-FR" dirty="0"/>
              <a:t>)</a:t>
            </a:r>
          </a:p>
          <a:p>
            <a:pPr algn="ctr"/>
            <a:r>
              <a:rPr lang="fr-FR" dirty="0"/>
              <a:t>Voir la même figure avec 5 classes de distance et les explications en </a:t>
            </a:r>
            <a:r>
              <a:rPr lang="fr-FR" dirty="0">
                <a:hlinkClick r:id="rId6" action="ppaction://hlinksldjump"/>
              </a:rPr>
              <a:t>page 7</a:t>
            </a:r>
            <a:r>
              <a:rPr lang="fr-FR" dirty="0"/>
              <a:t>.</a:t>
            </a:r>
          </a:p>
        </p:txBody>
      </p:sp>
      <p:sp>
        <p:nvSpPr>
          <p:cNvPr id="13" name="Espace réservé du pied de page 3">
            <a:extLst>
              <a:ext uri="{FF2B5EF4-FFF2-40B4-BE49-F238E27FC236}">
                <a16:creationId xmlns:a16="http://schemas.microsoft.com/office/drawing/2014/main" id="{4DB453BC-97E6-EF12-DF0F-2D049B8BA98A}"/>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7" action="ppaction://hlinksldjump"/>
              </a:rPr>
              <a:t>Table des matières</a:t>
            </a:r>
            <a:endParaRPr lang="fr-FR" dirty="0"/>
          </a:p>
        </p:txBody>
      </p:sp>
    </p:spTree>
    <p:extLst>
      <p:ext uri="{BB962C8B-B14F-4D97-AF65-F5344CB8AC3E}">
        <p14:creationId xmlns:p14="http://schemas.microsoft.com/office/powerpoint/2010/main" val="2608982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9CF74-EF64-4C9D-444D-6BB852AAE186}"/>
            </a:ext>
          </a:extLst>
        </p:cNvPr>
        <p:cNvGrpSpPr/>
        <p:nvPr/>
      </p:nvGrpSpPr>
      <p:grpSpPr>
        <a:xfrm>
          <a:off x="0" y="0"/>
          <a:ext cx="0" cy="0"/>
          <a:chOff x="0" y="0"/>
          <a:chExt cx="0" cy="0"/>
        </a:xfrm>
      </p:grpSpPr>
      <p:graphicFrame>
        <p:nvGraphicFramePr>
          <p:cNvPr id="39" name="Graphique 38">
            <a:extLst>
              <a:ext uri="{FF2B5EF4-FFF2-40B4-BE49-F238E27FC236}">
                <a16:creationId xmlns:a16="http://schemas.microsoft.com/office/drawing/2014/main" id="{5F7A2867-563F-0A2A-3A53-8BE6E0BACD4E}"/>
              </a:ext>
            </a:extLst>
          </p:cNvPr>
          <p:cNvGraphicFramePr>
            <a:graphicFrameLocks/>
          </p:cNvGraphicFramePr>
          <p:nvPr>
            <p:extLst>
              <p:ext uri="{D42A27DB-BD31-4B8C-83A1-F6EECF244321}">
                <p14:modId xmlns:p14="http://schemas.microsoft.com/office/powerpoint/2010/main" val="78028183"/>
              </p:ext>
            </p:extLst>
          </p:nvPr>
        </p:nvGraphicFramePr>
        <p:xfrm>
          <a:off x="5605736" y="1412973"/>
          <a:ext cx="6120000" cy="486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e la date 2">
            <a:extLst>
              <a:ext uri="{FF2B5EF4-FFF2-40B4-BE49-F238E27FC236}">
                <a16:creationId xmlns:a16="http://schemas.microsoft.com/office/drawing/2014/main" id="{5BE2F9BB-A914-F849-3E3A-D5170A7158C6}"/>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9604A2E0-3184-6F34-5424-7204BF43DF2D}"/>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35</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16307E47-4623-E405-5F62-26D135B3D7B8}"/>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7CA3D016-5E1E-A5DA-1F8A-4D66A5D62866}"/>
              </a:ext>
            </a:extLst>
          </p:cNvPr>
          <p:cNvCxnSpPr>
            <a:cxnSpLocks/>
          </p:cNvCxnSpPr>
          <p:nvPr/>
        </p:nvCxnSpPr>
        <p:spPr>
          <a:xfrm flipV="1">
            <a:off x="5812756" y="1573094"/>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E6F6FBF8-4A96-119C-7A34-4342FE1C88F1}"/>
              </a:ext>
            </a:extLst>
          </p:cNvPr>
          <p:cNvSpPr txBox="1"/>
          <p:nvPr/>
        </p:nvSpPr>
        <p:spPr>
          <a:xfrm>
            <a:off x="5303912" y="1617204"/>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A0743000-8110-B33B-400A-980B6DE6717B}"/>
              </a:ext>
            </a:extLst>
          </p:cNvPr>
          <p:cNvSpPr txBox="1"/>
          <p:nvPr/>
        </p:nvSpPr>
        <p:spPr>
          <a:xfrm>
            <a:off x="5303912" y="2481300"/>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39207B48-51AC-C11E-7CC0-35D65622386A}"/>
              </a:ext>
            </a:extLst>
          </p:cNvPr>
          <p:cNvSpPr txBox="1"/>
          <p:nvPr/>
        </p:nvSpPr>
        <p:spPr>
          <a:xfrm>
            <a:off x="5303912" y="3345396"/>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FB20968A-372F-E04F-B360-3A64451E5523}"/>
              </a:ext>
            </a:extLst>
          </p:cNvPr>
          <p:cNvSpPr txBox="1"/>
          <p:nvPr/>
        </p:nvSpPr>
        <p:spPr>
          <a:xfrm>
            <a:off x="5303912" y="4209492"/>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1645ABA3-6D88-A78E-3960-AA49467AF59A}"/>
              </a:ext>
            </a:extLst>
          </p:cNvPr>
          <p:cNvSpPr txBox="1"/>
          <p:nvPr/>
        </p:nvSpPr>
        <p:spPr>
          <a:xfrm>
            <a:off x="5303912" y="5073588"/>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7E2BAE38-5EBB-309F-E7BD-1D9B9309D417}"/>
              </a:ext>
            </a:extLst>
          </p:cNvPr>
          <p:cNvCxnSpPr>
            <a:cxnSpLocks/>
          </p:cNvCxnSpPr>
          <p:nvPr/>
        </p:nvCxnSpPr>
        <p:spPr>
          <a:xfrm>
            <a:off x="5812756" y="5896741"/>
            <a:ext cx="568800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043EDAF5-ADF1-9FCA-A839-40DBCB3D71C7}"/>
              </a:ext>
            </a:extLst>
          </p:cNvPr>
          <p:cNvSpPr txBox="1"/>
          <p:nvPr/>
        </p:nvSpPr>
        <p:spPr>
          <a:xfrm rot="16200000">
            <a:off x="4697444" y="3363927"/>
            <a:ext cx="1512000" cy="276999"/>
          </a:xfrm>
          <a:prstGeom prst="rect">
            <a:avLst/>
          </a:prstGeom>
          <a:noFill/>
        </p:spPr>
        <p:txBody>
          <a:bodyPr wrap="square" rtlCol="0">
            <a:spAutoFit/>
          </a:bodyPr>
          <a:lstStyle/>
          <a:p>
            <a:pPr algn="ctr"/>
            <a:r>
              <a:rPr lang="fr-FR" sz="1200" b="1" dirty="0"/>
              <a:t>Distance (km)</a:t>
            </a:r>
          </a:p>
        </p:txBody>
      </p:sp>
      <p:cxnSp>
        <p:nvCxnSpPr>
          <p:cNvPr id="86" name="Connecteur droit 85">
            <a:extLst>
              <a:ext uri="{FF2B5EF4-FFF2-40B4-BE49-F238E27FC236}">
                <a16:creationId xmlns:a16="http://schemas.microsoft.com/office/drawing/2014/main" id="{BE5FBF3E-EAEA-9764-0617-DD0955D59F50}"/>
              </a:ext>
            </a:extLst>
          </p:cNvPr>
          <p:cNvCxnSpPr>
            <a:cxnSpLocks/>
          </p:cNvCxnSpPr>
          <p:nvPr/>
        </p:nvCxnSpPr>
        <p:spPr>
          <a:xfrm>
            <a:off x="5786549" y="1732620"/>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E4BEB38F-476D-613B-544A-9565A7011679}"/>
              </a:ext>
            </a:extLst>
          </p:cNvPr>
          <p:cNvCxnSpPr>
            <a:cxnSpLocks/>
          </p:cNvCxnSpPr>
          <p:nvPr/>
        </p:nvCxnSpPr>
        <p:spPr>
          <a:xfrm>
            <a:off x="5786549" y="3460812"/>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78FECBF0-B6A9-886E-EB3D-3F351ADE2C4F}"/>
              </a:ext>
            </a:extLst>
          </p:cNvPr>
          <p:cNvCxnSpPr>
            <a:cxnSpLocks/>
          </p:cNvCxnSpPr>
          <p:nvPr/>
        </p:nvCxnSpPr>
        <p:spPr>
          <a:xfrm>
            <a:off x="5786549" y="2596716"/>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D13FFB4A-33D8-449B-5813-CD62C42B0E86}"/>
              </a:ext>
            </a:extLst>
          </p:cNvPr>
          <p:cNvCxnSpPr>
            <a:cxnSpLocks/>
          </p:cNvCxnSpPr>
          <p:nvPr/>
        </p:nvCxnSpPr>
        <p:spPr>
          <a:xfrm>
            <a:off x="5786549" y="4324908"/>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DB7FA34B-1644-A897-EF82-AB377F6477C2}"/>
              </a:ext>
            </a:extLst>
          </p:cNvPr>
          <p:cNvCxnSpPr>
            <a:cxnSpLocks/>
          </p:cNvCxnSpPr>
          <p:nvPr/>
        </p:nvCxnSpPr>
        <p:spPr>
          <a:xfrm>
            <a:off x="5786549" y="5189004"/>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A782D0DE-0E33-8AC0-9427-9B470F9D8EE9}"/>
              </a:ext>
            </a:extLst>
          </p:cNvPr>
          <p:cNvSpPr txBox="1"/>
          <p:nvPr/>
        </p:nvSpPr>
        <p:spPr>
          <a:xfrm>
            <a:off x="6551957" y="5949280"/>
            <a:ext cx="972000" cy="261610"/>
          </a:xfrm>
          <a:prstGeom prst="rect">
            <a:avLst/>
          </a:prstGeom>
          <a:noFill/>
        </p:spPr>
        <p:txBody>
          <a:bodyPr wrap="square" rtlCol="0">
            <a:spAutoFit/>
          </a:bodyPr>
          <a:lstStyle/>
          <a:p>
            <a:pPr algn="ctr"/>
            <a:r>
              <a:rPr lang="fr-FR" sz="1050" b="1" dirty="0"/>
              <a:t>Trajets</a:t>
            </a:r>
          </a:p>
        </p:txBody>
      </p:sp>
      <p:sp>
        <p:nvSpPr>
          <p:cNvPr id="93" name="ZoneTexte 92">
            <a:extLst>
              <a:ext uri="{FF2B5EF4-FFF2-40B4-BE49-F238E27FC236}">
                <a16:creationId xmlns:a16="http://schemas.microsoft.com/office/drawing/2014/main" id="{536C38C5-C490-E1B4-1DA1-BCDF37452C36}"/>
              </a:ext>
            </a:extLst>
          </p:cNvPr>
          <p:cNvSpPr txBox="1"/>
          <p:nvPr/>
        </p:nvSpPr>
        <p:spPr>
          <a:xfrm>
            <a:off x="9261410" y="5949280"/>
            <a:ext cx="972000" cy="261610"/>
          </a:xfrm>
          <a:prstGeom prst="rect">
            <a:avLst/>
          </a:prstGeom>
          <a:noFill/>
        </p:spPr>
        <p:txBody>
          <a:bodyPr wrap="square" rtlCol="0">
            <a:spAutoFit/>
          </a:bodyPr>
          <a:lstStyle/>
          <a:p>
            <a:pPr algn="ctr"/>
            <a:r>
              <a:rPr lang="fr-FR" sz="1050" b="1" dirty="0"/>
              <a:t>Emissions</a:t>
            </a:r>
          </a:p>
        </p:txBody>
      </p:sp>
      <p:sp>
        <p:nvSpPr>
          <p:cNvPr id="17" name="Titre 8">
            <a:extLst>
              <a:ext uri="{FF2B5EF4-FFF2-40B4-BE49-F238E27FC236}">
                <a16:creationId xmlns:a16="http://schemas.microsoft.com/office/drawing/2014/main" id="{D6776033-A667-8707-7E97-82D44964F673}"/>
              </a:ext>
            </a:extLst>
          </p:cNvPr>
          <p:cNvSpPr>
            <a:spLocks noGrp="1"/>
          </p:cNvSpPr>
          <p:nvPr>
            <p:ph type="title"/>
          </p:nvPr>
        </p:nvSpPr>
        <p:spPr>
          <a:xfrm>
            <a:off x="609599" y="152400"/>
            <a:ext cx="11103023" cy="990600"/>
          </a:xfrm>
        </p:spPr>
        <p:txBody>
          <a:bodyPr>
            <a:normAutofit/>
          </a:bodyPr>
          <a:lstStyle/>
          <a:p>
            <a:pPr>
              <a:spcBef>
                <a:spcPts val="0"/>
              </a:spcBef>
            </a:pPr>
            <a:r>
              <a:rPr lang="fr-FR" sz="2800" b="1" dirty="0">
                <a:solidFill>
                  <a:srgbClr val="0070C0"/>
                </a:solidFill>
                <a:latin typeface="Gill Sans MT"/>
                <a:ea typeface="+mn-ea"/>
                <a:cs typeface="+mn-cs"/>
              </a:rPr>
              <a:t>Total </a:t>
            </a:r>
            <a:r>
              <a:rPr lang="fr-FR" sz="2800" dirty="0">
                <a:solidFill>
                  <a:srgbClr val="0070C0"/>
                </a:solidFill>
                <a:latin typeface="Gill Sans MT"/>
                <a:ea typeface="+mn-ea"/>
                <a:cs typeface="+mn-cs"/>
              </a:rPr>
              <a:t>(tous territoires) : répartition et modes</a:t>
            </a:r>
            <a:endParaRPr lang="fr-FR" dirty="0"/>
          </a:p>
        </p:txBody>
      </p:sp>
      <p:cxnSp>
        <p:nvCxnSpPr>
          <p:cNvPr id="26" name="Connecteur droit 25">
            <a:extLst>
              <a:ext uri="{FF2B5EF4-FFF2-40B4-BE49-F238E27FC236}">
                <a16:creationId xmlns:a16="http://schemas.microsoft.com/office/drawing/2014/main" id="{1EDC234A-E819-09B4-C85A-13627499829D}"/>
              </a:ext>
            </a:extLst>
          </p:cNvPr>
          <p:cNvCxnSpPr>
            <a:cxnSpLocks/>
          </p:cNvCxnSpPr>
          <p:nvPr/>
        </p:nvCxnSpPr>
        <p:spPr>
          <a:xfrm>
            <a:off x="5812756" y="5189004"/>
            <a:ext cx="18000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5C6E2829-53BD-B754-1D18-D5961799B2B6}"/>
              </a:ext>
            </a:extLst>
          </p:cNvPr>
          <p:cNvCxnSpPr>
            <a:cxnSpLocks/>
          </p:cNvCxnSpPr>
          <p:nvPr/>
        </p:nvCxnSpPr>
        <p:spPr>
          <a:xfrm>
            <a:off x="5812756" y="4581128"/>
            <a:ext cx="180000" cy="0"/>
          </a:xfrm>
          <a:prstGeom prst="line">
            <a:avLst/>
          </a:prstGeom>
          <a:ln>
            <a:prstDash val="sysDash"/>
          </a:ln>
        </p:spPr>
        <p:style>
          <a:lnRef idx="1">
            <a:schemeClr val="accent2"/>
          </a:lnRef>
          <a:fillRef idx="0">
            <a:schemeClr val="accent2"/>
          </a:fillRef>
          <a:effectRef idx="0">
            <a:schemeClr val="accent2"/>
          </a:effectRef>
          <a:fontRef idx="minor">
            <a:schemeClr val="tx1"/>
          </a:fontRef>
        </p:style>
      </p:cxnSp>
      <p:cxnSp>
        <p:nvCxnSpPr>
          <p:cNvPr id="29" name="Connecteur droit 28">
            <a:extLst>
              <a:ext uri="{FF2B5EF4-FFF2-40B4-BE49-F238E27FC236}">
                <a16:creationId xmlns:a16="http://schemas.microsoft.com/office/drawing/2014/main" id="{0862BD1A-2DCB-29FE-E667-81CBDB762BA2}"/>
              </a:ext>
            </a:extLst>
          </p:cNvPr>
          <p:cNvCxnSpPr>
            <a:cxnSpLocks/>
          </p:cNvCxnSpPr>
          <p:nvPr/>
        </p:nvCxnSpPr>
        <p:spPr>
          <a:xfrm>
            <a:off x="5812756" y="4057200"/>
            <a:ext cx="180000" cy="0"/>
          </a:xfrm>
          <a:prstGeom prst="line">
            <a:avLst/>
          </a:prstGeom>
          <a:ln>
            <a:prstDash val="sysDash"/>
          </a:ln>
        </p:spPr>
        <p:style>
          <a:lnRef idx="1">
            <a:schemeClr val="accent3"/>
          </a:lnRef>
          <a:fillRef idx="0">
            <a:schemeClr val="accent3"/>
          </a:fillRef>
          <a:effectRef idx="0">
            <a:schemeClr val="accent3"/>
          </a:effectRef>
          <a:fontRef idx="minor">
            <a:schemeClr val="tx1"/>
          </a:fontRef>
        </p:style>
      </p:cxnSp>
      <p:cxnSp>
        <p:nvCxnSpPr>
          <p:cNvPr id="30" name="Connecteur droit 29">
            <a:extLst>
              <a:ext uri="{FF2B5EF4-FFF2-40B4-BE49-F238E27FC236}">
                <a16:creationId xmlns:a16="http://schemas.microsoft.com/office/drawing/2014/main" id="{220A2B11-D0EE-C694-4091-2A8BC2064E2D}"/>
              </a:ext>
            </a:extLst>
          </p:cNvPr>
          <p:cNvCxnSpPr>
            <a:cxnSpLocks/>
          </p:cNvCxnSpPr>
          <p:nvPr/>
        </p:nvCxnSpPr>
        <p:spPr>
          <a:xfrm>
            <a:off x="5812756" y="3460812"/>
            <a:ext cx="180000" cy="0"/>
          </a:xfrm>
          <a:prstGeom prst="line">
            <a:avLst/>
          </a:prstGeom>
          <a:ln>
            <a:prstDash val="sysDash"/>
          </a:ln>
        </p:spPr>
        <p:style>
          <a:lnRef idx="1">
            <a:schemeClr val="accent4"/>
          </a:lnRef>
          <a:fillRef idx="0">
            <a:schemeClr val="accent4"/>
          </a:fillRef>
          <a:effectRef idx="0">
            <a:schemeClr val="accent4"/>
          </a:effectRef>
          <a:fontRef idx="minor">
            <a:schemeClr val="tx1"/>
          </a:fontRef>
        </p:style>
      </p:cxnSp>
      <p:cxnSp>
        <p:nvCxnSpPr>
          <p:cNvPr id="31" name="Connecteur droit 30">
            <a:extLst>
              <a:ext uri="{FF2B5EF4-FFF2-40B4-BE49-F238E27FC236}">
                <a16:creationId xmlns:a16="http://schemas.microsoft.com/office/drawing/2014/main" id="{A1B95AD4-8A17-8C18-3419-0EF7A40FB69A}"/>
              </a:ext>
            </a:extLst>
          </p:cNvPr>
          <p:cNvCxnSpPr>
            <a:cxnSpLocks/>
          </p:cNvCxnSpPr>
          <p:nvPr/>
        </p:nvCxnSpPr>
        <p:spPr>
          <a:xfrm>
            <a:off x="5812756" y="2322000"/>
            <a:ext cx="180000" cy="0"/>
          </a:xfrm>
          <a:prstGeom prst="line">
            <a:avLst/>
          </a:prstGeom>
          <a:ln>
            <a:prstDash val="sysDash"/>
          </a:ln>
        </p:spPr>
        <p:style>
          <a:lnRef idx="1">
            <a:schemeClr val="accent6"/>
          </a:lnRef>
          <a:fillRef idx="0">
            <a:schemeClr val="accent6"/>
          </a:fillRef>
          <a:effectRef idx="0">
            <a:schemeClr val="accent6"/>
          </a:effectRef>
          <a:fontRef idx="minor">
            <a:schemeClr val="tx1"/>
          </a:fontRef>
        </p:style>
      </p:cxnSp>
      <p:cxnSp>
        <p:nvCxnSpPr>
          <p:cNvPr id="32" name="Connecteur droit 31">
            <a:extLst>
              <a:ext uri="{FF2B5EF4-FFF2-40B4-BE49-F238E27FC236}">
                <a16:creationId xmlns:a16="http://schemas.microsoft.com/office/drawing/2014/main" id="{83BE3119-09B5-FAC4-0637-BE7B71BD2A7A}"/>
              </a:ext>
            </a:extLst>
          </p:cNvPr>
          <p:cNvCxnSpPr>
            <a:cxnSpLocks/>
          </p:cNvCxnSpPr>
          <p:nvPr/>
        </p:nvCxnSpPr>
        <p:spPr>
          <a:xfrm>
            <a:off x="5812756" y="2852936"/>
            <a:ext cx="180000" cy="0"/>
          </a:xfrm>
          <a:prstGeom prst="line">
            <a:avLst/>
          </a:prstGeom>
          <a:ln>
            <a:prstDash val="sysDash"/>
          </a:ln>
        </p:spPr>
        <p:style>
          <a:lnRef idx="1">
            <a:schemeClr val="accent5"/>
          </a:lnRef>
          <a:fillRef idx="0">
            <a:schemeClr val="accent5"/>
          </a:fillRef>
          <a:effectRef idx="0">
            <a:schemeClr val="accent5"/>
          </a:effectRef>
          <a:fontRef idx="minor">
            <a:schemeClr val="tx1"/>
          </a:fontRef>
        </p:style>
      </p:cxnSp>
      <p:sp>
        <p:nvSpPr>
          <p:cNvPr id="118" name="ZoneTexte 117">
            <a:extLst>
              <a:ext uri="{FF2B5EF4-FFF2-40B4-BE49-F238E27FC236}">
                <a16:creationId xmlns:a16="http://schemas.microsoft.com/office/drawing/2014/main" id="{6F746E9F-2892-705E-D78D-85CF22F77ADC}"/>
              </a:ext>
            </a:extLst>
          </p:cNvPr>
          <p:cNvSpPr txBox="1"/>
          <p:nvPr/>
        </p:nvSpPr>
        <p:spPr>
          <a:xfrm>
            <a:off x="5876661" y="1901925"/>
            <a:ext cx="663583" cy="200055"/>
          </a:xfrm>
          <a:prstGeom prst="rect">
            <a:avLst/>
          </a:prstGeom>
          <a:noFill/>
          <a:ln w="9525"/>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fr-FR" sz="700" dirty="0">
                <a:solidFill>
                  <a:schemeClr val="tx1">
                    <a:lumMod val="65000"/>
                    <a:lumOff val="35000"/>
                  </a:schemeClr>
                </a:solidFill>
              </a:rPr>
              <a:t>2 000 km+</a:t>
            </a:r>
          </a:p>
        </p:txBody>
      </p:sp>
      <p:sp>
        <p:nvSpPr>
          <p:cNvPr id="119" name="ZoneTexte 118">
            <a:extLst>
              <a:ext uri="{FF2B5EF4-FFF2-40B4-BE49-F238E27FC236}">
                <a16:creationId xmlns:a16="http://schemas.microsoft.com/office/drawing/2014/main" id="{D1E9C779-167C-931C-01EB-CA2D1D6D09C3}"/>
              </a:ext>
            </a:extLst>
          </p:cNvPr>
          <p:cNvSpPr txBox="1"/>
          <p:nvPr/>
        </p:nvSpPr>
        <p:spPr>
          <a:xfrm>
            <a:off x="5878256" y="2464936"/>
            <a:ext cx="663584" cy="200055"/>
          </a:xfrm>
          <a:prstGeom prst="rect">
            <a:avLst/>
          </a:prstGeom>
          <a:noFill/>
          <a:ln w="9525"/>
        </p:spPr>
        <p:style>
          <a:lnRef idx="2">
            <a:schemeClr val="accent6"/>
          </a:lnRef>
          <a:fillRef idx="1">
            <a:schemeClr val="lt1"/>
          </a:fillRef>
          <a:effectRef idx="0">
            <a:schemeClr val="accent6"/>
          </a:effectRef>
          <a:fontRef idx="minor">
            <a:schemeClr val="dk1"/>
          </a:fontRef>
        </p:style>
        <p:txBody>
          <a:bodyPr wrap="square" anchor="ctr">
            <a:spAutoFit/>
          </a:bodyPr>
          <a:lstStyle/>
          <a:p>
            <a:pPr algn="ctr"/>
            <a:r>
              <a:rPr lang="fr-FR" sz="700" dirty="0">
                <a:solidFill>
                  <a:schemeClr val="tx1">
                    <a:lumMod val="65000"/>
                    <a:lumOff val="35000"/>
                  </a:schemeClr>
                </a:solidFill>
              </a:rPr>
              <a:t>500-2000 km</a:t>
            </a:r>
          </a:p>
        </p:txBody>
      </p:sp>
      <p:sp>
        <p:nvSpPr>
          <p:cNvPr id="120" name="ZoneTexte 119">
            <a:extLst>
              <a:ext uri="{FF2B5EF4-FFF2-40B4-BE49-F238E27FC236}">
                <a16:creationId xmlns:a16="http://schemas.microsoft.com/office/drawing/2014/main" id="{71F3D3A6-96E8-E61C-A75C-4206869A3059}"/>
              </a:ext>
            </a:extLst>
          </p:cNvPr>
          <p:cNvSpPr txBox="1"/>
          <p:nvPr/>
        </p:nvSpPr>
        <p:spPr>
          <a:xfrm>
            <a:off x="5876661" y="3032320"/>
            <a:ext cx="663583" cy="200055"/>
          </a:xfrm>
          <a:prstGeom prst="rect">
            <a:avLst/>
          </a:prstGeom>
          <a:noFill/>
          <a:ln w="9525"/>
        </p:spPr>
        <p:style>
          <a:lnRef idx="2">
            <a:schemeClr val="accent5"/>
          </a:lnRef>
          <a:fillRef idx="1">
            <a:schemeClr val="lt1"/>
          </a:fillRef>
          <a:effectRef idx="0">
            <a:schemeClr val="accent5"/>
          </a:effectRef>
          <a:fontRef idx="minor">
            <a:schemeClr val="dk1"/>
          </a:fontRef>
        </p:style>
        <p:txBody>
          <a:bodyPr wrap="square" anchor="ctr">
            <a:spAutoFit/>
          </a:bodyPr>
          <a:lstStyle/>
          <a:p>
            <a:pPr algn="ctr"/>
            <a:r>
              <a:rPr lang="fr-FR" sz="700" dirty="0">
                <a:solidFill>
                  <a:schemeClr val="tx1">
                    <a:lumMod val="65000"/>
                    <a:lumOff val="35000"/>
                  </a:schemeClr>
                </a:solidFill>
              </a:rPr>
              <a:t>100-500 km</a:t>
            </a:r>
          </a:p>
        </p:txBody>
      </p:sp>
      <p:sp>
        <p:nvSpPr>
          <p:cNvPr id="121" name="ZoneTexte 120">
            <a:extLst>
              <a:ext uri="{FF2B5EF4-FFF2-40B4-BE49-F238E27FC236}">
                <a16:creationId xmlns:a16="http://schemas.microsoft.com/office/drawing/2014/main" id="{ED34EDC1-29C1-27D9-396B-34E9033AF3D4}"/>
              </a:ext>
            </a:extLst>
          </p:cNvPr>
          <p:cNvSpPr txBox="1"/>
          <p:nvPr/>
        </p:nvSpPr>
        <p:spPr>
          <a:xfrm>
            <a:off x="5876661" y="3633066"/>
            <a:ext cx="663583" cy="200055"/>
          </a:xfrm>
          <a:prstGeom prst="rect">
            <a:avLst/>
          </a:prstGeom>
          <a:noFill/>
          <a:ln w="9525"/>
        </p:spPr>
        <p:style>
          <a:lnRef idx="2">
            <a:schemeClr val="accent4"/>
          </a:lnRef>
          <a:fillRef idx="1">
            <a:schemeClr val="lt1"/>
          </a:fillRef>
          <a:effectRef idx="0">
            <a:schemeClr val="accent4"/>
          </a:effectRef>
          <a:fontRef idx="minor">
            <a:schemeClr val="dk1"/>
          </a:fontRef>
        </p:style>
        <p:txBody>
          <a:bodyPr wrap="square" anchor="ctr">
            <a:spAutoFit/>
          </a:bodyPr>
          <a:lstStyle/>
          <a:p>
            <a:pPr algn="ctr"/>
            <a:r>
              <a:rPr lang="fr-FR" sz="700" dirty="0">
                <a:solidFill>
                  <a:schemeClr val="tx1">
                    <a:lumMod val="65000"/>
                    <a:lumOff val="35000"/>
                  </a:schemeClr>
                </a:solidFill>
              </a:rPr>
              <a:t>20-100 km</a:t>
            </a:r>
          </a:p>
        </p:txBody>
      </p:sp>
      <p:sp>
        <p:nvSpPr>
          <p:cNvPr id="122" name="ZoneTexte 121">
            <a:extLst>
              <a:ext uri="{FF2B5EF4-FFF2-40B4-BE49-F238E27FC236}">
                <a16:creationId xmlns:a16="http://schemas.microsoft.com/office/drawing/2014/main" id="{1744AD02-9261-0487-4327-54A571DC82A1}"/>
              </a:ext>
            </a:extLst>
          </p:cNvPr>
          <p:cNvSpPr txBox="1"/>
          <p:nvPr/>
        </p:nvSpPr>
        <p:spPr>
          <a:xfrm>
            <a:off x="5869912" y="4204885"/>
            <a:ext cx="663583" cy="200055"/>
          </a:xfrm>
          <a:prstGeom prst="rect">
            <a:avLst/>
          </a:prstGeom>
          <a:noFill/>
          <a:ln w="9525"/>
        </p:spPr>
        <p:style>
          <a:lnRef idx="2">
            <a:schemeClr val="accent3"/>
          </a:lnRef>
          <a:fillRef idx="1">
            <a:schemeClr val="lt1"/>
          </a:fillRef>
          <a:effectRef idx="0">
            <a:schemeClr val="accent3"/>
          </a:effectRef>
          <a:fontRef idx="minor">
            <a:schemeClr val="dk1"/>
          </a:fontRef>
        </p:style>
        <p:txBody>
          <a:bodyPr wrap="square" anchor="ctr">
            <a:spAutoFit/>
          </a:bodyPr>
          <a:lstStyle/>
          <a:p>
            <a:pPr algn="ctr"/>
            <a:r>
              <a:rPr lang="fr-FR" sz="700" dirty="0">
                <a:solidFill>
                  <a:schemeClr val="tx1">
                    <a:lumMod val="65000"/>
                    <a:lumOff val="35000"/>
                  </a:schemeClr>
                </a:solidFill>
              </a:rPr>
              <a:t>5-20 km</a:t>
            </a:r>
          </a:p>
        </p:txBody>
      </p:sp>
      <p:sp>
        <p:nvSpPr>
          <p:cNvPr id="123" name="ZoneTexte 122">
            <a:extLst>
              <a:ext uri="{FF2B5EF4-FFF2-40B4-BE49-F238E27FC236}">
                <a16:creationId xmlns:a16="http://schemas.microsoft.com/office/drawing/2014/main" id="{5CE55615-59CE-BEE0-08AC-05C28AF5D081}"/>
              </a:ext>
            </a:extLst>
          </p:cNvPr>
          <p:cNvSpPr txBox="1"/>
          <p:nvPr/>
        </p:nvSpPr>
        <p:spPr>
          <a:xfrm>
            <a:off x="5876661" y="4754921"/>
            <a:ext cx="663583" cy="200055"/>
          </a:xfrm>
          <a:prstGeom prst="rect">
            <a:avLst/>
          </a:prstGeom>
          <a:noFill/>
          <a:ln w="9525"/>
        </p:spPr>
        <p:style>
          <a:lnRef idx="2">
            <a:schemeClr val="accent2"/>
          </a:lnRef>
          <a:fillRef idx="1">
            <a:schemeClr val="lt1"/>
          </a:fillRef>
          <a:effectRef idx="0">
            <a:schemeClr val="accent2"/>
          </a:effectRef>
          <a:fontRef idx="minor">
            <a:schemeClr val="dk1"/>
          </a:fontRef>
        </p:style>
        <p:txBody>
          <a:bodyPr wrap="square" anchor="ctr">
            <a:spAutoFit/>
          </a:bodyPr>
          <a:lstStyle/>
          <a:p>
            <a:pPr algn="ctr"/>
            <a:r>
              <a:rPr lang="fr-FR" sz="700" dirty="0">
                <a:solidFill>
                  <a:schemeClr val="tx1">
                    <a:lumMod val="65000"/>
                    <a:lumOff val="35000"/>
                  </a:schemeClr>
                </a:solidFill>
              </a:rPr>
              <a:t>1-5 km</a:t>
            </a:r>
          </a:p>
        </p:txBody>
      </p:sp>
      <p:sp>
        <p:nvSpPr>
          <p:cNvPr id="124" name="ZoneTexte 123">
            <a:extLst>
              <a:ext uri="{FF2B5EF4-FFF2-40B4-BE49-F238E27FC236}">
                <a16:creationId xmlns:a16="http://schemas.microsoft.com/office/drawing/2014/main" id="{22D4C773-6EC5-FE9F-9466-0CBBC3B5B943}"/>
              </a:ext>
            </a:extLst>
          </p:cNvPr>
          <p:cNvSpPr txBox="1"/>
          <p:nvPr/>
        </p:nvSpPr>
        <p:spPr>
          <a:xfrm>
            <a:off x="5878185" y="5433052"/>
            <a:ext cx="663583" cy="200055"/>
          </a:xfrm>
          <a:prstGeom prst="rect">
            <a:avLst/>
          </a:prstGeom>
          <a:noFill/>
          <a:ln w="9525"/>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fr-FR" sz="700" dirty="0">
                <a:solidFill>
                  <a:schemeClr val="tx1">
                    <a:lumMod val="65000"/>
                    <a:lumOff val="35000"/>
                  </a:schemeClr>
                </a:solidFill>
              </a:rPr>
              <a:t>0-1 km</a:t>
            </a:r>
          </a:p>
        </p:txBody>
      </p:sp>
      <p:sp>
        <p:nvSpPr>
          <p:cNvPr id="25" name="ZoneTexte 24">
            <a:extLst>
              <a:ext uri="{FF2B5EF4-FFF2-40B4-BE49-F238E27FC236}">
                <a16:creationId xmlns:a16="http://schemas.microsoft.com/office/drawing/2014/main" id="{1B2DDD55-343A-4826-BEB7-63999D8B0CCA}"/>
              </a:ext>
            </a:extLst>
          </p:cNvPr>
          <p:cNvSpPr txBox="1"/>
          <p:nvPr/>
        </p:nvSpPr>
        <p:spPr>
          <a:xfrm>
            <a:off x="7455108" y="5949280"/>
            <a:ext cx="972000" cy="261610"/>
          </a:xfrm>
          <a:prstGeom prst="rect">
            <a:avLst/>
          </a:prstGeom>
          <a:noFill/>
        </p:spPr>
        <p:txBody>
          <a:bodyPr wrap="square" rtlCol="0">
            <a:spAutoFit/>
          </a:bodyPr>
          <a:lstStyle/>
          <a:p>
            <a:pPr algn="ctr"/>
            <a:r>
              <a:rPr lang="fr-FR" sz="1050" b="1" dirty="0"/>
              <a:t>Temps</a:t>
            </a:r>
          </a:p>
        </p:txBody>
      </p:sp>
      <p:sp>
        <p:nvSpPr>
          <p:cNvPr id="27" name="ZoneTexte 26">
            <a:extLst>
              <a:ext uri="{FF2B5EF4-FFF2-40B4-BE49-F238E27FC236}">
                <a16:creationId xmlns:a16="http://schemas.microsoft.com/office/drawing/2014/main" id="{EC395F98-DA6E-CB3F-64B1-A129D146F150}"/>
              </a:ext>
            </a:extLst>
          </p:cNvPr>
          <p:cNvSpPr txBox="1"/>
          <p:nvPr/>
        </p:nvSpPr>
        <p:spPr>
          <a:xfrm>
            <a:off x="8358259" y="5949280"/>
            <a:ext cx="972000" cy="261610"/>
          </a:xfrm>
          <a:prstGeom prst="rect">
            <a:avLst/>
          </a:prstGeom>
          <a:noFill/>
        </p:spPr>
        <p:txBody>
          <a:bodyPr wrap="square" rtlCol="0">
            <a:spAutoFit/>
          </a:bodyPr>
          <a:lstStyle/>
          <a:p>
            <a:pPr algn="ctr"/>
            <a:r>
              <a:rPr lang="fr-FR" sz="1050" b="1" dirty="0"/>
              <a:t>Distances</a:t>
            </a:r>
          </a:p>
        </p:txBody>
      </p:sp>
      <p:sp>
        <p:nvSpPr>
          <p:cNvPr id="38" name="ZoneTexte 37">
            <a:extLst>
              <a:ext uri="{FF2B5EF4-FFF2-40B4-BE49-F238E27FC236}">
                <a16:creationId xmlns:a16="http://schemas.microsoft.com/office/drawing/2014/main" id="{11938DEA-47E5-F267-2B59-D181F4CBC5EC}"/>
              </a:ext>
            </a:extLst>
          </p:cNvPr>
          <p:cNvSpPr txBox="1"/>
          <p:nvPr/>
        </p:nvSpPr>
        <p:spPr>
          <a:xfrm>
            <a:off x="10164560" y="5877272"/>
            <a:ext cx="1116016" cy="400110"/>
          </a:xfrm>
          <a:prstGeom prst="rect">
            <a:avLst/>
          </a:prstGeom>
          <a:noFill/>
        </p:spPr>
        <p:txBody>
          <a:bodyPr wrap="square" rtlCol="0">
            <a:spAutoFit/>
          </a:bodyPr>
          <a:lstStyle/>
          <a:p>
            <a:pPr algn="ctr"/>
            <a:r>
              <a:rPr lang="fr-FR" sz="1000" b="1" dirty="0"/>
              <a:t>Avec amont </a:t>
            </a:r>
          </a:p>
          <a:p>
            <a:pPr algn="ctr"/>
            <a:r>
              <a:rPr lang="fr-FR" sz="1000" b="1" dirty="0"/>
              <a:t>et traînées*</a:t>
            </a:r>
          </a:p>
        </p:txBody>
      </p:sp>
      <p:graphicFrame>
        <p:nvGraphicFramePr>
          <p:cNvPr id="6" name="Graphique 5">
            <a:extLst>
              <a:ext uri="{FF2B5EF4-FFF2-40B4-BE49-F238E27FC236}">
                <a16:creationId xmlns:a16="http://schemas.microsoft.com/office/drawing/2014/main" id="{B6EED246-F2E3-47BD-BA5F-484814951653}"/>
              </a:ext>
            </a:extLst>
          </p:cNvPr>
          <p:cNvGraphicFramePr>
            <a:graphicFrameLocks/>
          </p:cNvGraphicFramePr>
          <p:nvPr>
            <p:extLst>
              <p:ext uri="{D42A27DB-BD31-4B8C-83A1-F6EECF244321}">
                <p14:modId xmlns:p14="http://schemas.microsoft.com/office/powerpoint/2010/main" val="41983312"/>
              </p:ext>
            </p:extLst>
          </p:nvPr>
        </p:nvGraphicFramePr>
        <p:xfrm>
          <a:off x="515888" y="1406635"/>
          <a:ext cx="4572000" cy="475867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 7">
            <a:extLst>
              <a:ext uri="{FF2B5EF4-FFF2-40B4-BE49-F238E27FC236}">
                <a16:creationId xmlns:a16="http://schemas.microsoft.com/office/drawing/2014/main" id="{C65A542E-2951-57EF-D309-8296E5D93A71}"/>
              </a:ext>
            </a:extLst>
          </p:cNvPr>
          <p:cNvPicPr>
            <a:picLocks noChangeAspect="1"/>
          </p:cNvPicPr>
          <p:nvPr/>
        </p:nvPicPr>
        <p:blipFill>
          <a:blip r:embed="rId5"/>
          <a:stretch>
            <a:fillRect/>
          </a:stretch>
        </p:blipFill>
        <p:spPr>
          <a:xfrm>
            <a:off x="11194776" y="2588648"/>
            <a:ext cx="857994" cy="1816036"/>
          </a:xfrm>
          <a:prstGeom prst="rect">
            <a:avLst/>
          </a:prstGeom>
        </p:spPr>
      </p:pic>
      <p:sp>
        <p:nvSpPr>
          <p:cNvPr id="9" name="ZoneTexte 8">
            <a:extLst>
              <a:ext uri="{FF2B5EF4-FFF2-40B4-BE49-F238E27FC236}">
                <a16:creationId xmlns:a16="http://schemas.microsoft.com/office/drawing/2014/main" id="{96D56736-128D-9F31-27F7-668B0CE565D0}"/>
              </a:ext>
            </a:extLst>
          </p:cNvPr>
          <p:cNvSpPr txBox="1"/>
          <p:nvPr/>
        </p:nvSpPr>
        <p:spPr>
          <a:xfrm>
            <a:off x="911424" y="5949280"/>
            <a:ext cx="972000" cy="261610"/>
          </a:xfrm>
          <a:prstGeom prst="rect">
            <a:avLst/>
          </a:prstGeom>
          <a:noFill/>
        </p:spPr>
        <p:txBody>
          <a:bodyPr wrap="square" rtlCol="0">
            <a:spAutoFit/>
          </a:bodyPr>
          <a:lstStyle/>
          <a:p>
            <a:pPr algn="ctr"/>
            <a:r>
              <a:rPr lang="fr-FR" sz="1050" b="1" dirty="0"/>
              <a:t>Trajets</a:t>
            </a:r>
          </a:p>
        </p:txBody>
      </p:sp>
      <p:sp>
        <p:nvSpPr>
          <p:cNvPr id="11" name="ZoneTexte 10">
            <a:extLst>
              <a:ext uri="{FF2B5EF4-FFF2-40B4-BE49-F238E27FC236}">
                <a16:creationId xmlns:a16="http://schemas.microsoft.com/office/drawing/2014/main" id="{27EC56F3-C88B-BB81-ECED-1DB3F35EB0C7}"/>
              </a:ext>
            </a:extLst>
          </p:cNvPr>
          <p:cNvSpPr txBox="1"/>
          <p:nvPr/>
        </p:nvSpPr>
        <p:spPr>
          <a:xfrm>
            <a:off x="3233682" y="5949280"/>
            <a:ext cx="972000" cy="261610"/>
          </a:xfrm>
          <a:prstGeom prst="rect">
            <a:avLst/>
          </a:prstGeom>
          <a:noFill/>
        </p:spPr>
        <p:txBody>
          <a:bodyPr wrap="square" rtlCol="0">
            <a:spAutoFit/>
          </a:bodyPr>
          <a:lstStyle/>
          <a:p>
            <a:pPr algn="ctr"/>
            <a:r>
              <a:rPr lang="fr-FR" sz="1050" b="1" dirty="0"/>
              <a:t>Emissions</a:t>
            </a:r>
          </a:p>
        </p:txBody>
      </p:sp>
      <p:sp>
        <p:nvSpPr>
          <p:cNvPr id="12" name="ZoneTexte 11">
            <a:extLst>
              <a:ext uri="{FF2B5EF4-FFF2-40B4-BE49-F238E27FC236}">
                <a16:creationId xmlns:a16="http://schemas.microsoft.com/office/drawing/2014/main" id="{1AC434BD-066D-8117-AD56-AF0DC71327B5}"/>
              </a:ext>
            </a:extLst>
          </p:cNvPr>
          <p:cNvSpPr txBox="1"/>
          <p:nvPr/>
        </p:nvSpPr>
        <p:spPr>
          <a:xfrm>
            <a:off x="1685510" y="5949280"/>
            <a:ext cx="972000" cy="261610"/>
          </a:xfrm>
          <a:prstGeom prst="rect">
            <a:avLst/>
          </a:prstGeom>
          <a:noFill/>
        </p:spPr>
        <p:txBody>
          <a:bodyPr wrap="square" rtlCol="0">
            <a:spAutoFit/>
          </a:bodyPr>
          <a:lstStyle/>
          <a:p>
            <a:pPr algn="ctr"/>
            <a:r>
              <a:rPr lang="fr-FR" sz="1050" b="1" dirty="0"/>
              <a:t>Temps</a:t>
            </a:r>
          </a:p>
        </p:txBody>
      </p:sp>
      <p:sp>
        <p:nvSpPr>
          <p:cNvPr id="13" name="ZoneTexte 12">
            <a:extLst>
              <a:ext uri="{FF2B5EF4-FFF2-40B4-BE49-F238E27FC236}">
                <a16:creationId xmlns:a16="http://schemas.microsoft.com/office/drawing/2014/main" id="{946BBCED-B96B-5ED4-3642-7D5D3E9778F4}"/>
              </a:ext>
            </a:extLst>
          </p:cNvPr>
          <p:cNvSpPr txBox="1"/>
          <p:nvPr/>
        </p:nvSpPr>
        <p:spPr>
          <a:xfrm>
            <a:off x="2459596" y="5949280"/>
            <a:ext cx="972000" cy="261610"/>
          </a:xfrm>
          <a:prstGeom prst="rect">
            <a:avLst/>
          </a:prstGeom>
          <a:noFill/>
        </p:spPr>
        <p:txBody>
          <a:bodyPr wrap="square" rtlCol="0">
            <a:spAutoFit/>
          </a:bodyPr>
          <a:lstStyle/>
          <a:p>
            <a:pPr algn="ctr"/>
            <a:r>
              <a:rPr lang="fr-FR" sz="1050" b="1" dirty="0"/>
              <a:t>Distances</a:t>
            </a:r>
          </a:p>
        </p:txBody>
      </p:sp>
      <p:sp>
        <p:nvSpPr>
          <p:cNvPr id="14" name="ZoneTexte 13">
            <a:extLst>
              <a:ext uri="{FF2B5EF4-FFF2-40B4-BE49-F238E27FC236}">
                <a16:creationId xmlns:a16="http://schemas.microsoft.com/office/drawing/2014/main" id="{39363499-E669-5A47-C1F0-C9764EDC67F0}"/>
              </a:ext>
            </a:extLst>
          </p:cNvPr>
          <p:cNvSpPr txBox="1"/>
          <p:nvPr/>
        </p:nvSpPr>
        <p:spPr>
          <a:xfrm>
            <a:off x="4007768" y="5877272"/>
            <a:ext cx="1116016" cy="400110"/>
          </a:xfrm>
          <a:prstGeom prst="rect">
            <a:avLst/>
          </a:prstGeom>
          <a:noFill/>
        </p:spPr>
        <p:txBody>
          <a:bodyPr wrap="square" rtlCol="0">
            <a:spAutoFit/>
          </a:bodyPr>
          <a:lstStyle/>
          <a:p>
            <a:pPr algn="ctr"/>
            <a:r>
              <a:rPr lang="fr-FR" sz="1000" b="1" dirty="0"/>
              <a:t>Avec amont </a:t>
            </a:r>
          </a:p>
          <a:p>
            <a:pPr algn="ctr"/>
            <a:r>
              <a:rPr lang="fr-FR" sz="1000" b="1" dirty="0"/>
              <a:t>et traînées*</a:t>
            </a:r>
          </a:p>
        </p:txBody>
      </p:sp>
      <p:sp>
        <p:nvSpPr>
          <p:cNvPr id="2" name="Espace réservé du pied de page 3">
            <a:extLst>
              <a:ext uri="{FF2B5EF4-FFF2-40B4-BE49-F238E27FC236}">
                <a16:creationId xmlns:a16="http://schemas.microsoft.com/office/drawing/2014/main" id="{39F647E0-3C7F-1834-FA5A-A1C4598AB994}"/>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*traînées de condensation de l’aérien (voir commentaire en </a:t>
            </a:r>
            <a:r>
              <a:rPr lang="fr-FR" dirty="0">
                <a:hlinkClick r:id="rId6" action="ppaction://hlinksldjump"/>
              </a:rPr>
              <a:t>page 3</a:t>
            </a:r>
            <a:r>
              <a:rPr lang="fr-FR" dirty="0"/>
              <a:t>)</a:t>
            </a:r>
          </a:p>
          <a:p>
            <a:pPr algn="ctr"/>
            <a:r>
              <a:rPr lang="fr-FR" dirty="0"/>
              <a:t>Voir la même figure avec 5 classes de distance et les explications en </a:t>
            </a:r>
            <a:r>
              <a:rPr lang="fr-FR" dirty="0">
                <a:hlinkClick r:id="rId7" action="ppaction://hlinksldjump"/>
              </a:rPr>
              <a:t>page 7</a:t>
            </a:r>
            <a:r>
              <a:rPr lang="fr-FR" dirty="0"/>
              <a:t>.</a:t>
            </a:r>
          </a:p>
        </p:txBody>
      </p:sp>
      <p:sp>
        <p:nvSpPr>
          <p:cNvPr id="7" name="Espace réservé du pied de page 3">
            <a:extLst>
              <a:ext uri="{FF2B5EF4-FFF2-40B4-BE49-F238E27FC236}">
                <a16:creationId xmlns:a16="http://schemas.microsoft.com/office/drawing/2014/main" id="{BFF463A2-54B9-3B91-6AE2-D0B274F59AE9}"/>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8" action="ppaction://hlinksldjump"/>
              </a:rPr>
              <a:t>Table des matières</a:t>
            </a:r>
            <a:endParaRPr lang="fr-FR" dirty="0"/>
          </a:p>
        </p:txBody>
      </p:sp>
    </p:spTree>
    <p:extLst>
      <p:ext uri="{BB962C8B-B14F-4D97-AF65-F5344CB8AC3E}">
        <p14:creationId xmlns:p14="http://schemas.microsoft.com/office/powerpoint/2010/main" val="1055365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7815A-608B-EED4-FF6C-927ADF57086D}"/>
            </a:ext>
          </a:extLst>
        </p:cNvPr>
        <p:cNvGrpSpPr/>
        <p:nvPr/>
      </p:nvGrpSpPr>
      <p:grpSpPr>
        <a:xfrm>
          <a:off x="0" y="0"/>
          <a:ext cx="0" cy="0"/>
          <a:chOff x="0" y="0"/>
          <a:chExt cx="0" cy="0"/>
        </a:xfrm>
      </p:grpSpPr>
      <p:sp>
        <p:nvSpPr>
          <p:cNvPr id="9" name="Titre 8">
            <a:extLst>
              <a:ext uri="{FF2B5EF4-FFF2-40B4-BE49-F238E27FC236}">
                <a16:creationId xmlns:a16="http://schemas.microsoft.com/office/drawing/2014/main" id="{7D604B5F-4CD8-CCE7-BFBD-AF74E31B6BB5}"/>
              </a:ext>
            </a:extLst>
          </p:cNvPr>
          <p:cNvSpPr>
            <a:spLocks noGrp="1"/>
          </p:cNvSpPr>
          <p:nvPr>
            <p:ph type="title"/>
          </p:nvPr>
        </p:nvSpPr>
        <p:spPr/>
        <p:txBody>
          <a:bodyPr>
            <a:normAutofit/>
          </a:bodyPr>
          <a:lstStyle/>
          <a:p>
            <a:pPr>
              <a:spcBef>
                <a:spcPts val="0"/>
              </a:spcBef>
            </a:pPr>
            <a:r>
              <a:rPr lang="fr-FR" sz="2800" dirty="0">
                <a:solidFill>
                  <a:srgbClr val="0070C0"/>
                </a:solidFill>
                <a:latin typeface="Gill Sans MT"/>
                <a:ea typeface="+mn-ea"/>
                <a:cs typeface="+mn-cs"/>
              </a:rPr>
              <a:t>Construction des figures et réutilisation</a:t>
            </a:r>
            <a:endParaRPr lang="fr-FR" dirty="0"/>
          </a:p>
        </p:txBody>
      </p:sp>
      <p:sp>
        <p:nvSpPr>
          <p:cNvPr id="3" name="Espace réservé de la date 2">
            <a:extLst>
              <a:ext uri="{FF2B5EF4-FFF2-40B4-BE49-F238E27FC236}">
                <a16:creationId xmlns:a16="http://schemas.microsoft.com/office/drawing/2014/main" id="{7A75B5FC-6D2B-1A9A-FC31-0CDCD6BD883B}"/>
              </a:ext>
            </a:extLst>
          </p:cNvPr>
          <p:cNvSpPr>
            <a:spLocks noGrp="1"/>
          </p:cNvSpPr>
          <p:nvPr>
            <p:ph type="dt" sz="half" idx="10"/>
          </p:nvPr>
        </p:nvSpPr>
        <p:spPr/>
        <p:txBody>
          <a:bodyPr/>
          <a:lstStyle/>
          <a:p>
            <a:pPr algn="r"/>
            <a:r>
              <a:rPr lang="fr-FR"/>
              <a:t>05/11/2024</a:t>
            </a:r>
            <a:endParaRPr lang="fr-FR" dirty="0"/>
          </a:p>
        </p:txBody>
      </p:sp>
      <p:sp>
        <p:nvSpPr>
          <p:cNvPr id="5" name="Espace réservé du numéro de diapositive 4">
            <a:extLst>
              <a:ext uri="{FF2B5EF4-FFF2-40B4-BE49-F238E27FC236}">
                <a16:creationId xmlns:a16="http://schemas.microsoft.com/office/drawing/2014/main" id="{F945B892-1A8A-0D20-F516-B558AE4C60F6}"/>
              </a:ext>
            </a:extLst>
          </p:cNvPr>
          <p:cNvSpPr>
            <a:spLocks noGrp="1"/>
          </p:cNvSpPr>
          <p:nvPr>
            <p:ph type="sldNum" sz="quarter" idx="12"/>
          </p:nvPr>
        </p:nvSpPr>
        <p:spPr/>
        <p:txBody>
          <a:bodyPr/>
          <a:lstStyle/>
          <a:p>
            <a:fld id="{7DB8656E-A64D-4224-BA07-37D0C347CFBD}" type="slidenum">
              <a:rPr lang="fr-FR" smtClean="0"/>
              <a:t>4</a:t>
            </a:fld>
            <a:endParaRPr lang="fr-FR"/>
          </a:p>
        </p:txBody>
      </p:sp>
      <p:sp>
        <p:nvSpPr>
          <p:cNvPr id="6" name="Espace réservé du contenu 5">
            <a:extLst>
              <a:ext uri="{FF2B5EF4-FFF2-40B4-BE49-F238E27FC236}">
                <a16:creationId xmlns:a16="http://schemas.microsoft.com/office/drawing/2014/main" id="{E73269D0-07AD-741D-6475-281BE40086AC}"/>
              </a:ext>
            </a:extLst>
          </p:cNvPr>
          <p:cNvSpPr>
            <a:spLocks noGrp="1"/>
          </p:cNvSpPr>
          <p:nvPr>
            <p:ph sz="quarter" idx="1"/>
          </p:nvPr>
        </p:nvSpPr>
        <p:spPr>
          <a:xfrm>
            <a:off x="605536" y="1340768"/>
            <a:ext cx="10980928" cy="5015582"/>
          </a:xfrm>
        </p:spPr>
        <p:txBody>
          <a:bodyPr>
            <a:normAutofit fontScale="92500" lnSpcReduction="10000"/>
          </a:bodyPr>
          <a:lstStyle/>
          <a:p>
            <a:pPr marL="0" indent="0">
              <a:spcBef>
                <a:spcPts val="1200"/>
              </a:spcBef>
              <a:buNone/>
            </a:pPr>
            <a:r>
              <a:rPr lang="fr-FR" sz="2000" b="1" dirty="0">
                <a:solidFill>
                  <a:schemeClr val="accent1">
                    <a:lumMod val="50000"/>
                  </a:schemeClr>
                </a:solidFill>
              </a:rPr>
              <a:t>Construction des figures et du PowerPoint</a:t>
            </a:r>
          </a:p>
          <a:p>
            <a:pPr lvl="1">
              <a:spcBef>
                <a:spcPts val="0"/>
              </a:spcBef>
              <a:buFont typeface="Wingdings" panose="05000000000000000000" pitchFamily="2" charset="2"/>
              <a:buChar char="Ø"/>
            </a:pPr>
            <a:r>
              <a:rPr lang="fr-FR" sz="1800" dirty="0"/>
              <a:t>Les figures ont été faîtes sur Excel, en construisant les camemberts (souvent de répartition des modes), qui sont enregistrés en format image et insérés dans des graphiques "XY (nuages de points)" / "Bulles" </a:t>
            </a:r>
          </a:p>
          <a:p>
            <a:pPr lvl="1">
              <a:spcBef>
                <a:spcPts val="0"/>
              </a:spcBef>
              <a:buFont typeface="Wingdings" panose="05000000000000000000" pitchFamily="2" charset="2"/>
              <a:buChar char="Ø"/>
            </a:pPr>
            <a:r>
              <a:rPr lang="fr-FR" sz="1800" dirty="0">
                <a:solidFill>
                  <a:schemeClr val="accent1">
                    <a:lumMod val="50000"/>
                  </a:schemeClr>
                </a:solidFill>
              </a:rPr>
              <a:t>Il en résulte que la couleur des modes dans les camemberts ne peut pas être modifiée dans le PowerPoint</a:t>
            </a:r>
          </a:p>
          <a:p>
            <a:pPr lvl="1">
              <a:spcBef>
                <a:spcPts val="0"/>
              </a:spcBef>
              <a:buFont typeface="Wingdings" panose="05000000000000000000" pitchFamily="2" charset="2"/>
              <a:buChar char="Ø"/>
            </a:pPr>
            <a:r>
              <a:rPr lang="fr-FR" sz="1800" dirty="0">
                <a:solidFill>
                  <a:schemeClr val="accent1">
                    <a:lumMod val="50000"/>
                  </a:schemeClr>
                </a:solidFill>
              </a:rPr>
              <a:t>Certaines animations des figures sont présentes dans le PowerPoint et visibles en mode diaporama</a:t>
            </a:r>
          </a:p>
          <a:p>
            <a:pPr marL="0" indent="0">
              <a:spcBef>
                <a:spcPts val="1200"/>
              </a:spcBef>
              <a:buNone/>
            </a:pPr>
            <a:r>
              <a:rPr lang="fr-FR" sz="2000" b="1" dirty="0">
                <a:solidFill>
                  <a:schemeClr val="accent1">
                    <a:lumMod val="50000"/>
                  </a:schemeClr>
                </a:solidFill>
              </a:rPr>
              <a:t>Réutilisation des figures</a:t>
            </a:r>
          </a:p>
          <a:p>
            <a:pPr lvl="1">
              <a:spcBef>
                <a:spcPts val="0"/>
              </a:spcBef>
              <a:buFont typeface="Wingdings" panose="05000000000000000000" pitchFamily="2" charset="2"/>
              <a:buChar char="Ø"/>
            </a:pPr>
            <a:r>
              <a:rPr lang="fr-FR" sz="1800" dirty="0"/>
              <a:t>Il est possible de faire une capture d’écran ou de sélectionner et copier-coller les éléments de la figure</a:t>
            </a:r>
          </a:p>
          <a:p>
            <a:pPr lvl="1">
              <a:spcBef>
                <a:spcPts val="0"/>
              </a:spcBef>
              <a:buFont typeface="Wingdings" panose="05000000000000000000" pitchFamily="2" charset="2"/>
              <a:buChar char="Ø"/>
            </a:pPr>
            <a:r>
              <a:rPr lang="fr-FR" sz="1800" dirty="0"/>
              <a:t>Dans ce dernier cas et comme certains éléments sont séparés, il faut veiller à avoir sélectionné : les axes et leurs titres et graduations ; la légende ; si besoin, le titre du graphique</a:t>
            </a:r>
          </a:p>
          <a:p>
            <a:pPr lvl="1">
              <a:spcBef>
                <a:spcPts val="0"/>
              </a:spcBef>
              <a:buFont typeface="Wingdings" panose="05000000000000000000" pitchFamily="2" charset="2"/>
              <a:buChar char="Ø"/>
            </a:pPr>
            <a:r>
              <a:rPr lang="fr-FR" sz="1800" dirty="0"/>
              <a:t>Vous pouvez adapter si besoin : la taille de la figure, des bulles ou des écritures, enlever les étiquettes de données… à condition bien sûr de ne pas supprimer des éléments indispensables à la cohérence et la compréhension de la figure</a:t>
            </a:r>
          </a:p>
          <a:p>
            <a:pPr marL="0" indent="0">
              <a:spcBef>
                <a:spcPts val="1200"/>
              </a:spcBef>
              <a:buNone/>
            </a:pPr>
            <a:r>
              <a:rPr lang="fr-FR" sz="2000" b="1" dirty="0">
                <a:solidFill>
                  <a:schemeClr val="accent1">
                    <a:lumMod val="50000"/>
                  </a:schemeClr>
                </a:solidFill>
              </a:rPr>
              <a:t>Pour citer les figures</a:t>
            </a:r>
          </a:p>
          <a:p>
            <a:pPr lvl="1">
              <a:spcBef>
                <a:spcPts val="0"/>
              </a:spcBef>
              <a:buFont typeface="Wingdings" panose="05000000000000000000" pitchFamily="2" charset="2"/>
              <a:buChar char="Ø"/>
            </a:pPr>
            <a:r>
              <a:rPr lang="fr-FR" sz="1800" dirty="0"/>
              <a:t>Vous pouvez indiquer "Aurélien Bigo, Fabien Perez (SDES)" (voir exemple de citation complète en commentaire)</a:t>
            </a:r>
          </a:p>
          <a:p>
            <a:pPr lvl="1">
              <a:spcBef>
                <a:spcPts val="0"/>
              </a:spcBef>
              <a:buFont typeface="Wingdings" panose="05000000000000000000" pitchFamily="2" charset="2"/>
              <a:buChar char="Ø"/>
            </a:pPr>
            <a:r>
              <a:rPr lang="fr-FR" sz="1800" dirty="0"/>
              <a:t>Et mettre le lien vers la </a:t>
            </a:r>
            <a:r>
              <a:rPr lang="fr-FR" sz="1800" dirty="0">
                <a:hlinkClick r:id="rId3"/>
              </a:rPr>
              <a:t>publication initiale</a:t>
            </a:r>
            <a:r>
              <a:rPr lang="fr-FR" sz="1800" dirty="0"/>
              <a:t> sur le site du SDES (détails ci-dessous), qui comprend quelques figures</a:t>
            </a:r>
          </a:p>
          <a:p>
            <a:pPr lvl="1">
              <a:spcBef>
                <a:spcPts val="0"/>
              </a:spcBef>
              <a:buFont typeface="Wingdings" panose="05000000000000000000" pitchFamily="2" charset="2"/>
              <a:buChar char="Ø"/>
            </a:pPr>
            <a:r>
              <a:rPr lang="fr-FR" sz="1800" dirty="0"/>
              <a:t>Ou le lien vers cette </a:t>
            </a:r>
            <a:r>
              <a:rPr lang="fr-FR" sz="1800" dirty="0">
                <a:hlinkClick r:id="rId4"/>
              </a:rPr>
              <a:t>version détaillée disponible sur cette page</a:t>
            </a:r>
            <a:r>
              <a:rPr lang="fr-FR" sz="1800" dirty="0"/>
              <a:t> du site de la chaire Energie et Prospérité, ou encore le lien direct de téléchargement vers cette présentation PowerPoint </a:t>
            </a:r>
            <a:r>
              <a:rPr lang="fr-FR" sz="1800" dirty="0">
                <a:hlinkClick r:id="rId5"/>
              </a:rPr>
              <a:t>ici</a:t>
            </a:r>
            <a:endParaRPr lang="fr-FR" sz="1800" dirty="0">
              <a:highlight>
                <a:srgbClr val="FFFF00"/>
              </a:highlight>
            </a:endParaRPr>
          </a:p>
          <a:p>
            <a:pPr marL="0" indent="0">
              <a:spcBef>
                <a:spcPts val="1200"/>
              </a:spcBef>
              <a:buNone/>
            </a:pPr>
            <a:r>
              <a:rPr lang="fr-FR" sz="2000" b="1" dirty="0">
                <a:solidFill>
                  <a:schemeClr val="accent1">
                    <a:lumMod val="50000"/>
                  </a:schemeClr>
                </a:solidFill>
              </a:rPr>
              <a:t>Détails en commentaires</a:t>
            </a:r>
          </a:p>
          <a:p>
            <a:pPr lvl="1">
              <a:spcBef>
                <a:spcPts val="0"/>
              </a:spcBef>
              <a:buFont typeface="Wingdings" panose="05000000000000000000" pitchFamily="2" charset="2"/>
              <a:buChar char="Ø"/>
            </a:pPr>
            <a:r>
              <a:rPr lang="fr-FR" sz="1800" dirty="0"/>
              <a:t>Dans la présentation PowerPoint, des explications des figures sont en commentaires / notes sous les diapositives</a:t>
            </a:r>
          </a:p>
        </p:txBody>
      </p:sp>
      <p:sp>
        <p:nvSpPr>
          <p:cNvPr id="10" name="Espace réservé du pied de page 3">
            <a:extLst>
              <a:ext uri="{FF2B5EF4-FFF2-40B4-BE49-F238E27FC236}">
                <a16:creationId xmlns:a16="http://schemas.microsoft.com/office/drawing/2014/main" id="{B3C803DE-2502-D2AF-1985-425F2CAC87B8}"/>
              </a:ext>
            </a:extLst>
          </p:cNvPr>
          <p:cNvSpPr txBox="1">
            <a:spLocks/>
          </p:cNvSpPr>
          <p:nvPr/>
        </p:nvSpPr>
        <p:spPr>
          <a:xfrm>
            <a:off x="2783632" y="6356350"/>
            <a:ext cx="633670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p>
        </p:txBody>
      </p:sp>
      <p:sp>
        <p:nvSpPr>
          <p:cNvPr id="8" name="Espace réservé du pied de page 3">
            <a:extLst>
              <a:ext uri="{FF2B5EF4-FFF2-40B4-BE49-F238E27FC236}">
                <a16:creationId xmlns:a16="http://schemas.microsoft.com/office/drawing/2014/main" id="{B6EEB9B4-0111-2308-D420-D1C06AB0E3BF}"/>
              </a:ext>
            </a:extLst>
          </p:cNvPr>
          <p:cNvSpPr txBox="1">
            <a:spLocks/>
          </p:cNvSpPr>
          <p:nvPr/>
        </p:nvSpPr>
        <p:spPr>
          <a:xfrm>
            <a:off x="1559496" y="6356350"/>
            <a:ext cx="8856984" cy="50165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Sources : </a:t>
            </a:r>
            <a:r>
              <a:rPr lang="fr-FR" dirty="0">
                <a:hlinkClick r:id="rId3"/>
              </a:rPr>
              <a:t>Les pratiques de mobilité des Français varient selon la densité des territoires</a:t>
            </a:r>
            <a:r>
              <a:rPr lang="fr-FR" dirty="0"/>
              <a:t> sur le site du SDES ; </a:t>
            </a:r>
          </a:p>
          <a:p>
            <a:pPr algn="ctr"/>
            <a:r>
              <a:rPr lang="fr-FR" dirty="0"/>
              <a:t>Voir aussi pour les résultats plus complets de l’EMP : </a:t>
            </a:r>
            <a:r>
              <a:rPr lang="fr-FR" dirty="0">
                <a:hlinkClick r:id="rId6"/>
              </a:rPr>
              <a:t>Résultats détaillés de l’enquête mobilité des personnes de 2019</a:t>
            </a:r>
            <a:endParaRPr lang="fr-FR" dirty="0"/>
          </a:p>
        </p:txBody>
      </p:sp>
      <p:sp>
        <p:nvSpPr>
          <p:cNvPr id="2" name="Espace réservé du pied de page 3">
            <a:extLst>
              <a:ext uri="{FF2B5EF4-FFF2-40B4-BE49-F238E27FC236}">
                <a16:creationId xmlns:a16="http://schemas.microsoft.com/office/drawing/2014/main" id="{28DCD320-3750-73D0-4549-2F2DFFA44FA2}"/>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7" action="ppaction://hlinksldjump"/>
              </a:rPr>
              <a:t>Table des matières</a:t>
            </a:r>
            <a:endParaRPr lang="fr-FR" dirty="0"/>
          </a:p>
        </p:txBody>
      </p:sp>
    </p:spTree>
    <p:extLst>
      <p:ext uri="{BB962C8B-B14F-4D97-AF65-F5344CB8AC3E}">
        <p14:creationId xmlns:p14="http://schemas.microsoft.com/office/powerpoint/2010/main" val="240336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fade">
                                      <p:cBhvr>
                                        <p:cTn id="24" dur="500"/>
                                        <p:tgtEl>
                                          <p:spTgt spid="6">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fade">
                                      <p:cBhvr>
                                        <p:cTn id="38" dur="500"/>
                                        <p:tgtEl>
                                          <p:spTgt spid="6">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fade">
                                      <p:cBhvr>
                                        <p:cTn id="41" dur="500"/>
                                        <p:tgtEl>
                                          <p:spTgt spid="6">
                                            <p:txEl>
                                              <p:pRg st="10" end="1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fade">
                                      <p:cBhvr>
                                        <p:cTn id="44" dur="500"/>
                                        <p:tgtEl>
                                          <p:spTgt spid="6">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500"/>
                                        <p:tgtEl>
                                          <p:spTgt spid="6">
                                            <p:txEl>
                                              <p:pRg st="12" end="1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
                                            <p:txEl>
                                              <p:pRg st="13" end="13"/>
                                            </p:txEl>
                                          </p:spTgt>
                                        </p:tgtEl>
                                        <p:attrNameLst>
                                          <p:attrName>style.visibility</p:attrName>
                                        </p:attrNameLst>
                                      </p:cBhvr>
                                      <p:to>
                                        <p:strVal val="visible"/>
                                      </p:to>
                                    </p:set>
                                    <p:animEffect transition="in" filter="fade">
                                      <p:cBhvr>
                                        <p:cTn id="5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2D099-51BD-C289-7B0D-D8148E0207C0}"/>
            </a:ext>
          </a:extLst>
        </p:cNvPr>
        <p:cNvGrpSpPr/>
        <p:nvPr/>
      </p:nvGrpSpPr>
      <p:grpSpPr>
        <a:xfrm>
          <a:off x="0" y="0"/>
          <a:ext cx="0" cy="0"/>
          <a:chOff x="0" y="0"/>
          <a:chExt cx="0" cy="0"/>
        </a:xfrm>
      </p:grpSpPr>
      <p:sp>
        <p:nvSpPr>
          <p:cNvPr id="10" name="Titre 8">
            <a:extLst>
              <a:ext uri="{FF2B5EF4-FFF2-40B4-BE49-F238E27FC236}">
                <a16:creationId xmlns:a16="http://schemas.microsoft.com/office/drawing/2014/main" id="{58269F36-48C3-095A-E3FD-1BDCD9C3CB54}"/>
              </a:ext>
            </a:extLst>
          </p:cNvPr>
          <p:cNvSpPr>
            <a:spLocks noGrp="1"/>
          </p:cNvSpPr>
          <p:nvPr>
            <p:ph type="title"/>
          </p:nvPr>
        </p:nvSpPr>
        <p:spPr>
          <a:xfrm>
            <a:off x="609600" y="152400"/>
            <a:ext cx="10972800" cy="990600"/>
          </a:xfrm>
        </p:spPr>
        <p:txBody>
          <a:bodyPr>
            <a:normAutofit/>
          </a:bodyPr>
          <a:lstStyle/>
          <a:p>
            <a:pPr algn="ctr">
              <a:spcBef>
                <a:spcPts val="0"/>
              </a:spcBef>
            </a:pPr>
            <a:r>
              <a:rPr lang="fr-FR" sz="2800" dirty="0">
                <a:solidFill>
                  <a:srgbClr val="0070C0"/>
                </a:solidFill>
                <a:latin typeface="Gill Sans MT"/>
                <a:ea typeface="+mn-ea"/>
                <a:cs typeface="+mn-cs"/>
              </a:rPr>
              <a:t>Figure résumée</a:t>
            </a:r>
            <a:endParaRPr lang="fr-FR" dirty="0"/>
          </a:p>
        </p:txBody>
      </p:sp>
      <p:sp>
        <p:nvSpPr>
          <p:cNvPr id="18" name="Rectangle 17">
            <a:extLst>
              <a:ext uri="{FF2B5EF4-FFF2-40B4-BE49-F238E27FC236}">
                <a16:creationId xmlns:a16="http://schemas.microsoft.com/office/drawing/2014/main" id="{B602B0A2-6BEB-CA83-FA29-FBEE9BCE7C90}"/>
              </a:ext>
            </a:extLst>
          </p:cNvPr>
          <p:cNvSpPr/>
          <p:nvPr/>
        </p:nvSpPr>
        <p:spPr>
          <a:xfrm>
            <a:off x="2495600" y="0"/>
            <a:ext cx="7200000" cy="6840000"/>
          </a:xfrm>
          <a:prstGeom prst="rect">
            <a:avLst/>
          </a:prstGeom>
          <a:solidFill>
            <a:schemeClr val="bg1"/>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Graphique 1">
            <a:extLst>
              <a:ext uri="{FF2B5EF4-FFF2-40B4-BE49-F238E27FC236}">
                <a16:creationId xmlns:a16="http://schemas.microsoft.com/office/drawing/2014/main" id="{9DE4C2E0-8A30-466C-A297-D699B1C0F4A7}"/>
              </a:ext>
            </a:extLst>
          </p:cNvPr>
          <p:cNvGraphicFramePr>
            <a:graphicFrameLocks/>
          </p:cNvGraphicFramePr>
          <p:nvPr>
            <p:extLst>
              <p:ext uri="{D42A27DB-BD31-4B8C-83A1-F6EECF244321}">
                <p14:modId xmlns:p14="http://schemas.microsoft.com/office/powerpoint/2010/main" val="1364572259"/>
              </p:ext>
            </p:extLst>
          </p:nvPr>
        </p:nvGraphicFramePr>
        <p:xfrm>
          <a:off x="2858017" y="0"/>
          <a:ext cx="6656710" cy="684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e la date 2">
            <a:extLst>
              <a:ext uri="{FF2B5EF4-FFF2-40B4-BE49-F238E27FC236}">
                <a16:creationId xmlns:a16="http://schemas.microsoft.com/office/drawing/2014/main" id="{20B88BEB-005D-6228-38B2-276D1FC397EE}"/>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6EB1ECCF-4613-D07A-E679-5D8B473DF037}"/>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5</a:t>
            </a:fld>
            <a:endParaRPr lang="fr-FR">
              <a:solidFill>
                <a:srgbClr val="464653"/>
              </a:solidFill>
              <a:latin typeface="Gill Sans MT"/>
            </a:endParaRPr>
          </a:p>
        </p:txBody>
      </p:sp>
      <p:sp>
        <p:nvSpPr>
          <p:cNvPr id="21" name="ZoneTexte 20">
            <a:extLst>
              <a:ext uri="{FF2B5EF4-FFF2-40B4-BE49-F238E27FC236}">
                <a16:creationId xmlns:a16="http://schemas.microsoft.com/office/drawing/2014/main" id="{3CE60392-D4DF-944B-A9E0-D03319AE14E2}"/>
              </a:ext>
            </a:extLst>
          </p:cNvPr>
          <p:cNvSpPr txBox="1"/>
          <p:nvPr/>
        </p:nvSpPr>
        <p:spPr>
          <a:xfrm>
            <a:off x="2999600" y="6551766"/>
            <a:ext cx="1224000" cy="230832"/>
          </a:xfrm>
          <a:prstGeom prst="rect">
            <a:avLst/>
          </a:prstGeom>
          <a:noFill/>
        </p:spPr>
        <p:txBody>
          <a:bodyPr wrap="square" rtlCol="0">
            <a:spAutoFit/>
          </a:bodyPr>
          <a:lstStyle/>
          <a:p>
            <a:pPr algn="ctr"/>
            <a:r>
              <a:rPr lang="fr-FR" sz="900" b="1" dirty="0">
                <a:solidFill>
                  <a:schemeClr val="tx1">
                    <a:lumMod val="75000"/>
                    <a:lumOff val="25000"/>
                  </a:schemeClr>
                </a:solidFill>
              </a:rPr>
              <a:t>DÉPLACEMENTS</a:t>
            </a:r>
          </a:p>
        </p:txBody>
      </p:sp>
      <p:sp>
        <p:nvSpPr>
          <p:cNvPr id="22" name="ZoneTexte 21">
            <a:extLst>
              <a:ext uri="{FF2B5EF4-FFF2-40B4-BE49-F238E27FC236}">
                <a16:creationId xmlns:a16="http://schemas.microsoft.com/office/drawing/2014/main" id="{067B4E61-3DC7-D3B9-C742-B97A7C04679F}"/>
              </a:ext>
            </a:extLst>
          </p:cNvPr>
          <p:cNvSpPr txBox="1"/>
          <p:nvPr/>
        </p:nvSpPr>
        <p:spPr>
          <a:xfrm>
            <a:off x="6941882" y="6551766"/>
            <a:ext cx="1080000" cy="230832"/>
          </a:xfrm>
          <a:prstGeom prst="rect">
            <a:avLst/>
          </a:prstGeom>
          <a:noFill/>
        </p:spPr>
        <p:txBody>
          <a:bodyPr wrap="square" rtlCol="0">
            <a:spAutoFit/>
          </a:bodyPr>
          <a:lstStyle/>
          <a:p>
            <a:pPr algn="ctr"/>
            <a:r>
              <a:rPr lang="fr-FR" sz="900" b="1" dirty="0">
                <a:solidFill>
                  <a:schemeClr val="tx1">
                    <a:lumMod val="75000"/>
                    <a:lumOff val="25000"/>
                  </a:schemeClr>
                </a:solidFill>
              </a:rPr>
              <a:t>EMISSIONS</a:t>
            </a:r>
          </a:p>
        </p:txBody>
      </p:sp>
      <p:sp>
        <p:nvSpPr>
          <p:cNvPr id="23" name="ZoneTexte 22">
            <a:extLst>
              <a:ext uri="{FF2B5EF4-FFF2-40B4-BE49-F238E27FC236}">
                <a16:creationId xmlns:a16="http://schemas.microsoft.com/office/drawing/2014/main" id="{F057049D-69DE-DE76-4539-5887BAB142AF}"/>
              </a:ext>
            </a:extLst>
          </p:cNvPr>
          <p:cNvSpPr txBox="1"/>
          <p:nvPr/>
        </p:nvSpPr>
        <p:spPr>
          <a:xfrm>
            <a:off x="4361694" y="6551766"/>
            <a:ext cx="1080000" cy="230832"/>
          </a:xfrm>
          <a:prstGeom prst="rect">
            <a:avLst/>
          </a:prstGeom>
          <a:noFill/>
        </p:spPr>
        <p:txBody>
          <a:bodyPr wrap="square" rtlCol="0">
            <a:spAutoFit/>
          </a:bodyPr>
          <a:lstStyle/>
          <a:p>
            <a:pPr algn="ctr"/>
            <a:r>
              <a:rPr lang="fr-FR" sz="900" b="1" dirty="0">
                <a:solidFill>
                  <a:schemeClr val="tx1">
                    <a:lumMod val="75000"/>
                    <a:lumOff val="25000"/>
                  </a:schemeClr>
                </a:solidFill>
              </a:rPr>
              <a:t>TEMPS</a:t>
            </a:r>
          </a:p>
        </p:txBody>
      </p:sp>
      <p:sp>
        <p:nvSpPr>
          <p:cNvPr id="24" name="ZoneTexte 23">
            <a:extLst>
              <a:ext uri="{FF2B5EF4-FFF2-40B4-BE49-F238E27FC236}">
                <a16:creationId xmlns:a16="http://schemas.microsoft.com/office/drawing/2014/main" id="{11A14084-B47A-F180-62C6-A0539963D5B3}"/>
              </a:ext>
            </a:extLst>
          </p:cNvPr>
          <p:cNvSpPr txBox="1"/>
          <p:nvPr/>
        </p:nvSpPr>
        <p:spPr>
          <a:xfrm>
            <a:off x="5651788" y="6551766"/>
            <a:ext cx="1080000" cy="230832"/>
          </a:xfrm>
          <a:prstGeom prst="rect">
            <a:avLst/>
          </a:prstGeom>
          <a:noFill/>
        </p:spPr>
        <p:txBody>
          <a:bodyPr wrap="square" rtlCol="0">
            <a:spAutoFit/>
          </a:bodyPr>
          <a:lstStyle/>
          <a:p>
            <a:pPr algn="ctr"/>
            <a:r>
              <a:rPr lang="fr-FR" sz="900" b="1" dirty="0">
                <a:solidFill>
                  <a:schemeClr val="tx1">
                    <a:lumMod val="75000"/>
                    <a:lumOff val="25000"/>
                  </a:schemeClr>
                </a:solidFill>
              </a:rPr>
              <a:t>DISTANCES</a:t>
            </a:r>
          </a:p>
        </p:txBody>
      </p:sp>
      <p:sp>
        <p:nvSpPr>
          <p:cNvPr id="26" name="ZoneTexte 25">
            <a:extLst>
              <a:ext uri="{FF2B5EF4-FFF2-40B4-BE49-F238E27FC236}">
                <a16:creationId xmlns:a16="http://schemas.microsoft.com/office/drawing/2014/main" id="{6DBB826C-D91F-8D3D-D5E5-10E172189347}"/>
              </a:ext>
            </a:extLst>
          </p:cNvPr>
          <p:cNvSpPr txBox="1"/>
          <p:nvPr/>
        </p:nvSpPr>
        <p:spPr>
          <a:xfrm>
            <a:off x="8231976" y="6444044"/>
            <a:ext cx="1080000" cy="369332"/>
          </a:xfrm>
          <a:prstGeom prst="rect">
            <a:avLst/>
          </a:prstGeom>
          <a:noFill/>
        </p:spPr>
        <p:txBody>
          <a:bodyPr wrap="square" rtlCol="0">
            <a:spAutoFit/>
          </a:bodyPr>
          <a:lstStyle/>
          <a:p>
            <a:pPr algn="ctr"/>
            <a:r>
              <a:rPr lang="fr-FR" sz="900" b="1" dirty="0">
                <a:solidFill>
                  <a:schemeClr val="tx1">
                    <a:lumMod val="75000"/>
                    <a:lumOff val="25000"/>
                  </a:schemeClr>
                </a:solidFill>
              </a:rPr>
              <a:t>Avec amont </a:t>
            </a:r>
          </a:p>
          <a:p>
            <a:pPr algn="ctr"/>
            <a:r>
              <a:rPr lang="fr-FR" sz="900" b="1" dirty="0">
                <a:solidFill>
                  <a:schemeClr val="tx1">
                    <a:lumMod val="75000"/>
                    <a:lumOff val="25000"/>
                  </a:schemeClr>
                </a:solidFill>
              </a:rPr>
              <a:t>et traînées*</a:t>
            </a:r>
          </a:p>
        </p:txBody>
      </p:sp>
      <p:sp>
        <p:nvSpPr>
          <p:cNvPr id="36" name="ZoneTexte 35">
            <a:extLst>
              <a:ext uri="{FF2B5EF4-FFF2-40B4-BE49-F238E27FC236}">
                <a16:creationId xmlns:a16="http://schemas.microsoft.com/office/drawing/2014/main" id="{F92E0D05-D27C-122E-E957-3E6BE2FE7CA8}"/>
              </a:ext>
            </a:extLst>
          </p:cNvPr>
          <p:cNvSpPr txBox="1"/>
          <p:nvPr/>
        </p:nvSpPr>
        <p:spPr>
          <a:xfrm>
            <a:off x="2999600" y="395372"/>
            <a:ext cx="1224000" cy="369332"/>
          </a:xfrm>
          <a:prstGeom prst="rect">
            <a:avLst/>
          </a:prstGeom>
          <a:noFill/>
        </p:spPr>
        <p:txBody>
          <a:bodyPr wrap="square" rtlCol="0">
            <a:spAutoFit/>
          </a:bodyPr>
          <a:lstStyle/>
          <a:p>
            <a:pPr algn="ctr"/>
            <a:r>
              <a:rPr lang="fr-FR" sz="900" b="1" dirty="0">
                <a:solidFill>
                  <a:schemeClr val="tx1">
                    <a:lumMod val="75000"/>
                    <a:lumOff val="25000"/>
                  </a:schemeClr>
                </a:solidFill>
              </a:rPr>
              <a:t>Nombre de DÉPLACEMENTS</a:t>
            </a:r>
          </a:p>
        </p:txBody>
      </p:sp>
      <p:sp>
        <p:nvSpPr>
          <p:cNvPr id="37" name="ZoneTexte 36">
            <a:extLst>
              <a:ext uri="{FF2B5EF4-FFF2-40B4-BE49-F238E27FC236}">
                <a16:creationId xmlns:a16="http://schemas.microsoft.com/office/drawing/2014/main" id="{F10DF904-B04C-DDFF-56F5-2EF7D307DF43}"/>
              </a:ext>
            </a:extLst>
          </p:cNvPr>
          <p:cNvSpPr txBox="1"/>
          <p:nvPr/>
        </p:nvSpPr>
        <p:spPr>
          <a:xfrm>
            <a:off x="6863704" y="395372"/>
            <a:ext cx="1164058" cy="369332"/>
          </a:xfrm>
          <a:prstGeom prst="rect">
            <a:avLst/>
          </a:prstGeom>
          <a:noFill/>
        </p:spPr>
        <p:txBody>
          <a:bodyPr wrap="square" rtlCol="0">
            <a:spAutoFit/>
          </a:bodyPr>
          <a:lstStyle/>
          <a:p>
            <a:pPr algn="ctr"/>
            <a:r>
              <a:rPr lang="fr-FR" sz="900" b="1" dirty="0">
                <a:solidFill>
                  <a:schemeClr val="tx1">
                    <a:lumMod val="75000"/>
                    <a:lumOff val="25000"/>
                  </a:schemeClr>
                </a:solidFill>
              </a:rPr>
              <a:t>EMISSIONS directes de CO</a:t>
            </a:r>
            <a:r>
              <a:rPr lang="fr-FR" sz="900" b="1" baseline="-25000" dirty="0">
                <a:solidFill>
                  <a:schemeClr val="tx1">
                    <a:lumMod val="75000"/>
                    <a:lumOff val="25000"/>
                  </a:schemeClr>
                </a:solidFill>
              </a:rPr>
              <a:t>2</a:t>
            </a:r>
            <a:r>
              <a:rPr lang="fr-FR" sz="900" b="1" dirty="0">
                <a:solidFill>
                  <a:schemeClr val="tx1">
                    <a:lumMod val="75000"/>
                    <a:lumOff val="25000"/>
                  </a:schemeClr>
                </a:solidFill>
              </a:rPr>
              <a:t>e</a:t>
            </a:r>
          </a:p>
        </p:txBody>
      </p:sp>
      <p:sp>
        <p:nvSpPr>
          <p:cNvPr id="38" name="ZoneTexte 37">
            <a:extLst>
              <a:ext uri="{FF2B5EF4-FFF2-40B4-BE49-F238E27FC236}">
                <a16:creationId xmlns:a16="http://schemas.microsoft.com/office/drawing/2014/main" id="{63602CA8-4B7C-778A-0834-9BA515A0F660}"/>
              </a:ext>
            </a:extLst>
          </p:cNvPr>
          <p:cNvSpPr txBox="1"/>
          <p:nvPr/>
        </p:nvSpPr>
        <p:spPr>
          <a:xfrm>
            <a:off x="4361694" y="395372"/>
            <a:ext cx="1080000" cy="369332"/>
          </a:xfrm>
          <a:prstGeom prst="rect">
            <a:avLst/>
          </a:prstGeom>
          <a:noFill/>
        </p:spPr>
        <p:txBody>
          <a:bodyPr wrap="square" rtlCol="0">
            <a:spAutoFit/>
          </a:bodyPr>
          <a:lstStyle/>
          <a:p>
            <a:pPr algn="ctr"/>
            <a:r>
              <a:rPr lang="fr-FR" sz="900" b="1" dirty="0">
                <a:solidFill>
                  <a:schemeClr val="tx1">
                    <a:lumMod val="75000"/>
                    <a:lumOff val="25000"/>
                  </a:schemeClr>
                </a:solidFill>
              </a:rPr>
              <a:t>TEMPS de transport</a:t>
            </a:r>
          </a:p>
        </p:txBody>
      </p:sp>
      <p:sp>
        <p:nvSpPr>
          <p:cNvPr id="39" name="ZoneTexte 38">
            <a:extLst>
              <a:ext uri="{FF2B5EF4-FFF2-40B4-BE49-F238E27FC236}">
                <a16:creationId xmlns:a16="http://schemas.microsoft.com/office/drawing/2014/main" id="{50355336-4583-99B9-53C3-2DBA93120CAA}"/>
              </a:ext>
            </a:extLst>
          </p:cNvPr>
          <p:cNvSpPr txBox="1"/>
          <p:nvPr/>
        </p:nvSpPr>
        <p:spPr>
          <a:xfrm>
            <a:off x="5651788" y="395372"/>
            <a:ext cx="1080000" cy="369332"/>
          </a:xfrm>
          <a:prstGeom prst="rect">
            <a:avLst/>
          </a:prstGeom>
          <a:noFill/>
        </p:spPr>
        <p:txBody>
          <a:bodyPr wrap="square" rtlCol="0">
            <a:spAutoFit/>
          </a:bodyPr>
          <a:lstStyle/>
          <a:p>
            <a:pPr algn="ctr"/>
            <a:r>
              <a:rPr lang="fr-FR" sz="900" b="1" dirty="0">
                <a:solidFill>
                  <a:schemeClr val="tx1">
                    <a:lumMod val="75000"/>
                    <a:lumOff val="25000"/>
                  </a:schemeClr>
                </a:solidFill>
              </a:rPr>
              <a:t>DISTANCES parcourues</a:t>
            </a:r>
          </a:p>
        </p:txBody>
      </p:sp>
      <p:sp>
        <p:nvSpPr>
          <p:cNvPr id="40" name="ZoneTexte 39">
            <a:extLst>
              <a:ext uri="{FF2B5EF4-FFF2-40B4-BE49-F238E27FC236}">
                <a16:creationId xmlns:a16="http://schemas.microsoft.com/office/drawing/2014/main" id="{4C501686-A6AE-3EAC-BBDD-56961625FC21}"/>
              </a:ext>
            </a:extLst>
          </p:cNvPr>
          <p:cNvSpPr txBox="1"/>
          <p:nvPr/>
        </p:nvSpPr>
        <p:spPr>
          <a:xfrm>
            <a:off x="8159848" y="395372"/>
            <a:ext cx="1169938" cy="369332"/>
          </a:xfrm>
          <a:prstGeom prst="rect">
            <a:avLst/>
          </a:prstGeom>
          <a:noFill/>
        </p:spPr>
        <p:txBody>
          <a:bodyPr wrap="square" rtlCol="0">
            <a:spAutoFit/>
          </a:bodyPr>
          <a:lstStyle/>
          <a:p>
            <a:pPr algn="ctr"/>
            <a:r>
              <a:rPr lang="fr-FR" sz="900" b="1" dirty="0">
                <a:solidFill>
                  <a:schemeClr val="tx1">
                    <a:lumMod val="75000"/>
                    <a:lumOff val="25000"/>
                  </a:schemeClr>
                </a:solidFill>
              </a:rPr>
              <a:t>CO</a:t>
            </a:r>
            <a:r>
              <a:rPr lang="fr-FR" sz="900" b="1" baseline="-25000" dirty="0">
                <a:solidFill>
                  <a:schemeClr val="tx1">
                    <a:lumMod val="75000"/>
                    <a:lumOff val="25000"/>
                  </a:schemeClr>
                </a:solidFill>
              </a:rPr>
              <a:t>2</a:t>
            </a:r>
            <a:r>
              <a:rPr lang="fr-FR" sz="900" b="1" dirty="0">
                <a:solidFill>
                  <a:schemeClr val="tx1">
                    <a:lumMod val="75000"/>
                    <a:lumOff val="25000"/>
                  </a:schemeClr>
                </a:solidFill>
              </a:rPr>
              <a:t>e avec amont </a:t>
            </a:r>
          </a:p>
          <a:p>
            <a:pPr algn="ctr"/>
            <a:r>
              <a:rPr lang="fr-FR" sz="900" b="1" dirty="0">
                <a:solidFill>
                  <a:schemeClr val="tx1">
                    <a:lumMod val="75000"/>
                    <a:lumOff val="25000"/>
                  </a:schemeClr>
                </a:solidFill>
              </a:rPr>
              <a:t>et traînées*</a:t>
            </a:r>
          </a:p>
        </p:txBody>
      </p:sp>
      <p:sp>
        <p:nvSpPr>
          <p:cNvPr id="6" name="ZoneTexte 5">
            <a:extLst>
              <a:ext uri="{FF2B5EF4-FFF2-40B4-BE49-F238E27FC236}">
                <a16:creationId xmlns:a16="http://schemas.microsoft.com/office/drawing/2014/main" id="{56745274-1EAF-3464-1FBD-03B9335B11C9}"/>
              </a:ext>
            </a:extLst>
          </p:cNvPr>
          <p:cNvSpPr txBox="1"/>
          <p:nvPr/>
        </p:nvSpPr>
        <p:spPr>
          <a:xfrm rot="16200000">
            <a:off x="2218384" y="1048090"/>
            <a:ext cx="1063361" cy="369332"/>
          </a:xfrm>
          <a:prstGeom prst="rect">
            <a:avLst/>
          </a:prstGeom>
          <a:noFill/>
        </p:spPr>
        <p:txBody>
          <a:bodyPr wrap="square" rtlCol="0">
            <a:spAutoFit/>
          </a:bodyPr>
          <a:lstStyle/>
          <a:p>
            <a:pPr algn="ctr"/>
            <a:r>
              <a:rPr lang="fr-FR" sz="900" b="1" dirty="0">
                <a:solidFill>
                  <a:schemeClr val="tx1">
                    <a:lumMod val="75000"/>
                    <a:lumOff val="25000"/>
                  </a:schemeClr>
                </a:solidFill>
              </a:rPr>
              <a:t>MOTIFS</a:t>
            </a:r>
          </a:p>
          <a:p>
            <a:pPr algn="ctr"/>
            <a:r>
              <a:rPr lang="fr-FR" sz="900" b="1" dirty="0">
                <a:solidFill>
                  <a:schemeClr val="tx1">
                    <a:lumMod val="75000"/>
                    <a:lumOff val="25000"/>
                  </a:schemeClr>
                </a:solidFill>
              </a:rPr>
              <a:t>de déplacement</a:t>
            </a:r>
          </a:p>
        </p:txBody>
      </p:sp>
      <p:sp>
        <p:nvSpPr>
          <p:cNvPr id="7" name="ZoneTexte 6">
            <a:extLst>
              <a:ext uri="{FF2B5EF4-FFF2-40B4-BE49-F238E27FC236}">
                <a16:creationId xmlns:a16="http://schemas.microsoft.com/office/drawing/2014/main" id="{FB473F4B-358C-DB9C-A38A-D41674026D32}"/>
              </a:ext>
            </a:extLst>
          </p:cNvPr>
          <p:cNvSpPr txBox="1"/>
          <p:nvPr/>
        </p:nvSpPr>
        <p:spPr>
          <a:xfrm rot="16200000">
            <a:off x="2237064" y="2397563"/>
            <a:ext cx="1026000" cy="369332"/>
          </a:xfrm>
          <a:prstGeom prst="rect">
            <a:avLst/>
          </a:prstGeom>
          <a:noFill/>
        </p:spPr>
        <p:txBody>
          <a:bodyPr wrap="square" rtlCol="0">
            <a:spAutoFit/>
          </a:bodyPr>
          <a:lstStyle/>
          <a:p>
            <a:pPr algn="ctr"/>
            <a:r>
              <a:rPr lang="fr-FR" sz="900" b="1" dirty="0">
                <a:solidFill>
                  <a:schemeClr val="tx1">
                    <a:lumMod val="75000"/>
                    <a:lumOff val="25000"/>
                  </a:schemeClr>
                </a:solidFill>
              </a:rPr>
              <a:t>MODES</a:t>
            </a:r>
          </a:p>
          <a:p>
            <a:pPr algn="ctr"/>
            <a:r>
              <a:rPr lang="fr-FR" sz="900" b="1" dirty="0">
                <a:solidFill>
                  <a:schemeClr val="tx1">
                    <a:lumMod val="75000"/>
                    <a:lumOff val="25000"/>
                  </a:schemeClr>
                </a:solidFill>
              </a:rPr>
              <a:t>de transport</a:t>
            </a:r>
          </a:p>
        </p:txBody>
      </p:sp>
      <p:sp>
        <p:nvSpPr>
          <p:cNvPr id="8" name="ZoneTexte 7">
            <a:extLst>
              <a:ext uri="{FF2B5EF4-FFF2-40B4-BE49-F238E27FC236}">
                <a16:creationId xmlns:a16="http://schemas.microsoft.com/office/drawing/2014/main" id="{F288F485-4860-0A8C-832D-BBA2F7FA3817}"/>
              </a:ext>
            </a:extLst>
          </p:cNvPr>
          <p:cNvSpPr txBox="1"/>
          <p:nvPr/>
        </p:nvSpPr>
        <p:spPr>
          <a:xfrm rot="16200000">
            <a:off x="2237064" y="5773559"/>
            <a:ext cx="1026000" cy="369332"/>
          </a:xfrm>
          <a:prstGeom prst="rect">
            <a:avLst/>
          </a:prstGeom>
          <a:noFill/>
        </p:spPr>
        <p:txBody>
          <a:bodyPr wrap="square" rtlCol="0">
            <a:spAutoFit/>
          </a:bodyPr>
          <a:lstStyle/>
          <a:p>
            <a:pPr algn="ctr"/>
            <a:r>
              <a:rPr lang="fr-FR" sz="900" b="1" dirty="0">
                <a:solidFill>
                  <a:schemeClr val="tx1">
                    <a:lumMod val="75000"/>
                    <a:lumOff val="25000"/>
                  </a:schemeClr>
                </a:solidFill>
              </a:rPr>
              <a:t>DENSITÉ</a:t>
            </a:r>
          </a:p>
          <a:p>
            <a:pPr algn="ctr"/>
            <a:r>
              <a:rPr lang="fr-FR" sz="900" b="1" dirty="0">
                <a:solidFill>
                  <a:schemeClr val="tx1">
                    <a:lumMod val="75000"/>
                    <a:lumOff val="25000"/>
                  </a:schemeClr>
                </a:solidFill>
              </a:rPr>
              <a:t>de commune</a:t>
            </a:r>
          </a:p>
        </p:txBody>
      </p:sp>
      <p:sp>
        <p:nvSpPr>
          <p:cNvPr id="9" name="ZoneTexte 8">
            <a:extLst>
              <a:ext uri="{FF2B5EF4-FFF2-40B4-BE49-F238E27FC236}">
                <a16:creationId xmlns:a16="http://schemas.microsoft.com/office/drawing/2014/main" id="{831A2CE4-0AB9-B44F-1A45-177A3DD577FB}"/>
              </a:ext>
            </a:extLst>
          </p:cNvPr>
          <p:cNvSpPr txBox="1"/>
          <p:nvPr/>
        </p:nvSpPr>
        <p:spPr>
          <a:xfrm rot="16200000">
            <a:off x="2237064" y="4765447"/>
            <a:ext cx="1026000" cy="369332"/>
          </a:xfrm>
          <a:prstGeom prst="rect">
            <a:avLst/>
          </a:prstGeom>
          <a:noFill/>
        </p:spPr>
        <p:txBody>
          <a:bodyPr wrap="square" rtlCol="0">
            <a:spAutoFit/>
          </a:bodyPr>
          <a:lstStyle/>
          <a:p>
            <a:pPr algn="ctr"/>
            <a:r>
              <a:rPr lang="fr-FR" sz="900" b="1" dirty="0">
                <a:solidFill>
                  <a:schemeClr val="tx1">
                    <a:lumMod val="75000"/>
                    <a:lumOff val="25000"/>
                  </a:schemeClr>
                </a:solidFill>
              </a:rPr>
              <a:t>Quartiles de</a:t>
            </a:r>
          </a:p>
          <a:p>
            <a:pPr algn="ctr"/>
            <a:r>
              <a:rPr lang="fr-FR" sz="900" b="1" dirty="0">
                <a:solidFill>
                  <a:schemeClr val="tx1">
                    <a:lumMod val="75000"/>
                    <a:lumOff val="25000"/>
                  </a:schemeClr>
                </a:solidFill>
              </a:rPr>
              <a:t>REVENUS</a:t>
            </a:r>
          </a:p>
        </p:txBody>
      </p:sp>
      <p:sp>
        <p:nvSpPr>
          <p:cNvPr id="11" name="ZoneTexte 10">
            <a:extLst>
              <a:ext uri="{FF2B5EF4-FFF2-40B4-BE49-F238E27FC236}">
                <a16:creationId xmlns:a16="http://schemas.microsoft.com/office/drawing/2014/main" id="{BC5C891B-7A89-15F5-EED0-EE33E2B900DF}"/>
              </a:ext>
            </a:extLst>
          </p:cNvPr>
          <p:cNvSpPr txBox="1"/>
          <p:nvPr/>
        </p:nvSpPr>
        <p:spPr>
          <a:xfrm rot="16200000">
            <a:off x="8986400" y="1117340"/>
            <a:ext cx="1026000" cy="230832"/>
          </a:xfrm>
          <a:prstGeom prst="rect">
            <a:avLst/>
          </a:prstGeom>
          <a:noFill/>
        </p:spPr>
        <p:txBody>
          <a:bodyPr wrap="square" rtlCol="0">
            <a:spAutoFit/>
          </a:bodyPr>
          <a:lstStyle/>
          <a:p>
            <a:pPr algn="ctr"/>
            <a:r>
              <a:rPr lang="fr-FR" sz="900" b="1" dirty="0">
                <a:solidFill>
                  <a:schemeClr val="tx1">
                    <a:lumMod val="75000"/>
                    <a:lumOff val="25000"/>
                  </a:schemeClr>
                </a:solidFill>
              </a:rPr>
              <a:t>MOTIFS</a:t>
            </a:r>
          </a:p>
        </p:txBody>
      </p:sp>
      <p:sp>
        <p:nvSpPr>
          <p:cNvPr id="12" name="ZoneTexte 11">
            <a:extLst>
              <a:ext uri="{FF2B5EF4-FFF2-40B4-BE49-F238E27FC236}">
                <a16:creationId xmlns:a16="http://schemas.microsoft.com/office/drawing/2014/main" id="{BA58D4DB-2C86-AF28-80C3-7DA5757BAAC3}"/>
              </a:ext>
            </a:extLst>
          </p:cNvPr>
          <p:cNvSpPr txBox="1"/>
          <p:nvPr/>
        </p:nvSpPr>
        <p:spPr>
          <a:xfrm rot="16200000">
            <a:off x="8986400" y="2466812"/>
            <a:ext cx="1026000" cy="230832"/>
          </a:xfrm>
          <a:prstGeom prst="rect">
            <a:avLst/>
          </a:prstGeom>
          <a:noFill/>
        </p:spPr>
        <p:txBody>
          <a:bodyPr wrap="square" rtlCol="0">
            <a:spAutoFit/>
          </a:bodyPr>
          <a:lstStyle/>
          <a:p>
            <a:pPr algn="ctr"/>
            <a:r>
              <a:rPr lang="fr-FR" sz="900" b="1" dirty="0">
                <a:solidFill>
                  <a:schemeClr val="tx1">
                    <a:lumMod val="75000"/>
                    <a:lumOff val="25000"/>
                  </a:schemeClr>
                </a:solidFill>
              </a:rPr>
              <a:t>MODES</a:t>
            </a:r>
          </a:p>
        </p:txBody>
      </p:sp>
      <p:sp>
        <p:nvSpPr>
          <p:cNvPr id="15" name="ZoneTexte 14">
            <a:extLst>
              <a:ext uri="{FF2B5EF4-FFF2-40B4-BE49-F238E27FC236}">
                <a16:creationId xmlns:a16="http://schemas.microsoft.com/office/drawing/2014/main" id="{AF6113D8-6D20-8CA3-114E-2929ACAADC70}"/>
              </a:ext>
            </a:extLst>
          </p:cNvPr>
          <p:cNvSpPr txBox="1"/>
          <p:nvPr/>
        </p:nvSpPr>
        <p:spPr>
          <a:xfrm rot="16200000">
            <a:off x="8986400" y="5842808"/>
            <a:ext cx="1026000" cy="230832"/>
          </a:xfrm>
          <a:prstGeom prst="rect">
            <a:avLst/>
          </a:prstGeom>
          <a:noFill/>
        </p:spPr>
        <p:txBody>
          <a:bodyPr wrap="square" rtlCol="0">
            <a:spAutoFit/>
          </a:bodyPr>
          <a:lstStyle/>
          <a:p>
            <a:pPr algn="ctr"/>
            <a:r>
              <a:rPr lang="fr-FR" sz="900" b="1" dirty="0">
                <a:solidFill>
                  <a:schemeClr val="tx1">
                    <a:lumMod val="75000"/>
                    <a:lumOff val="25000"/>
                  </a:schemeClr>
                </a:solidFill>
              </a:rPr>
              <a:t>DENSITÉ</a:t>
            </a:r>
          </a:p>
        </p:txBody>
      </p:sp>
      <p:sp>
        <p:nvSpPr>
          <p:cNvPr id="16" name="ZoneTexte 15">
            <a:extLst>
              <a:ext uri="{FF2B5EF4-FFF2-40B4-BE49-F238E27FC236}">
                <a16:creationId xmlns:a16="http://schemas.microsoft.com/office/drawing/2014/main" id="{F06625AA-F0A2-CE68-C60D-F8D2EEA8D8C4}"/>
              </a:ext>
            </a:extLst>
          </p:cNvPr>
          <p:cNvSpPr txBox="1"/>
          <p:nvPr/>
        </p:nvSpPr>
        <p:spPr>
          <a:xfrm rot="16200000">
            <a:off x="8986400" y="4834697"/>
            <a:ext cx="1026000" cy="230832"/>
          </a:xfrm>
          <a:prstGeom prst="rect">
            <a:avLst/>
          </a:prstGeom>
          <a:noFill/>
        </p:spPr>
        <p:txBody>
          <a:bodyPr wrap="square" rtlCol="0">
            <a:spAutoFit/>
          </a:bodyPr>
          <a:lstStyle/>
          <a:p>
            <a:pPr algn="ctr"/>
            <a:r>
              <a:rPr lang="fr-FR" sz="900" b="1" dirty="0">
                <a:solidFill>
                  <a:schemeClr val="tx1">
                    <a:lumMod val="75000"/>
                    <a:lumOff val="25000"/>
                  </a:schemeClr>
                </a:solidFill>
              </a:rPr>
              <a:t>REVENUS</a:t>
            </a:r>
          </a:p>
        </p:txBody>
      </p:sp>
      <p:sp>
        <p:nvSpPr>
          <p:cNvPr id="4" name="ZoneTexte 3">
            <a:extLst>
              <a:ext uri="{FF2B5EF4-FFF2-40B4-BE49-F238E27FC236}">
                <a16:creationId xmlns:a16="http://schemas.microsoft.com/office/drawing/2014/main" id="{9C6252C6-D0FA-BBBD-39D5-485631B609E4}"/>
              </a:ext>
            </a:extLst>
          </p:cNvPr>
          <p:cNvSpPr txBox="1"/>
          <p:nvPr/>
        </p:nvSpPr>
        <p:spPr>
          <a:xfrm rot="16200000">
            <a:off x="2240236" y="3650678"/>
            <a:ext cx="1026000" cy="369332"/>
          </a:xfrm>
          <a:prstGeom prst="rect">
            <a:avLst/>
          </a:prstGeom>
          <a:noFill/>
        </p:spPr>
        <p:txBody>
          <a:bodyPr wrap="square" rtlCol="0">
            <a:spAutoFit/>
          </a:bodyPr>
          <a:lstStyle/>
          <a:p>
            <a:pPr algn="ctr"/>
            <a:r>
              <a:rPr lang="fr-FR" sz="900" b="1" dirty="0">
                <a:solidFill>
                  <a:schemeClr val="tx1">
                    <a:lumMod val="75000"/>
                    <a:lumOff val="25000"/>
                  </a:schemeClr>
                </a:solidFill>
              </a:rPr>
              <a:t>Gammes de</a:t>
            </a:r>
          </a:p>
          <a:p>
            <a:pPr algn="ctr"/>
            <a:r>
              <a:rPr lang="fr-FR" sz="900" b="1" dirty="0">
                <a:solidFill>
                  <a:schemeClr val="tx1">
                    <a:lumMod val="75000"/>
                    <a:lumOff val="25000"/>
                  </a:schemeClr>
                </a:solidFill>
              </a:rPr>
              <a:t>DISTANCES</a:t>
            </a:r>
          </a:p>
        </p:txBody>
      </p:sp>
      <p:sp>
        <p:nvSpPr>
          <p:cNvPr id="17" name="ZoneTexte 16">
            <a:extLst>
              <a:ext uri="{FF2B5EF4-FFF2-40B4-BE49-F238E27FC236}">
                <a16:creationId xmlns:a16="http://schemas.microsoft.com/office/drawing/2014/main" id="{0A86662D-0FB8-2609-3A4A-D2D8A4EC365A}"/>
              </a:ext>
            </a:extLst>
          </p:cNvPr>
          <p:cNvSpPr txBox="1"/>
          <p:nvPr/>
        </p:nvSpPr>
        <p:spPr>
          <a:xfrm rot="16200000">
            <a:off x="8989572" y="3682568"/>
            <a:ext cx="1026000" cy="230832"/>
          </a:xfrm>
          <a:prstGeom prst="rect">
            <a:avLst/>
          </a:prstGeom>
          <a:noFill/>
        </p:spPr>
        <p:txBody>
          <a:bodyPr wrap="square" rtlCol="0">
            <a:spAutoFit/>
          </a:bodyPr>
          <a:lstStyle/>
          <a:p>
            <a:pPr algn="ctr"/>
            <a:r>
              <a:rPr lang="fr-FR" sz="900" b="1" dirty="0">
                <a:solidFill>
                  <a:schemeClr val="tx1">
                    <a:lumMod val="75000"/>
                    <a:lumOff val="25000"/>
                  </a:schemeClr>
                </a:solidFill>
              </a:rPr>
              <a:t>DISTANCES</a:t>
            </a:r>
          </a:p>
        </p:txBody>
      </p:sp>
      <p:sp>
        <p:nvSpPr>
          <p:cNvPr id="20" name="Espace réservé du pied de page 3">
            <a:extLst>
              <a:ext uri="{FF2B5EF4-FFF2-40B4-BE49-F238E27FC236}">
                <a16:creationId xmlns:a16="http://schemas.microsoft.com/office/drawing/2014/main" id="{CE23B17F-AE68-3E95-F792-C70B7F0DE3FA}"/>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4" action="ppaction://hlinksldjump"/>
              </a:rPr>
              <a:t>Table des matières</a:t>
            </a:r>
            <a:endParaRPr lang="fr-FR" dirty="0"/>
          </a:p>
        </p:txBody>
      </p:sp>
    </p:spTree>
    <p:extLst>
      <p:ext uri="{BB962C8B-B14F-4D97-AF65-F5344CB8AC3E}">
        <p14:creationId xmlns:p14="http://schemas.microsoft.com/office/powerpoint/2010/main" val="1074838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CF990-E274-0A67-57AA-3057BFC1E6CB}"/>
            </a:ext>
          </a:extLst>
        </p:cNvPr>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7689E16F-B482-F8A7-A737-0ED6A309FFB7}"/>
              </a:ext>
            </a:extLst>
          </p:cNvPr>
          <p:cNvGraphicFramePr>
            <a:graphicFrameLocks/>
          </p:cNvGraphicFramePr>
          <p:nvPr>
            <p:extLst>
              <p:ext uri="{D42A27DB-BD31-4B8C-83A1-F6EECF244321}">
                <p14:modId xmlns:p14="http://schemas.microsoft.com/office/powerpoint/2010/main" val="1905737892"/>
              </p:ext>
            </p:extLst>
          </p:nvPr>
        </p:nvGraphicFramePr>
        <p:xfrm>
          <a:off x="2135560" y="980728"/>
          <a:ext cx="8075928" cy="50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e la date 2">
            <a:extLst>
              <a:ext uri="{FF2B5EF4-FFF2-40B4-BE49-F238E27FC236}">
                <a16:creationId xmlns:a16="http://schemas.microsoft.com/office/drawing/2014/main" id="{53458DD3-CB8B-952C-3615-5329611C1A6C}"/>
              </a:ext>
            </a:extLst>
          </p:cNvPr>
          <p:cNvSpPr>
            <a:spLocks noGrp="1"/>
          </p:cNvSpPr>
          <p:nvPr>
            <p:ph type="dt" sz="half" idx="10"/>
          </p:nvPr>
        </p:nvSpPr>
        <p:spPr>
          <a:xfrm>
            <a:off x="10445968" y="6356350"/>
            <a:ext cx="1140496" cy="365760"/>
          </a:xfrm>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8F523733-1CD3-89CF-7BE2-951B29827351}"/>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6</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A9D5C0CE-A2BB-6296-C213-5EDDBE95D803}"/>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cxnSp>
        <p:nvCxnSpPr>
          <p:cNvPr id="4" name="Connecteur droit avec flèche 3">
            <a:extLst>
              <a:ext uri="{FF2B5EF4-FFF2-40B4-BE49-F238E27FC236}">
                <a16:creationId xmlns:a16="http://schemas.microsoft.com/office/drawing/2014/main" id="{DCF92E59-ED87-FC1D-417D-87B41A0DB870}"/>
              </a:ext>
            </a:extLst>
          </p:cNvPr>
          <p:cNvCxnSpPr>
            <a:cxnSpLocks/>
          </p:cNvCxnSpPr>
          <p:nvPr/>
        </p:nvCxnSpPr>
        <p:spPr>
          <a:xfrm flipV="1">
            <a:off x="2486596" y="1298315"/>
            <a:ext cx="0" cy="432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6F93F2FB-72E2-D088-9889-9D880FEA2CDD}"/>
              </a:ext>
            </a:extLst>
          </p:cNvPr>
          <p:cNvSpPr txBox="1"/>
          <p:nvPr/>
        </p:nvSpPr>
        <p:spPr>
          <a:xfrm>
            <a:off x="1977752" y="1342425"/>
            <a:ext cx="532618" cy="230832"/>
          </a:xfrm>
          <a:prstGeom prst="rect">
            <a:avLst/>
          </a:prstGeom>
          <a:noFill/>
        </p:spPr>
        <p:txBody>
          <a:bodyPr wrap="square" rtlCol="0">
            <a:spAutoFit/>
          </a:bodyPr>
          <a:lstStyle/>
          <a:p>
            <a:pPr algn="r"/>
            <a:r>
              <a:rPr lang="fr-FR" sz="900" dirty="0"/>
              <a:t>10 000</a:t>
            </a:r>
          </a:p>
        </p:txBody>
      </p:sp>
      <p:sp>
        <p:nvSpPr>
          <p:cNvPr id="68" name="ZoneTexte 67">
            <a:extLst>
              <a:ext uri="{FF2B5EF4-FFF2-40B4-BE49-F238E27FC236}">
                <a16:creationId xmlns:a16="http://schemas.microsoft.com/office/drawing/2014/main" id="{04CADC99-8A37-5C3A-B179-A8EF83EA630A}"/>
              </a:ext>
            </a:extLst>
          </p:cNvPr>
          <p:cNvSpPr txBox="1"/>
          <p:nvPr/>
        </p:nvSpPr>
        <p:spPr>
          <a:xfrm>
            <a:off x="1977752" y="2206521"/>
            <a:ext cx="532618" cy="230832"/>
          </a:xfrm>
          <a:prstGeom prst="rect">
            <a:avLst/>
          </a:prstGeom>
          <a:noFill/>
        </p:spPr>
        <p:txBody>
          <a:bodyPr wrap="square" rtlCol="0">
            <a:spAutoFit/>
          </a:bodyPr>
          <a:lstStyle/>
          <a:p>
            <a:pPr algn="r"/>
            <a:r>
              <a:rPr lang="fr-FR" sz="900" dirty="0"/>
              <a:t>1 000</a:t>
            </a:r>
          </a:p>
        </p:txBody>
      </p:sp>
      <p:sp>
        <p:nvSpPr>
          <p:cNvPr id="69" name="ZoneTexte 68">
            <a:extLst>
              <a:ext uri="{FF2B5EF4-FFF2-40B4-BE49-F238E27FC236}">
                <a16:creationId xmlns:a16="http://schemas.microsoft.com/office/drawing/2014/main" id="{67CA4C27-62A3-4D1F-3BFE-4BC32D762D0F}"/>
              </a:ext>
            </a:extLst>
          </p:cNvPr>
          <p:cNvSpPr txBox="1"/>
          <p:nvPr/>
        </p:nvSpPr>
        <p:spPr>
          <a:xfrm>
            <a:off x="1977752" y="3070617"/>
            <a:ext cx="532618" cy="230832"/>
          </a:xfrm>
          <a:prstGeom prst="rect">
            <a:avLst/>
          </a:prstGeom>
          <a:noFill/>
        </p:spPr>
        <p:txBody>
          <a:bodyPr wrap="square" rtlCol="0">
            <a:spAutoFit/>
          </a:bodyPr>
          <a:lstStyle/>
          <a:p>
            <a:pPr algn="r"/>
            <a:r>
              <a:rPr lang="fr-FR" sz="900" dirty="0"/>
              <a:t>100</a:t>
            </a:r>
          </a:p>
        </p:txBody>
      </p:sp>
      <p:sp>
        <p:nvSpPr>
          <p:cNvPr id="70" name="ZoneTexte 69">
            <a:extLst>
              <a:ext uri="{FF2B5EF4-FFF2-40B4-BE49-F238E27FC236}">
                <a16:creationId xmlns:a16="http://schemas.microsoft.com/office/drawing/2014/main" id="{D4252B16-E557-05BF-2074-1C60EA3CBE06}"/>
              </a:ext>
            </a:extLst>
          </p:cNvPr>
          <p:cNvSpPr txBox="1"/>
          <p:nvPr/>
        </p:nvSpPr>
        <p:spPr>
          <a:xfrm>
            <a:off x="1977752" y="3934713"/>
            <a:ext cx="532618" cy="230832"/>
          </a:xfrm>
          <a:prstGeom prst="rect">
            <a:avLst/>
          </a:prstGeom>
          <a:noFill/>
        </p:spPr>
        <p:txBody>
          <a:bodyPr wrap="square" rtlCol="0">
            <a:spAutoFit/>
          </a:bodyPr>
          <a:lstStyle/>
          <a:p>
            <a:pPr algn="r"/>
            <a:r>
              <a:rPr lang="fr-FR" sz="900" dirty="0"/>
              <a:t>10</a:t>
            </a:r>
          </a:p>
        </p:txBody>
      </p:sp>
      <p:sp>
        <p:nvSpPr>
          <p:cNvPr id="71" name="ZoneTexte 70">
            <a:extLst>
              <a:ext uri="{FF2B5EF4-FFF2-40B4-BE49-F238E27FC236}">
                <a16:creationId xmlns:a16="http://schemas.microsoft.com/office/drawing/2014/main" id="{C88CFDA6-718B-016C-393D-815E9E727A0C}"/>
              </a:ext>
            </a:extLst>
          </p:cNvPr>
          <p:cNvSpPr txBox="1"/>
          <p:nvPr/>
        </p:nvSpPr>
        <p:spPr>
          <a:xfrm>
            <a:off x="1977752" y="4798809"/>
            <a:ext cx="532618" cy="230832"/>
          </a:xfrm>
          <a:prstGeom prst="rect">
            <a:avLst/>
          </a:prstGeom>
          <a:noFill/>
        </p:spPr>
        <p:txBody>
          <a:bodyPr wrap="square" rtlCol="0">
            <a:spAutoFit/>
          </a:bodyPr>
          <a:lstStyle/>
          <a:p>
            <a:pPr algn="r"/>
            <a:r>
              <a:rPr lang="fr-FR" sz="900" dirty="0"/>
              <a:t>1</a:t>
            </a:r>
          </a:p>
        </p:txBody>
      </p:sp>
      <p:cxnSp>
        <p:nvCxnSpPr>
          <p:cNvPr id="73" name="Connecteur droit avec flèche 72">
            <a:extLst>
              <a:ext uri="{FF2B5EF4-FFF2-40B4-BE49-F238E27FC236}">
                <a16:creationId xmlns:a16="http://schemas.microsoft.com/office/drawing/2014/main" id="{5EDD71C5-F7E5-8F7D-7BD2-8DDD78851BFD}"/>
              </a:ext>
            </a:extLst>
          </p:cNvPr>
          <p:cNvCxnSpPr>
            <a:cxnSpLocks/>
          </p:cNvCxnSpPr>
          <p:nvPr/>
        </p:nvCxnSpPr>
        <p:spPr>
          <a:xfrm>
            <a:off x="2486596" y="5621962"/>
            <a:ext cx="6993780"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0" name="ZoneTexte 79">
            <a:extLst>
              <a:ext uri="{FF2B5EF4-FFF2-40B4-BE49-F238E27FC236}">
                <a16:creationId xmlns:a16="http://schemas.microsoft.com/office/drawing/2014/main" id="{595D7897-56EB-4C81-4C9D-B48459BDDE7C}"/>
              </a:ext>
            </a:extLst>
          </p:cNvPr>
          <p:cNvSpPr txBox="1"/>
          <p:nvPr/>
        </p:nvSpPr>
        <p:spPr>
          <a:xfrm rot="16200000">
            <a:off x="1302036" y="3089148"/>
            <a:ext cx="1512000" cy="276999"/>
          </a:xfrm>
          <a:prstGeom prst="rect">
            <a:avLst/>
          </a:prstGeom>
          <a:noFill/>
        </p:spPr>
        <p:txBody>
          <a:bodyPr wrap="square" rtlCol="0">
            <a:spAutoFit/>
          </a:bodyPr>
          <a:lstStyle/>
          <a:p>
            <a:pPr algn="ctr"/>
            <a:r>
              <a:rPr lang="fr-FR" sz="1200" b="1" dirty="0"/>
              <a:t>Distance (km)</a:t>
            </a:r>
          </a:p>
        </p:txBody>
      </p:sp>
      <p:cxnSp>
        <p:nvCxnSpPr>
          <p:cNvPr id="86" name="Connecteur droit 85">
            <a:extLst>
              <a:ext uri="{FF2B5EF4-FFF2-40B4-BE49-F238E27FC236}">
                <a16:creationId xmlns:a16="http://schemas.microsoft.com/office/drawing/2014/main" id="{C95EB6EA-A2F6-984B-A237-3CE1F45B9E0A}"/>
              </a:ext>
            </a:extLst>
          </p:cNvPr>
          <p:cNvCxnSpPr>
            <a:cxnSpLocks/>
          </p:cNvCxnSpPr>
          <p:nvPr/>
        </p:nvCxnSpPr>
        <p:spPr>
          <a:xfrm>
            <a:off x="2460389" y="1457841"/>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EF36BD4E-B244-E10F-A7E5-E4327785957B}"/>
              </a:ext>
            </a:extLst>
          </p:cNvPr>
          <p:cNvCxnSpPr>
            <a:cxnSpLocks/>
          </p:cNvCxnSpPr>
          <p:nvPr/>
        </p:nvCxnSpPr>
        <p:spPr>
          <a:xfrm>
            <a:off x="2460389" y="3186033"/>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AE7407B7-59B0-DD2C-0D9F-C01FF8F8F50C}"/>
              </a:ext>
            </a:extLst>
          </p:cNvPr>
          <p:cNvCxnSpPr>
            <a:cxnSpLocks/>
          </p:cNvCxnSpPr>
          <p:nvPr/>
        </p:nvCxnSpPr>
        <p:spPr>
          <a:xfrm>
            <a:off x="2460389" y="2321937"/>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necteur droit 88">
            <a:extLst>
              <a:ext uri="{FF2B5EF4-FFF2-40B4-BE49-F238E27FC236}">
                <a16:creationId xmlns:a16="http://schemas.microsoft.com/office/drawing/2014/main" id="{356F46D6-9F71-524C-6382-7D5B07BCAF2D}"/>
              </a:ext>
            </a:extLst>
          </p:cNvPr>
          <p:cNvCxnSpPr>
            <a:cxnSpLocks/>
          </p:cNvCxnSpPr>
          <p:nvPr/>
        </p:nvCxnSpPr>
        <p:spPr>
          <a:xfrm>
            <a:off x="2460389" y="4050129"/>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Connecteur droit 89">
            <a:extLst>
              <a:ext uri="{FF2B5EF4-FFF2-40B4-BE49-F238E27FC236}">
                <a16:creationId xmlns:a16="http://schemas.microsoft.com/office/drawing/2014/main" id="{8CFD9A40-28FB-DF8B-5409-50A4EAD04669}"/>
              </a:ext>
            </a:extLst>
          </p:cNvPr>
          <p:cNvCxnSpPr>
            <a:cxnSpLocks/>
          </p:cNvCxnSpPr>
          <p:nvPr/>
        </p:nvCxnSpPr>
        <p:spPr>
          <a:xfrm>
            <a:off x="2460389" y="4914225"/>
            <a:ext cx="5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re 8">
            <a:extLst>
              <a:ext uri="{FF2B5EF4-FFF2-40B4-BE49-F238E27FC236}">
                <a16:creationId xmlns:a16="http://schemas.microsoft.com/office/drawing/2014/main" id="{391A55E3-CDD0-4189-AEF6-211854A56648}"/>
              </a:ext>
            </a:extLst>
          </p:cNvPr>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Principales caractéristiques des mobilités, par distance et modes</a:t>
            </a:r>
            <a:endParaRPr lang="fr-FR" dirty="0"/>
          </a:p>
        </p:txBody>
      </p:sp>
      <p:pic>
        <p:nvPicPr>
          <p:cNvPr id="2" name="Image 1">
            <a:extLst>
              <a:ext uri="{FF2B5EF4-FFF2-40B4-BE49-F238E27FC236}">
                <a16:creationId xmlns:a16="http://schemas.microsoft.com/office/drawing/2014/main" id="{FFA683D9-DD59-F066-722C-B20D71B5A235}"/>
              </a:ext>
            </a:extLst>
          </p:cNvPr>
          <p:cNvPicPr>
            <a:picLocks noChangeAspect="1"/>
          </p:cNvPicPr>
          <p:nvPr/>
        </p:nvPicPr>
        <p:blipFill>
          <a:blip r:embed="rId4"/>
          <a:stretch>
            <a:fillRect/>
          </a:stretch>
        </p:blipFill>
        <p:spPr>
          <a:xfrm>
            <a:off x="9552384" y="2313869"/>
            <a:ext cx="1010140" cy="2138068"/>
          </a:xfrm>
          <a:prstGeom prst="rect">
            <a:avLst/>
          </a:prstGeom>
        </p:spPr>
      </p:pic>
      <p:sp>
        <p:nvSpPr>
          <p:cNvPr id="7" name="ZoneTexte 6">
            <a:extLst>
              <a:ext uri="{FF2B5EF4-FFF2-40B4-BE49-F238E27FC236}">
                <a16:creationId xmlns:a16="http://schemas.microsoft.com/office/drawing/2014/main" id="{CE5AC02E-C1A8-612C-F530-D63F944DB3D5}"/>
              </a:ext>
            </a:extLst>
          </p:cNvPr>
          <p:cNvSpPr txBox="1"/>
          <p:nvPr/>
        </p:nvSpPr>
        <p:spPr>
          <a:xfrm>
            <a:off x="2428482" y="1755872"/>
            <a:ext cx="1080120" cy="230832"/>
          </a:xfrm>
          <a:prstGeom prst="rect">
            <a:avLst/>
          </a:prstGeom>
          <a:noFill/>
          <a:ln>
            <a:noFill/>
          </a:ln>
        </p:spPr>
        <p:txBody>
          <a:bodyPr wrap="square" rtlCol="0">
            <a:spAutoFit/>
          </a:bodyPr>
          <a:lstStyle/>
          <a:p>
            <a:pPr algn="ctr"/>
            <a:r>
              <a:rPr lang="fr-FR" sz="900" b="1" dirty="0"/>
              <a:t>1000 km +</a:t>
            </a:r>
          </a:p>
        </p:txBody>
      </p:sp>
      <p:sp>
        <p:nvSpPr>
          <p:cNvPr id="8" name="ZoneTexte 7">
            <a:extLst>
              <a:ext uri="{FF2B5EF4-FFF2-40B4-BE49-F238E27FC236}">
                <a16:creationId xmlns:a16="http://schemas.microsoft.com/office/drawing/2014/main" id="{69607BA1-BA3B-9756-50BD-D66686668D1D}"/>
              </a:ext>
            </a:extLst>
          </p:cNvPr>
          <p:cNvSpPr txBox="1"/>
          <p:nvPr/>
        </p:nvSpPr>
        <p:spPr>
          <a:xfrm>
            <a:off x="2428482" y="2616209"/>
            <a:ext cx="1080120" cy="230832"/>
          </a:xfrm>
          <a:prstGeom prst="rect">
            <a:avLst/>
          </a:prstGeom>
          <a:noFill/>
          <a:ln>
            <a:noFill/>
          </a:ln>
        </p:spPr>
        <p:txBody>
          <a:bodyPr wrap="square" rtlCol="0">
            <a:spAutoFit/>
          </a:bodyPr>
          <a:lstStyle/>
          <a:p>
            <a:pPr algn="ctr"/>
            <a:r>
              <a:rPr lang="fr-FR" sz="900" b="1" dirty="0"/>
              <a:t>100-1000 km</a:t>
            </a:r>
          </a:p>
        </p:txBody>
      </p:sp>
      <p:sp>
        <p:nvSpPr>
          <p:cNvPr id="9" name="ZoneTexte 8">
            <a:extLst>
              <a:ext uri="{FF2B5EF4-FFF2-40B4-BE49-F238E27FC236}">
                <a16:creationId xmlns:a16="http://schemas.microsoft.com/office/drawing/2014/main" id="{5E1DA44D-E20D-99AB-E47E-B1F9870ABF6B}"/>
              </a:ext>
            </a:extLst>
          </p:cNvPr>
          <p:cNvSpPr txBox="1"/>
          <p:nvPr/>
        </p:nvSpPr>
        <p:spPr>
          <a:xfrm>
            <a:off x="2428482" y="3476546"/>
            <a:ext cx="1080120" cy="230832"/>
          </a:xfrm>
          <a:prstGeom prst="rect">
            <a:avLst/>
          </a:prstGeom>
          <a:noFill/>
          <a:ln>
            <a:noFill/>
          </a:ln>
        </p:spPr>
        <p:txBody>
          <a:bodyPr wrap="square" rtlCol="0">
            <a:spAutoFit/>
          </a:bodyPr>
          <a:lstStyle/>
          <a:p>
            <a:pPr algn="ctr"/>
            <a:r>
              <a:rPr lang="fr-FR" sz="900" b="1" dirty="0"/>
              <a:t>10-100 km</a:t>
            </a:r>
          </a:p>
        </p:txBody>
      </p:sp>
      <p:sp>
        <p:nvSpPr>
          <p:cNvPr id="11" name="ZoneTexte 10">
            <a:extLst>
              <a:ext uri="{FF2B5EF4-FFF2-40B4-BE49-F238E27FC236}">
                <a16:creationId xmlns:a16="http://schemas.microsoft.com/office/drawing/2014/main" id="{546EE6F7-724D-160C-9BCB-3EBCE675849A}"/>
              </a:ext>
            </a:extLst>
          </p:cNvPr>
          <p:cNvSpPr txBox="1"/>
          <p:nvPr/>
        </p:nvSpPr>
        <p:spPr>
          <a:xfrm>
            <a:off x="2428482" y="4336883"/>
            <a:ext cx="1080120" cy="230832"/>
          </a:xfrm>
          <a:prstGeom prst="rect">
            <a:avLst/>
          </a:prstGeom>
          <a:noFill/>
          <a:ln>
            <a:noFill/>
          </a:ln>
        </p:spPr>
        <p:txBody>
          <a:bodyPr wrap="square" rtlCol="0">
            <a:spAutoFit/>
          </a:bodyPr>
          <a:lstStyle/>
          <a:p>
            <a:pPr algn="ctr"/>
            <a:r>
              <a:rPr lang="fr-FR" sz="900" b="1" dirty="0"/>
              <a:t>1-10 km</a:t>
            </a:r>
          </a:p>
        </p:txBody>
      </p:sp>
      <p:sp>
        <p:nvSpPr>
          <p:cNvPr id="12" name="ZoneTexte 11">
            <a:extLst>
              <a:ext uri="{FF2B5EF4-FFF2-40B4-BE49-F238E27FC236}">
                <a16:creationId xmlns:a16="http://schemas.microsoft.com/office/drawing/2014/main" id="{C85AAB3B-6716-E4C7-BCF0-DBE86BE03368}"/>
              </a:ext>
            </a:extLst>
          </p:cNvPr>
          <p:cNvSpPr txBox="1"/>
          <p:nvPr/>
        </p:nvSpPr>
        <p:spPr>
          <a:xfrm>
            <a:off x="2428482" y="5197221"/>
            <a:ext cx="1080120" cy="230832"/>
          </a:xfrm>
          <a:prstGeom prst="rect">
            <a:avLst/>
          </a:prstGeom>
          <a:noFill/>
          <a:ln>
            <a:noFill/>
          </a:ln>
        </p:spPr>
        <p:txBody>
          <a:bodyPr wrap="square" rtlCol="0">
            <a:spAutoFit/>
          </a:bodyPr>
          <a:lstStyle/>
          <a:p>
            <a:pPr algn="ctr"/>
            <a:r>
              <a:rPr lang="fr-FR" sz="900" b="1" dirty="0"/>
              <a:t>0-1 km</a:t>
            </a:r>
          </a:p>
        </p:txBody>
      </p:sp>
      <p:sp>
        <p:nvSpPr>
          <p:cNvPr id="13" name="ZoneTexte 12">
            <a:extLst>
              <a:ext uri="{FF2B5EF4-FFF2-40B4-BE49-F238E27FC236}">
                <a16:creationId xmlns:a16="http://schemas.microsoft.com/office/drawing/2014/main" id="{06AB02AE-725E-579B-1AF9-08ED43554123}"/>
              </a:ext>
            </a:extLst>
          </p:cNvPr>
          <p:cNvSpPr txBox="1"/>
          <p:nvPr/>
        </p:nvSpPr>
        <p:spPr>
          <a:xfrm>
            <a:off x="605536" y="6001543"/>
            <a:ext cx="10963072" cy="307777"/>
          </a:xfrm>
          <a:prstGeom prst="rect">
            <a:avLst/>
          </a:prstGeom>
          <a:noFill/>
        </p:spPr>
        <p:txBody>
          <a:bodyPr wrap="square" rtlCol="0">
            <a:spAutoFit/>
          </a:bodyPr>
          <a:lstStyle/>
          <a:p>
            <a:pPr algn="ctr"/>
            <a:r>
              <a:rPr lang="fr-FR" sz="1400" b="1" dirty="0">
                <a:solidFill>
                  <a:srgbClr val="0070C0"/>
                </a:solidFill>
              </a:rPr>
              <a:t>Répartition des caractéristiques de mobilité par classe de distance</a:t>
            </a:r>
          </a:p>
        </p:txBody>
      </p:sp>
      <p:sp>
        <p:nvSpPr>
          <p:cNvPr id="14" name="Espace réservé du pied de page 3">
            <a:extLst>
              <a:ext uri="{FF2B5EF4-FFF2-40B4-BE49-F238E27FC236}">
                <a16:creationId xmlns:a16="http://schemas.microsoft.com/office/drawing/2014/main" id="{926884EE-6DFC-3CE7-ECCA-2F776A4506B9}"/>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*traînées de condensation de l’aérien (voir détails en commentaire en </a:t>
            </a:r>
            <a:r>
              <a:rPr lang="fr-FR" dirty="0">
                <a:hlinkClick r:id="rId5" action="ppaction://hlinksldjump"/>
              </a:rPr>
              <a:t>page 3</a:t>
            </a:r>
            <a:r>
              <a:rPr lang="fr-FR" dirty="0"/>
              <a:t>)</a:t>
            </a:r>
          </a:p>
          <a:p>
            <a:pPr algn="ctr"/>
            <a:r>
              <a:rPr lang="fr-FR" dirty="0"/>
              <a:t>Voir la même figure avec 7 classes de distance en </a:t>
            </a:r>
            <a:r>
              <a:rPr lang="fr-FR" dirty="0">
                <a:hlinkClick r:id="rId6" action="ppaction://hlinksldjump"/>
              </a:rPr>
              <a:t>page 34</a:t>
            </a:r>
            <a:endParaRPr lang="fr-FR" dirty="0"/>
          </a:p>
        </p:txBody>
      </p:sp>
      <p:sp>
        <p:nvSpPr>
          <p:cNvPr id="21" name="ZoneTexte 20">
            <a:extLst>
              <a:ext uri="{FF2B5EF4-FFF2-40B4-BE49-F238E27FC236}">
                <a16:creationId xmlns:a16="http://schemas.microsoft.com/office/drawing/2014/main" id="{8CFDB1ED-8157-38DB-41B2-230B2CAFBC5C}"/>
              </a:ext>
            </a:extLst>
          </p:cNvPr>
          <p:cNvSpPr txBox="1"/>
          <p:nvPr/>
        </p:nvSpPr>
        <p:spPr>
          <a:xfrm>
            <a:off x="2891848" y="5677798"/>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TRAJETS</a:t>
            </a:r>
          </a:p>
        </p:txBody>
      </p:sp>
      <p:sp>
        <p:nvSpPr>
          <p:cNvPr id="22" name="ZoneTexte 21">
            <a:extLst>
              <a:ext uri="{FF2B5EF4-FFF2-40B4-BE49-F238E27FC236}">
                <a16:creationId xmlns:a16="http://schemas.microsoft.com/office/drawing/2014/main" id="{D1D7A04F-B7EF-83D9-1BE8-5F3849D01EC7}"/>
              </a:ext>
            </a:extLst>
          </p:cNvPr>
          <p:cNvSpPr txBox="1"/>
          <p:nvPr/>
        </p:nvSpPr>
        <p:spPr>
          <a:xfrm>
            <a:off x="6726274" y="5677798"/>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EMISSIONS</a:t>
            </a:r>
          </a:p>
        </p:txBody>
      </p:sp>
      <p:sp>
        <p:nvSpPr>
          <p:cNvPr id="23" name="ZoneTexte 22">
            <a:extLst>
              <a:ext uri="{FF2B5EF4-FFF2-40B4-BE49-F238E27FC236}">
                <a16:creationId xmlns:a16="http://schemas.microsoft.com/office/drawing/2014/main" id="{EB587D18-18F9-B0A9-F950-D13ADA6ACE6C}"/>
              </a:ext>
            </a:extLst>
          </p:cNvPr>
          <p:cNvSpPr txBox="1"/>
          <p:nvPr/>
        </p:nvSpPr>
        <p:spPr>
          <a:xfrm>
            <a:off x="4169990" y="5677798"/>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TEMPS</a:t>
            </a:r>
          </a:p>
        </p:txBody>
      </p:sp>
      <p:sp>
        <p:nvSpPr>
          <p:cNvPr id="24" name="ZoneTexte 23">
            <a:extLst>
              <a:ext uri="{FF2B5EF4-FFF2-40B4-BE49-F238E27FC236}">
                <a16:creationId xmlns:a16="http://schemas.microsoft.com/office/drawing/2014/main" id="{301E8BDE-94D7-9683-FF4C-4EC5710857E9}"/>
              </a:ext>
            </a:extLst>
          </p:cNvPr>
          <p:cNvSpPr txBox="1"/>
          <p:nvPr/>
        </p:nvSpPr>
        <p:spPr>
          <a:xfrm>
            <a:off x="5448132" y="5677798"/>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DISTANCES</a:t>
            </a:r>
          </a:p>
        </p:txBody>
      </p:sp>
      <p:sp>
        <p:nvSpPr>
          <p:cNvPr id="26" name="ZoneTexte 25">
            <a:extLst>
              <a:ext uri="{FF2B5EF4-FFF2-40B4-BE49-F238E27FC236}">
                <a16:creationId xmlns:a16="http://schemas.microsoft.com/office/drawing/2014/main" id="{F0C6A222-327D-3282-FB98-E8A8CB78A3F0}"/>
              </a:ext>
            </a:extLst>
          </p:cNvPr>
          <p:cNvSpPr txBox="1"/>
          <p:nvPr/>
        </p:nvSpPr>
        <p:spPr>
          <a:xfrm>
            <a:off x="8004416" y="5570076"/>
            <a:ext cx="1836000" cy="523220"/>
          </a:xfrm>
          <a:prstGeom prst="rect">
            <a:avLst/>
          </a:prstGeom>
          <a:noFill/>
        </p:spPr>
        <p:txBody>
          <a:bodyPr wrap="square" rtlCol="0">
            <a:spAutoFit/>
          </a:bodyPr>
          <a:lstStyle/>
          <a:p>
            <a:pPr algn="ctr"/>
            <a:r>
              <a:rPr lang="fr-FR" sz="1400" b="1" dirty="0">
                <a:solidFill>
                  <a:schemeClr val="tx1">
                    <a:lumMod val="75000"/>
                    <a:lumOff val="25000"/>
                  </a:schemeClr>
                </a:solidFill>
              </a:rPr>
              <a:t>Avec amont </a:t>
            </a:r>
          </a:p>
          <a:p>
            <a:pPr algn="ctr"/>
            <a:r>
              <a:rPr lang="fr-FR" sz="1400" b="1" dirty="0">
                <a:solidFill>
                  <a:schemeClr val="tx1">
                    <a:lumMod val="75000"/>
                    <a:lumOff val="25000"/>
                  </a:schemeClr>
                </a:solidFill>
              </a:rPr>
              <a:t>et traînées*</a:t>
            </a:r>
          </a:p>
        </p:txBody>
      </p:sp>
      <p:cxnSp>
        <p:nvCxnSpPr>
          <p:cNvPr id="15" name="Connecteur droit 14">
            <a:extLst>
              <a:ext uri="{FF2B5EF4-FFF2-40B4-BE49-F238E27FC236}">
                <a16:creationId xmlns:a16="http://schemas.microsoft.com/office/drawing/2014/main" id="{5286F627-120E-1D58-4B53-1BEA9686361B}"/>
              </a:ext>
            </a:extLst>
          </p:cNvPr>
          <p:cNvCxnSpPr>
            <a:cxnSpLocks/>
          </p:cNvCxnSpPr>
          <p:nvPr/>
        </p:nvCxnSpPr>
        <p:spPr>
          <a:xfrm>
            <a:off x="4512240" y="1484784"/>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C2C5992C-CB2E-8923-CFF4-3120614717E4}"/>
              </a:ext>
            </a:extLst>
          </p:cNvPr>
          <p:cNvCxnSpPr>
            <a:cxnSpLocks/>
          </p:cNvCxnSpPr>
          <p:nvPr/>
        </p:nvCxnSpPr>
        <p:spPr>
          <a:xfrm>
            <a:off x="5736240" y="1484784"/>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59F115E2-5A61-67DE-EE3B-45F89833A48D}"/>
              </a:ext>
            </a:extLst>
          </p:cNvPr>
          <p:cNvCxnSpPr>
            <a:cxnSpLocks/>
          </p:cNvCxnSpPr>
          <p:nvPr/>
        </p:nvCxnSpPr>
        <p:spPr>
          <a:xfrm>
            <a:off x="6960240" y="1484784"/>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43BEFC8-C6D8-A33B-31A7-CDCD39C97BF9}"/>
              </a:ext>
            </a:extLst>
          </p:cNvPr>
          <p:cNvCxnSpPr>
            <a:cxnSpLocks/>
          </p:cNvCxnSpPr>
          <p:nvPr/>
        </p:nvCxnSpPr>
        <p:spPr>
          <a:xfrm>
            <a:off x="8256240" y="1484784"/>
            <a:ext cx="0" cy="4104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Espace réservé du pied de page 3">
            <a:extLst>
              <a:ext uri="{FF2B5EF4-FFF2-40B4-BE49-F238E27FC236}">
                <a16:creationId xmlns:a16="http://schemas.microsoft.com/office/drawing/2014/main" id="{C2B01D6D-5F39-05FE-A00D-9E622CA00151}"/>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7" action="ppaction://hlinksldjump"/>
              </a:rPr>
              <a:t>Table des matières</a:t>
            </a:r>
            <a:endParaRPr lang="fr-FR" dirty="0"/>
          </a:p>
        </p:txBody>
      </p:sp>
    </p:spTree>
    <p:extLst>
      <p:ext uri="{BB962C8B-B14F-4D97-AF65-F5344CB8AC3E}">
        <p14:creationId xmlns:p14="http://schemas.microsoft.com/office/powerpoint/2010/main" val="349125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4" categoryIdx="0" bldStep="category"/>
                                            </p:graphicEl>
                                          </p:spTgt>
                                        </p:tgtEl>
                                        <p:attrNameLst>
                                          <p:attrName>style.visibility</p:attrName>
                                        </p:attrNameLst>
                                      </p:cBhvr>
                                      <p:to>
                                        <p:strVal val="visible"/>
                                      </p:to>
                                    </p:set>
                                    <p:animEffect transition="in" filter="fade">
                                      <p:cBhvr>
                                        <p:cTn id="7" dur="500"/>
                                        <p:tgtEl>
                                          <p:spTgt spid="6">
                                            <p:graphicEl>
                                              <a:chart seriesIdx="-4" categoryIdx="0" bldStep="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4" categoryIdx="1" bldStep="category"/>
                                            </p:graphicEl>
                                          </p:spTgt>
                                        </p:tgtEl>
                                        <p:attrNameLst>
                                          <p:attrName>style.visibility</p:attrName>
                                        </p:attrNameLst>
                                      </p:cBhvr>
                                      <p:to>
                                        <p:strVal val="visible"/>
                                      </p:to>
                                    </p:set>
                                    <p:animEffect transition="in" filter="fade">
                                      <p:cBhvr>
                                        <p:cTn id="12" dur="500"/>
                                        <p:tgtEl>
                                          <p:spTgt spid="6">
                                            <p:graphicEl>
                                              <a:chart seriesIdx="-4" categoryIdx="1"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4" categoryIdx="2" bldStep="category"/>
                                            </p:graphicEl>
                                          </p:spTgt>
                                        </p:tgtEl>
                                        <p:attrNameLst>
                                          <p:attrName>style.visibility</p:attrName>
                                        </p:attrNameLst>
                                      </p:cBhvr>
                                      <p:to>
                                        <p:strVal val="visible"/>
                                      </p:to>
                                    </p:set>
                                    <p:animEffect transition="in" filter="fade">
                                      <p:cBhvr>
                                        <p:cTn id="17" dur="500"/>
                                        <p:tgtEl>
                                          <p:spTgt spid="6">
                                            <p:graphicEl>
                                              <a:chart seriesIdx="-4" categoryIdx="2"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4" categoryIdx="3" bldStep="category"/>
                                            </p:graphicEl>
                                          </p:spTgt>
                                        </p:tgtEl>
                                        <p:attrNameLst>
                                          <p:attrName>style.visibility</p:attrName>
                                        </p:attrNameLst>
                                      </p:cBhvr>
                                      <p:to>
                                        <p:strVal val="visible"/>
                                      </p:to>
                                    </p:set>
                                    <p:animEffect transition="in" filter="fade">
                                      <p:cBhvr>
                                        <p:cTn id="22" dur="500"/>
                                        <p:tgtEl>
                                          <p:spTgt spid="6">
                                            <p:graphicEl>
                                              <a:chart seriesIdx="-4" categoryIdx="3" bldStep="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chart seriesIdx="-4" categoryIdx="4" bldStep="category"/>
                                            </p:graphicEl>
                                          </p:spTgt>
                                        </p:tgtEl>
                                        <p:attrNameLst>
                                          <p:attrName>style.visibility</p:attrName>
                                        </p:attrNameLst>
                                      </p:cBhvr>
                                      <p:to>
                                        <p:strVal val="visible"/>
                                      </p:to>
                                    </p:set>
                                    <p:animEffect transition="in" filter="fade">
                                      <p:cBhvr>
                                        <p:cTn id="27" dur="500"/>
                                        <p:tgtEl>
                                          <p:spTgt spid="6">
                                            <p:graphicEl>
                                              <a:chart seriesIdx="-4" categoryIdx="4" bldStep="category"/>
                                            </p:graphic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C9B0EF5C-8312-4156-A9D9-9F2FBD6FD1C1}"/>
              </a:ext>
            </a:extLst>
          </p:cNvPr>
          <p:cNvGraphicFramePr>
            <a:graphicFrameLocks/>
          </p:cNvGraphicFramePr>
          <p:nvPr/>
        </p:nvGraphicFramePr>
        <p:xfrm>
          <a:off x="1908000" y="1438133"/>
          <a:ext cx="8640000" cy="43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noFill/>
        </p:spPr>
        <p:txBody>
          <a:bodyPr/>
          <a:lstStyle/>
          <a:p>
            <a:r>
              <a:rPr lang="fr-FR" sz="2800" dirty="0">
                <a:solidFill>
                  <a:srgbClr val="0070C0"/>
                </a:solidFill>
                <a:latin typeface="Gill Sans MT"/>
                <a:ea typeface="+mn-ea"/>
                <a:cs typeface="+mn-cs"/>
              </a:rPr>
              <a:t>Part des différents modes selon les caractéristiques de mobilité</a:t>
            </a:r>
            <a:endParaRPr lang="fr-FR" dirty="0"/>
          </a:p>
        </p:txBody>
      </p:sp>
      <p:sp>
        <p:nvSpPr>
          <p:cNvPr id="3" name="Espace réservé de la date 2"/>
          <p:cNvSpPr>
            <a:spLocks noGrp="1"/>
          </p:cNvSpPr>
          <p:nvPr>
            <p:ph type="dt" sz="half" idx="10"/>
          </p:nvPr>
        </p:nvSpPr>
        <p:spPr/>
        <p:txBody>
          <a:bodyPr/>
          <a:lstStyle/>
          <a:p>
            <a:pPr algn="r"/>
            <a:r>
              <a:rPr lang="fr-FR"/>
              <a:t>05/11/2024</a:t>
            </a:r>
            <a:endParaRPr lang="fr-FR" dirty="0"/>
          </a:p>
        </p:txBody>
      </p:sp>
      <p:sp>
        <p:nvSpPr>
          <p:cNvPr id="5" name="Espace réservé du numéro de diapositive 4"/>
          <p:cNvSpPr>
            <a:spLocks noGrp="1"/>
          </p:cNvSpPr>
          <p:nvPr>
            <p:ph type="sldNum" sz="quarter" idx="12"/>
          </p:nvPr>
        </p:nvSpPr>
        <p:spPr/>
        <p:txBody>
          <a:bodyPr/>
          <a:lstStyle/>
          <a:p>
            <a:fld id="{7DB8656E-A64D-4224-BA07-37D0C347CFBD}" type="slidenum">
              <a:rPr lang="fr-FR" smtClean="0"/>
              <a:t>7</a:t>
            </a:fld>
            <a:endParaRPr lang="fr-FR"/>
          </a:p>
        </p:txBody>
      </p:sp>
      <p:sp>
        <p:nvSpPr>
          <p:cNvPr id="9" name="ZoneTexte 8"/>
          <p:cNvSpPr txBox="1"/>
          <p:nvPr/>
        </p:nvSpPr>
        <p:spPr>
          <a:xfrm>
            <a:off x="605536" y="5877272"/>
            <a:ext cx="10963072" cy="307777"/>
          </a:xfrm>
          <a:prstGeom prst="rect">
            <a:avLst/>
          </a:prstGeom>
          <a:noFill/>
        </p:spPr>
        <p:txBody>
          <a:bodyPr wrap="square" rtlCol="0">
            <a:spAutoFit/>
          </a:bodyPr>
          <a:lstStyle/>
          <a:p>
            <a:pPr algn="ctr"/>
            <a:r>
              <a:rPr lang="fr-FR" sz="1400" b="1" dirty="0">
                <a:solidFill>
                  <a:srgbClr val="0070C0"/>
                </a:solidFill>
              </a:rPr>
              <a:t>Part des modes selon le critère : nombre de trajets, temps de transport, distances parcourues, émissions de gaz à effet de serre</a:t>
            </a:r>
          </a:p>
        </p:txBody>
      </p:sp>
      <p:sp>
        <p:nvSpPr>
          <p:cNvPr id="7" name="ZoneTexte 6">
            <a:extLst>
              <a:ext uri="{FF2B5EF4-FFF2-40B4-BE49-F238E27FC236}">
                <a16:creationId xmlns:a16="http://schemas.microsoft.com/office/drawing/2014/main" id="{A73FA9D9-74A6-F968-2097-2CD3A10F25F8}"/>
              </a:ext>
            </a:extLst>
          </p:cNvPr>
          <p:cNvSpPr txBox="1"/>
          <p:nvPr/>
        </p:nvSpPr>
        <p:spPr>
          <a:xfrm>
            <a:off x="2387792" y="5337212"/>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TRAJETS</a:t>
            </a:r>
          </a:p>
        </p:txBody>
      </p:sp>
      <p:sp>
        <p:nvSpPr>
          <p:cNvPr id="8" name="ZoneTexte 7">
            <a:extLst>
              <a:ext uri="{FF2B5EF4-FFF2-40B4-BE49-F238E27FC236}">
                <a16:creationId xmlns:a16="http://schemas.microsoft.com/office/drawing/2014/main" id="{B318F0C3-1E51-EC8A-CAD7-C6F970646F3D}"/>
              </a:ext>
            </a:extLst>
          </p:cNvPr>
          <p:cNvSpPr txBox="1"/>
          <p:nvPr/>
        </p:nvSpPr>
        <p:spPr>
          <a:xfrm>
            <a:off x="6384236" y="5337212"/>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EMISSIONS</a:t>
            </a:r>
          </a:p>
        </p:txBody>
      </p:sp>
      <p:sp>
        <p:nvSpPr>
          <p:cNvPr id="10" name="ZoneTexte 9">
            <a:extLst>
              <a:ext uri="{FF2B5EF4-FFF2-40B4-BE49-F238E27FC236}">
                <a16:creationId xmlns:a16="http://schemas.microsoft.com/office/drawing/2014/main" id="{E3B711E4-34C5-55F8-DA20-A1A57F83E0F6}"/>
              </a:ext>
            </a:extLst>
          </p:cNvPr>
          <p:cNvSpPr txBox="1"/>
          <p:nvPr/>
        </p:nvSpPr>
        <p:spPr>
          <a:xfrm>
            <a:off x="3719940" y="5337212"/>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TEMPS</a:t>
            </a:r>
          </a:p>
        </p:txBody>
      </p:sp>
      <p:sp>
        <p:nvSpPr>
          <p:cNvPr id="11" name="ZoneTexte 10">
            <a:extLst>
              <a:ext uri="{FF2B5EF4-FFF2-40B4-BE49-F238E27FC236}">
                <a16:creationId xmlns:a16="http://schemas.microsoft.com/office/drawing/2014/main" id="{17686C00-6FA6-853C-379C-24DF74699939}"/>
              </a:ext>
            </a:extLst>
          </p:cNvPr>
          <p:cNvSpPr txBox="1"/>
          <p:nvPr/>
        </p:nvSpPr>
        <p:spPr>
          <a:xfrm>
            <a:off x="5052088" y="5337212"/>
            <a:ext cx="1836000" cy="307777"/>
          </a:xfrm>
          <a:prstGeom prst="rect">
            <a:avLst/>
          </a:prstGeom>
          <a:noFill/>
        </p:spPr>
        <p:txBody>
          <a:bodyPr wrap="square" rtlCol="0">
            <a:spAutoFit/>
          </a:bodyPr>
          <a:lstStyle/>
          <a:p>
            <a:pPr algn="ctr"/>
            <a:r>
              <a:rPr lang="fr-FR" sz="1400" b="1" dirty="0">
                <a:solidFill>
                  <a:schemeClr val="tx1">
                    <a:lumMod val="75000"/>
                    <a:lumOff val="25000"/>
                  </a:schemeClr>
                </a:solidFill>
              </a:rPr>
              <a:t>DISTANCES</a:t>
            </a:r>
          </a:p>
        </p:txBody>
      </p:sp>
      <p:sp>
        <p:nvSpPr>
          <p:cNvPr id="12" name="ZoneTexte 11">
            <a:extLst>
              <a:ext uri="{FF2B5EF4-FFF2-40B4-BE49-F238E27FC236}">
                <a16:creationId xmlns:a16="http://schemas.microsoft.com/office/drawing/2014/main" id="{A36C34C8-7709-6BBE-14DA-31065DDDD4B8}"/>
              </a:ext>
            </a:extLst>
          </p:cNvPr>
          <p:cNvSpPr txBox="1"/>
          <p:nvPr/>
        </p:nvSpPr>
        <p:spPr>
          <a:xfrm>
            <a:off x="7716384" y="5229490"/>
            <a:ext cx="1836000" cy="523220"/>
          </a:xfrm>
          <a:prstGeom prst="rect">
            <a:avLst/>
          </a:prstGeom>
          <a:noFill/>
        </p:spPr>
        <p:txBody>
          <a:bodyPr wrap="square" rtlCol="0">
            <a:spAutoFit/>
          </a:bodyPr>
          <a:lstStyle/>
          <a:p>
            <a:pPr algn="ctr"/>
            <a:r>
              <a:rPr lang="fr-FR" sz="1400" b="1" dirty="0">
                <a:solidFill>
                  <a:schemeClr val="tx1">
                    <a:lumMod val="75000"/>
                    <a:lumOff val="25000"/>
                  </a:schemeClr>
                </a:solidFill>
              </a:rPr>
              <a:t>Avec amont </a:t>
            </a:r>
          </a:p>
          <a:p>
            <a:pPr algn="ctr"/>
            <a:r>
              <a:rPr lang="fr-FR" sz="1400" b="1" dirty="0">
                <a:solidFill>
                  <a:schemeClr val="tx1">
                    <a:lumMod val="75000"/>
                    <a:lumOff val="25000"/>
                  </a:schemeClr>
                </a:solidFill>
              </a:rPr>
              <a:t>et traînées*</a:t>
            </a:r>
          </a:p>
        </p:txBody>
      </p:sp>
      <p:sp>
        <p:nvSpPr>
          <p:cNvPr id="6" name="Espace réservé du pied de page 3">
            <a:extLst>
              <a:ext uri="{FF2B5EF4-FFF2-40B4-BE49-F238E27FC236}">
                <a16:creationId xmlns:a16="http://schemas.microsoft.com/office/drawing/2014/main" id="{8F36EC2A-8773-C1E3-5325-8B0D104ED304}"/>
              </a:ext>
            </a:extLst>
          </p:cNvPr>
          <p:cNvSpPr txBox="1">
            <a:spLocks/>
          </p:cNvSpPr>
          <p:nvPr/>
        </p:nvSpPr>
        <p:spPr>
          <a:xfrm>
            <a:off x="1458000" y="6356350"/>
            <a:ext cx="9390528"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*traînées de condensation de l’aérien (voir détails en commentaire en </a:t>
            </a:r>
            <a:r>
              <a:rPr lang="fr-FR" dirty="0">
                <a:hlinkClick r:id="rId4" action="ppaction://hlinksldjump"/>
              </a:rPr>
              <a:t>page 3</a:t>
            </a:r>
            <a:r>
              <a:rPr lang="fr-FR" dirty="0"/>
              <a:t>)</a:t>
            </a:r>
          </a:p>
        </p:txBody>
      </p:sp>
      <p:sp>
        <p:nvSpPr>
          <p:cNvPr id="13" name="Espace réservé du pied de page 3">
            <a:extLst>
              <a:ext uri="{FF2B5EF4-FFF2-40B4-BE49-F238E27FC236}">
                <a16:creationId xmlns:a16="http://schemas.microsoft.com/office/drawing/2014/main" id="{F7E8FF85-CDA5-6EB6-E1D8-56E080645F7B}"/>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5" action="ppaction://hlinksldjump"/>
              </a:rPr>
              <a:t>Table des matières</a:t>
            </a:r>
            <a:endParaRPr lang="fr-FR" dirty="0"/>
          </a:p>
        </p:txBody>
      </p:sp>
    </p:spTree>
    <p:extLst>
      <p:ext uri="{BB962C8B-B14F-4D97-AF65-F5344CB8AC3E}">
        <p14:creationId xmlns:p14="http://schemas.microsoft.com/office/powerpoint/2010/main" val="32810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fade">
                                      <p:cBhvr>
                                        <p:cTn id="7" dur="500"/>
                                        <p:tgtEl>
                                          <p:spTgt spid="4">
                                            <p:graphicEl>
                                              <a:chart seriesIdx="-4" categoryIdx="0" bldStep="category"/>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fade">
                                      <p:cBhvr>
                                        <p:cTn id="11" dur="500"/>
                                        <p:tgtEl>
                                          <p:spTgt spid="4">
                                            <p:graphicEl>
                                              <a:chart seriesIdx="-4" categoryIdx="1"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fade">
                                      <p:cBhvr>
                                        <p:cTn id="15" dur="500"/>
                                        <p:tgtEl>
                                          <p:spTgt spid="4">
                                            <p:graphicEl>
                                              <a:chart seriesIdx="-4" categoryIdx="2" bldStep="category"/>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chart seriesIdx="-4" categoryIdx="3" bldStep="category"/>
                                            </p:graphicEl>
                                          </p:spTgt>
                                        </p:tgtEl>
                                        <p:attrNameLst>
                                          <p:attrName>style.visibility</p:attrName>
                                        </p:attrNameLst>
                                      </p:cBhvr>
                                      <p:to>
                                        <p:strVal val="visible"/>
                                      </p:to>
                                    </p:set>
                                    <p:animEffect transition="in" filter="fade">
                                      <p:cBhvr>
                                        <p:cTn id="20" dur="500"/>
                                        <p:tgtEl>
                                          <p:spTgt spid="4">
                                            <p:graphicEl>
                                              <a:chart seriesIdx="-4" categoryIdx="3" bldStep="category"/>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chart seriesIdx="-4" categoryIdx="4" bldStep="category"/>
                                            </p:graphicEl>
                                          </p:spTgt>
                                        </p:tgtEl>
                                        <p:attrNameLst>
                                          <p:attrName>style.visibility</p:attrName>
                                        </p:attrNameLst>
                                      </p:cBhvr>
                                      <p:to>
                                        <p:strVal val="visible"/>
                                      </p:to>
                                    </p:set>
                                    <p:animEffect transition="in" filter="fade">
                                      <p:cBhvr>
                                        <p:cTn id="25" dur="500"/>
                                        <p:tgtEl>
                                          <p:spTgt spid="4">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9970D-33DE-1084-AB7C-D39E869F7C8C}"/>
            </a:ext>
          </a:extLst>
        </p:cNvPr>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9C2E791A-5AAD-902B-E291-97EAFE3851F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FECBB10D-0B93-A838-A222-CE2FBDBDCBC8}"/>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8</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E17D9727-4FF6-F807-CBF4-47E7694ECEF2}"/>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17" name="Titre 8">
            <a:extLst>
              <a:ext uri="{FF2B5EF4-FFF2-40B4-BE49-F238E27FC236}">
                <a16:creationId xmlns:a16="http://schemas.microsoft.com/office/drawing/2014/main" id="{F47AD0BD-CE35-2D85-2C3D-0F0B89FF8768}"/>
              </a:ext>
            </a:extLst>
          </p:cNvPr>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Parts modales selon la distance</a:t>
            </a:r>
            <a:endParaRPr lang="fr-FR" dirty="0"/>
          </a:p>
        </p:txBody>
      </p:sp>
      <p:sp>
        <p:nvSpPr>
          <p:cNvPr id="13" name="ZoneTexte 12">
            <a:extLst>
              <a:ext uri="{FF2B5EF4-FFF2-40B4-BE49-F238E27FC236}">
                <a16:creationId xmlns:a16="http://schemas.microsoft.com/office/drawing/2014/main" id="{CFF6193E-2C6D-EE59-5890-3F06E9EBE86F}"/>
              </a:ext>
            </a:extLst>
          </p:cNvPr>
          <p:cNvSpPr txBox="1"/>
          <p:nvPr/>
        </p:nvSpPr>
        <p:spPr>
          <a:xfrm>
            <a:off x="605536" y="6001543"/>
            <a:ext cx="10963072" cy="307777"/>
          </a:xfrm>
          <a:prstGeom prst="rect">
            <a:avLst/>
          </a:prstGeom>
          <a:noFill/>
        </p:spPr>
        <p:txBody>
          <a:bodyPr wrap="square" rtlCol="0">
            <a:spAutoFit/>
          </a:bodyPr>
          <a:lstStyle/>
          <a:p>
            <a:pPr algn="ctr"/>
            <a:r>
              <a:rPr lang="fr-FR" sz="1400" b="1" dirty="0">
                <a:solidFill>
                  <a:srgbClr val="0070C0"/>
                </a:solidFill>
              </a:rPr>
              <a:t>Part des différentes modes de transport selon les classes de distances</a:t>
            </a:r>
          </a:p>
        </p:txBody>
      </p:sp>
      <p:graphicFrame>
        <p:nvGraphicFramePr>
          <p:cNvPr id="25" name="Graphique 24">
            <a:extLst>
              <a:ext uri="{FF2B5EF4-FFF2-40B4-BE49-F238E27FC236}">
                <a16:creationId xmlns:a16="http://schemas.microsoft.com/office/drawing/2014/main" id="{3A9CD3AA-3B44-4B6D-8AA2-E253677B31F5}"/>
              </a:ext>
            </a:extLst>
          </p:cNvPr>
          <p:cNvGraphicFramePr>
            <a:graphicFrameLocks/>
          </p:cNvGraphicFramePr>
          <p:nvPr/>
        </p:nvGraphicFramePr>
        <p:xfrm>
          <a:off x="3216320" y="1368000"/>
          <a:ext cx="5760000" cy="45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Graphique 26">
            <a:extLst>
              <a:ext uri="{FF2B5EF4-FFF2-40B4-BE49-F238E27FC236}">
                <a16:creationId xmlns:a16="http://schemas.microsoft.com/office/drawing/2014/main" id="{41418305-7AEC-52B1-2B27-9C2204D27EE5}"/>
              </a:ext>
            </a:extLst>
          </p:cNvPr>
          <p:cNvGraphicFramePr>
            <a:graphicFrameLocks/>
          </p:cNvGraphicFramePr>
          <p:nvPr/>
        </p:nvGraphicFramePr>
        <p:xfrm>
          <a:off x="191664" y="2268000"/>
          <a:ext cx="288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Graphique 27">
            <a:extLst>
              <a:ext uri="{FF2B5EF4-FFF2-40B4-BE49-F238E27FC236}">
                <a16:creationId xmlns:a16="http://schemas.microsoft.com/office/drawing/2014/main" id="{819048AE-F23F-B19A-59AB-FA43BDA6EA5A}"/>
              </a:ext>
            </a:extLst>
          </p:cNvPr>
          <p:cNvGraphicFramePr>
            <a:graphicFrameLocks/>
          </p:cNvGraphicFramePr>
          <p:nvPr/>
        </p:nvGraphicFramePr>
        <p:xfrm>
          <a:off x="9120656" y="2268000"/>
          <a:ext cx="288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2" name="Espace réservé du pied de page 3">
            <a:extLst>
              <a:ext uri="{FF2B5EF4-FFF2-40B4-BE49-F238E27FC236}">
                <a16:creationId xmlns:a16="http://schemas.microsoft.com/office/drawing/2014/main" id="{BC501A71-5C0C-B92C-4BC2-ADBC163AA1C1}"/>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6" action="ppaction://hlinksldjump"/>
              </a:rPr>
              <a:t>Table des matières</a:t>
            </a:r>
            <a:endParaRPr lang="fr-FR" dirty="0"/>
          </a:p>
        </p:txBody>
      </p:sp>
    </p:spTree>
    <p:extLst>
      <p:ext uri="{BB962C8B-B14F-4D97-AF65-F5344CB8AC3E}">
        <p14:creationId xmlns:p14="http://schemas.microsoft.com/office/powerpoint/2010/main" val="117736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9AC1E-0F4B-99A4-28F2-F43CFFB5284D}"/>
            </a:ext>
          </a:extLst>
        </p:cNvPr>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A4777D17-F23C-41CD-A42A-2B4CB08C61AE}"/>
              </a:ext>
            </a:extLst>
          </p:cNvPr>
          <p:cNvGraphicFramePr>
            <a:graphicFrameLocks/>
          </p:cNvGraphicFramePr>
          <p:nvPr>
            <p:extLst>
              <p:ext uri="{D42A27DB-BD31-4B8C-83A1-F6EECF244321}">
                <p14:modId xmlns:p14="http://schemas.microsoft.com/office/powerpoint/2010/main" val="1677758714"/>
              </p:ext>
            </p:extLst>
          </p:nvPr>
        </p:nvGraphicFramePr>
        <p:xfrm>
          <a:off x="467178" y="836712"/>
          <a:ext cx="11257644" cy="5519637"/>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e la date 2">
            <a:extLst>
              <a:ext uri="{FF2B5EF4-FFF2-40B4-BE49-F238E27FC236}">
                <a16:creationId xmlns:a16="http://schemas.microsoft.com/office/drawing/2014/main" id="{BDA56661-80A1-FD8F-2657-ABFE5C3251BF}"/>
              </a:ext>
            </a:extLst>
          </p:cNvPr>
          <p:cNvSpPr>
            <a:spLocks noGrp="1"/>
          </p:cNvSpPr>
          <p:nvPr>
            <p:ph type="dt" sz="half" idx="10"/>
          </p:nvPr>
        </p:nvSpPr>
        <p:spPr/>
        <p:txBody>
          <a:bodyPr/>
          <a:lstStyle/>
          <a:p>
            <a:pPr algn="r"/>
            <a:r>
              <a:rPr lang="fr-FR">
                <a:solidFill>
                  <a:srgbClr val="464653"/>
                </a:solidFill>
                <a:latin typeface="Gill Sans MT"/>
              </a:rPr>
              <a:t>05/11/2024</a:t>
            </a:r>
            <a:endParaRPr lang="fr-FR" dirty="0">
              <a:solidFill>
                <a:srgbClr val="464653"/>
              </a:solidFill>
              <a:latin typeface="Gill Sans MT"/>
            </a:endParaRPr>
          </a:p>
        </p:txBody>
      </p:sp>
      <p:sp>
        <p:nvSpPr>
          <p:cNvPr id="5" name="Espace réservé du numéro de diapositive 4">
            <a:extLst>
              <a:ext uri="{FF2B5EF4-FFF2-40B4-BE49-F238E27FC236}">
                <a16:creationId xmlns:a16="http://schemas.microsoft.com/office/drawing/2014/main" id="{C4A982E7-C6FF-2F4C-7D05-790A7EC146DA}"/>
              </a:ext>
            </a:extLst>
          </p:cNvPr>
          <p:cNvSpPr>
            <a:spLocks noGrp="1"/>
          </p:cNvSpPr>
          <p:nvPr>
            <p:ph type="sldNum" sz="quarter" idx="12"/>
          </p:nvPr>
        </p:nvSpPr>
        <p:spPr/>
        <p:txBody>
          <a:bodyPr/>
          <a:lstStyle/>
          <a:p>
            <a:fld id="{7DB8656E-A64D-4224-BA07-37D0C347CFBD}" type="slidenum">
              <a:rPr lang="fr-FR">
                <a:solidFill>
                  <a:srgbClr val="464653"/>
                </a:solidFill>
                <a:latin typeface="Gill Sans MT"/>
              </a:rPr>
              <a:pPr/>
              <a:t>9</a:t>
            </a:fld>
            <a:endParaRPr lang="fr-FR">
              <a:solidFill>
                <a:srgbClr val="464653"/>
              </a:solidFill>
              <a:latin typeface="Gill Sans MT"/>
            </a:endParaRPr>
          </a:p>
        </p:txBody>
      </p:sp>
      <p:sp>
        <p:nvSpPr>
          <p:cNvPr id="10" name="Espace réservé du pied de page 3">
            <a:extLst>
              <a:ext uri="{FF2B5EF4-FFF2-40B4-BE49-F238E27FC236}">
                <a16:creationId xmlns:a16="http://schemas.microsoft.com/office/drawing/2014/main" id="{C02612B6-120C-1CE5-DEDC-4B6B1E04898F}"/>
              </a:ext>
            </a:extLst>
          </p:cNvPr>
          <p:cNvSpPr txBox="1">
            <a:spLocks/>
          </p:cNvSpPr>
          <p:nvPr/>
        </p:nvSpPr>
        <p:spPr>
          <a:xfrm>
            <a:off x="2783632" y="6356351"/>
            <a:ext cx="6336704" cy="501651"/>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dirty="0">
              <a:solidFill>
                <a:srgbClr val="464653"/>
              </a:solidFill>
              <a:latin typeface="Gill Sans MT"/>
            </a:endParaRPr>
          </a:p>
        </p:txBody>
      </p:sp>
      <p:sp>
        <p:nvSpPr>
          <p:cNvPr id="17" name="Titre 8">
            <a:extLst>
              <a:ext uri="{FF2B5EF4-FFF2-40B4-BE49-F238E27FC236}">
                <a16:creationId xmlns:a16="http://schemas.microsoft.com/office/drawing/2014/main" id="{44092D02-0122-1A7C-C3F9-AB14AF408E01}"/>
              </a:ext>
            </a:extLst>
          </p:cNvPr>
          <p:cNvSpPr>
            <a:spLocks noGrp="1"/>
          </p:cNvSpPr>
          <p:nvPr>
            <p:ph type="title"/>
          </p:nvPr>
        </p:nvSpPr>
        <p:spPr>
          <a:xfrm>
            <a:off x="609599" y="152400"/>
            <a:ext cx="11103023" cy="990600"/>
          </a:xfrm>
        </p:spPr>
        <p:txBody>
          <a:bodyPr>
            <a:normAutofit/>
          </a:bodyPr>
          <a:lstStyle/>
          <a:p>
            <a:pPr>
              <a:spcBef>
                <a:spcPts val="0"/>
              </a:spcBef>
            </a:pPr>
            <a:r>
              <a:rPr lang="fr-FR" sz="2800" dirty="0">
                <a:solidFill>
                  <a:srgbClr val="0070C0"/>
                </a:solidFill>
                <a:latin typeface="Gill Sans MT"/>
                <a:ea typeface="+mn-ea"/>
                <a:cs typeface="+mn-cs"/>
              </a:rPr>
              <a:t>Caractéristiques des mobilités par </a:t>
            </a:r>
            <a:r>
              <a:rPr lang="fr-FR" sz="2800" b="1" dirty="0">
                <a:solidFill>
                  <a:srgbClr val="0070C0"/>
                </a:solidFill>
                <a:latin typeface="Gill Sans MT"/>
                <a:ea typeface="+mn-ea"/>
                <a:cs typeface="+mn-cs"/>
              </a:rPr>
              <a:t>motifs de déplacements</a:t>
            </a:r>
            <a:endParaRPr lang="fr-FR" b="1" dirty="0"/>
          </a:p>
        </p:txBody>
      </p:sp>
      <p:sp>
        <p:nvSpPr>
          <p:cNvPr id="58" name="Espace réservé du pied de page 3">
            <a:extLst>
              <a:ext uri="{FF2B5EF4-FFF2-40B4-BE49-F238E27FC236}">
                <a16:creationId xmlns:a16="http://schemas.microsoft.com/office/drawing/2014/main" id="{D9F0C2D4-0524-FAC9-A3C1-FF4F8AD7B882}"/>
              </a:ext>
            </a:extLst>
          </p:cNvPr>
          <p:cNvSpPr txBox="1">
            <a:spLocks/>
          </p:cNvSpPr>
          <p:nvPr/>
        </p:nvSpPr>
        <p:spPr>
          <a:xfrm>
            <a:off x="1458000" y="6356350"/>
            <a:ext cx="9174504" cy="468000"/>
          </a:xfrm>
          <a:prstGeom prst="rect">
            <a:avLst/>
          </a:prstGeom>
        </p:spPr>
        <p:txBody>
          <a:bodyPr vert="horz"/>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t>Compléments par motifs en </a:t>
            </a:r>
            <a:r>
              <a:rPr lang="fr-FR" dirty="0">
                <a:hlinkClick r:id="rId4" action="ppaction://hlinksldjump"/>
              </a:rPr>
              <a:t>pages 16-20</a:t>
            </a:r>
            <a:endParaRPr lang="fr-FR" dirty="0"/>
          </a:p>
        </p:txBody>
      </p:sp>
      <p:sp>
        <p:nvSpPr>
          <p:cNvPr id="40" name="ZoneTexte 39">
            <a:extLst>
              <a:ext uri="{FF2B5EF4-FFF2-40B4-BE49-F238E27FC236}">
                <a16:creationId xmlns:a16="http://schemas.microsoft.com/office/drawing/2014/main" id="{473EAA0A-83EF-E1D3-94D0-F75263485378}"/>
              </a:ext>
            </a:extLst>
          </p:cNvPr>
          <p:cNvSpPr txBox="1"/>
          <p:nvPr/>
        </p:nvSpPr>
        <p:spPr>
          <a:xfrm>
            <a:off x="288697" y="1566000"/>
            <a:ext cx="1512000" cy="468000"/>
          </a:xfrm>
          <a:prstGeom prst="rect">
            <a:avLst/>
          </a:prstGeom>
          <a:noFill/>
          <a:ln>
            <a:noFill/>
          </a:ln>
        </p:spPr>
        <p:txBody>
          <a:bodyPr wrap="square" rtlCol="0" anchor="ctr">
            <a:spAutoFit/>
          </a:bodyPr>
          <a:lstStyle/>
          <a:p>
            <a:pPr algn="ctr"/>
            <a:r>
              <a:rPr lang="fr-FR" sz="1200" b="1" dirty="0"/>
              <a:t>Déplacements</a:t>
            </a:r>
          </a:p>
        </p:txBody>
      </p:sp>
      <p:sp>
        <p:nvSpPr>
          <p:cNvPr id="6" name="ZoneTexte 5">
            <a:extLst>
              <a:ext uri="{FF2B5EF4-FFF2-40B4-BE49-F238E27FC236}">
                <a16:creationId xmlns:a16="http://schemas.microsoft.com/office/drawing/2014/main" id="{FF0D3CB6-E371-D841-47FB-6A0C68306793}"/>
              </a:ext>
            </a:extLst>
          </p:cNvPr>
          <p:cNvSpPr txBox="1"/>
          <p:nvPr/>
        </p:nvSpPr>
        <p:spPr>
          <a:xfrm>
            <a:off x="288697" y="2474395"/>
            <a:ext cx="1512000" cy="468000"/>
          </a:xfrm>
          <a:prstGeom prst="rect">
            <a:avLst/>
          </a:prstGeom>
          <a:noFill/>
          <a:ln>
            <a:noFill/>
          </a:ln>
        </p:spPr>
        <p:txBody>
          <a:bodyPr wrap="square" rtlCol="0" anchor="ctr">
            <a:spAutoFit/>
          </a:bodyPr>
          <a:lstStyle/>
          <a:p>
            <a:pPr algn="ctr"/>
            <a:r>
              <a:rPr lang="fr-FR" sz="1200" b="1" dirty="0"/>
              <a:t>Temps</a:t>
            </a:r>
          </a:p>
        </p:txBody>
      </p:sp>
      <p:sp>
        <p:nvSpPr>
          <p:cNvPr id="7" name="ZoneTexte 6">
            <a:extLst>
              <a:ext uri="{FF2B5EF4-FFF2-40B4-BE49-F238E27FC236}">
                <a16:creationId xmlns:a16="http://schemas.microsoft.com/office/drawing/2014/main" id="{DB2DCDB3-17FC-E0A1-20A3-0BA6FE321C61}"/>
              </a:ext>
            </a:extLst>
          </p:cNvPr>
          <p:cNvSpPr txBox="1"/>
          <p:nvPr/>
        </p:nvSpPr>
        <p:spPr>
          <a:xfrm>
            <a:off x="288697" y="3382791"/>
            <a:ext cx="1512000" cy="468000"/>
          </a:xfrm>
          <a:prstGeom prst="rect">
            <a:avLst/>
          </a:prstGeom>
          <a:noFill/>
          <a:ln>
            <a:noFill/>
          </a:ln>
        </p:spPr>
        <p:txBody>
          <a:bodyPr wrap="square" rtlCol="0" anchor="ctr">
            <a:spAutoFit/>
          </a:bodyPr>
          <a:lstStyle/>
          <a:p>
            <a:pPr algn="ctr"/>
            <a:r>
              <a:rPr lang="fr-FR" sz="1200" b="1" dirty="0"/>
              <a:t>Distances</a:t>
            </a:r>
          </a:p>
        </p:txBody>
      </p:sp>
      <p:sp>
        <p:nvSpPr>
          <p:cNvPr id="8" name="ZoneTexte 7">
            <a:extLst>
              <a:ext uri="{FF2B5EF4-FFF2-40B4-BE49-F238E27FC236}">
                <a16:creationId xmlns:a16="http://schemas.microsoft.com/office/drawing/2014/main" id="{89A78CA2-045B-A81F-5C53-DD67F4A2F79B}"/>
              </a:ext>
            </a:extLst>
          </p:cNvPr>
          <p:cNvSpPr txBox="1"/>
          <p:nvPr/>
        </p:nvSpPr>
        <p:spPr>
          <a:xfrm>
            <a:off x="288697" y="4291187"/>
            <a:ext cx="1512000" cy="468000"/>
          </a:xfrm>
          <a:prstGeom prst="rect">
            <a:avLst/>
          </a:prstGeom>
          <a:noFill/>
          <a:ln>
            <a:noFill/>
          </a:ln>
        </p:spPr>
        <p:txBody>
          <a:bodyPr wrap="square" rtlCol="0" anchor="ctr">
            <a:spAutoFit/>
          </a:bodyPr>
          <a:lstStyle/>
          <a:p>
            <a:pPr algn="ctr"/>
            <a:r>
              <a:rPr lang="fr-FR" sz="1200" b="1" dirty="0"/>
              <a:t>Emissions </a:t>
            </a:r>
          </a:p>
          <a:p>
            <a:pPr algn="ctr"/>
            <a:r>
              <a:rPr lang="fr-FR" sz="1200" b="1" dirty="0"/>
              <a:t>directes</a:t>
            </a:r>
          </a:p>
        </p:txBody>
      </p:sp>
      <p:sp>
        <p:nvSpPr>
          <p:cNvPr id="9" name="ZoneTexte 8">
            <a:extLst>
              <a:ext uri="{FF2B5EF4-FFF2-40B4-BE49-F238E27FC236}">
                <a16:creationId xmlns:a16="http://schemas.microsoft.com/office/drawing/2014/main" id="{CF6B64AC-AD7D-3FFD-881D-58138B430AFA}"/>
              </a:ext>
            </a:extLst>
          </p:cNvPr>
          <p:cNvSpPr txBox="1"/>
          <p:nvPr/>
        </p:nvSpPr>
        <p:spPr>
          <a:xfrm>
            <a:off x="288697" y="5199582"/>
            <a:ext cx="1512000" cy="468000"/>
          </a:xfrm>
          <a:prstGeom prst="rect">
            <a:avLst/>
          </a:prstGeom>
          <a:noFill/>
          <a:ln>
            <a:noFill/>
          </a:ln>
        </p:spPr>
        <p:txBody>
          <a:bodyPr wrap="square" rtlCol="0" anchor="ctr">
            <a:spAutoFit/>
          </a:bodyPr>
          <a:lstStyle/>
          <a:p>
            <a:pPr algn="ctr"/>
            <a:r>
              <a:rPr lang="fr-FR" sz="1200" b="1" dirty="0"/>
              <a:t>Emissions avec amont et traînées</a:t>
            </a:r>
          </a:p>
        </p:txBody>
      </p:sp>
      <p:pic>
        <p:nvPicPr>
          <p:cNvPr id="11" name="Image 10">
            <a:extLst>
              <a:ext uri="{FF2B5EF4-FFF2-40B4-BE49-F238E27FC236}">
                <a16:creationId xmlns:a16="http://schemas.microsoft.com/office/drawing/2014/main" id="{36EF94F1-B096-26E1-AA40-A97FEF35CF63}"/>
              </a:ext>
            </a:extLst>
          </p:cNvPr>
          <p:cNvPicPr>
            <a:picLocks noChangeAspect="1"/>
          </p:cNvPicPr>
          <p:nvPr/>
        </p:nvPicPr>
        <p:blipFill>
          <a:blip r:embed="rId5"/>
          <a:stretch>
            <a:fillRect/>
          </a:stretch>
        </p:blipFill>
        <p:spPr>
          <a:xfrm>
            <a:off x="10926638" y="2981116"/>
            <a:ext cx="857994" cy="1816036"/>
          </a:xfrm>
          <a:prstGeom prst="rect">
            <a:avLst/>
          </a:prstGeom>
        </p:spPr>
      </p:pic>
      <p:cxnSp>
        <p:nvCxnSpPr>
          <p:cNvPr id="2" name="Connecteur droit 1">
            <a:extLst>
              <a:ext uri="{FF2B5EF4-FFF2-40B4-BE49-F238E27FC236}">
                <a16:creationId xmlns:a16="http://schemas.microsoft.com/office/drawing/2014/main" id="{0EC2435E-F517-56E0-609D-4690C8850446}"/>
              </a:ext>
            </a:extLst>
          </p:cNvPr>
          <p:cNvCxnSpPr>
            <a:cxnSpLocks/>
          </p:cNvCxnSpPr>
          <p:nvPr/>
        </p:nvCxnSpPr>
        <p:spPr>
          <a:xfrm flipH="1">
            <a:off x="443880" y="4993200"/>
            <a:ext cx="1018862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E6289D96-0A02-6EF7-9979-6519CBA5EF27}"/>
              </a:ext>
            </a:extLst>
          </p:cNvPr>
          <p:cNvCxnSpPr>
            <a:cxnSpLocks/>
          </p:cNvCxnSpPr>
          <p:nvPr/>
        </p:nvCxnSpPr>
        <p:spPr>
          <a:xfrm flipH="1">
            <a:off x="443880" y="2253600"/>
            <a:ext cx="1018862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E2CF190-7E42-2458-D1B4-80D73A3FAE72}"/>
              </a:ext>
            </a:extLst>
          </p:cNvPr>
          <p:cNvCxnSpPr>
            <a:cxnSpLocks/>
          </p:cNvCxnSpPr>
          <p:nvPr/>
        </p:nvCxnSpPr>
        <p:spPr>
          <a:xfrm flipH="1">
            <a:off x="443880" y="3166800"/>
            <a:ext cx="1018862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3992A111-164E-084E-795E-401060BBAED7}"/>
              </a:ext>
            </a:extLst>
          </p:cNvPr>
          <p:cNvCxnSpPr>
            <a:cxnSpLocks/>
          </p:cNvCxnSpPr>
          <p:nvPr/>
        </p:nvCxnSpPr>
        <p:spPr>
          <a:xfrm flipH="1">
            <a:off x="443880" y="4080000"/>
            <a:ext cx="10188624"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Espace réservé du pied de page 3">
            <a:extLst>
              <a:ext uri="{FF2B5EF4-FFF2-40B4-BE49-F238E27FC236}">
                <a16:creationId xmlns:a16="http://schemas.microsoft.com/office/drawing/2014/main" id="{15DB8041-0344-6898-8998-8EF461BFAFCA}"/>
              </a:ext>
            </a:extLst>
          </p:cNvPr>
          <p:cNvSpPr txBox="1">
            <a:spLocks/>
          </p:cNvSpPr>
          <p:nvPr/>
        </p:nvSpPr>
        <p:spPr>
          <a:xfrm>
            <a:off x="10568880" y="6644640"/>
            <a:ext cx="1575792" cy="213360"/>
          </a:xfrm>
          <a:prstGeom prst="rect">
            <a:avLst/>
          </a:prstGeom>
        </p:spPr>
        <p:txBody>
          <a:bodyPr vert="horz" anchor="ctr"/>
          <a:lstStyle>
            <a:defPPr>
              <a:defRPr lang="fr-FR"/>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hlinkClick r:id="rId6" action="ppaction://hlinksldjump"/>
              </a:rPr>
              <a:t>Table des matières</a:t>
            </a:r>
            <a:endParaRPr lang="fr-FR" dirty="0"/>
          </a:p>
        </p:txBody>
      </p:sp>
    </p:spTree>
    <p:extLst>
      <p:ext uri="{BB962C8B-B14F-4D97-AF65-F5344CB8AC3E}">
        <p14:creationId xmlns:p14="http://schemas.microsoft.com/office/powerpoint/2010/main" val="92946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70550</TotalTime>
  <Words>10466</Words>
  <Application>Microsoft Office PowerPoint</Application>
  <PresentationFormat>Grand écran</PresentationFormat>
  <Paragraphs>1436</Paragraphs>
  <Slides>35</Slides>
  <Notes>34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35</vt:i4>
      </vt:variant>
    </vt:vector>
  </HeadingPairs>
  <TitlesOfParts>
    <vt:vector size="46" baseType="lpstr">
      <vt:lpstr>-apple-system</vt:lpstr>
      <vt:lpstr>Arial</vt:lpstr>
      <vt:lpstr>Bookman Old Style</vt:lpstr>
      <vt:lpstr>Calibri</vt:lpstr>
      <vt:lpstr>Gill Sans MT</vt:lpstr>
      <vt:lpstr>Gill Sans MT (Corps)</vt:lpstr>
      <vt:lpstr>Roboto</vt:lpstr>
      <vt:lpstr>Segoe UI</vt:lpstr>
      <vt:lpstr>Wingdings</vt:lpstr>
      <vt:lpstr>Wingdings 3</vt:lpstr>
      <vt:lpstr>Origine</vt:lpstr>
      <vt:lpstr>Les pratiques de mobilité des Français</vt:lpstr>
      <vt:lpstr>Table des matières</vt:lpstr>
      <vt:lpstr>Eléments introductifs et méthodologiques</vt:lpstr>
      <vt:lpstr>Construction des figures et réutilisation</vt:lpstr>
      <vt:lpstr>Figure résumée</vt:lpstr>
      <vt:lpstr>Principales caractéristiques des mobilités, par distance et modes</vt:lpstr>
      <vt:lpstr>Part des différents modes selon les caractéristiques de mobilité</vt:lpstr>
      <vt:lpstr>Parts modales selon la distance</vt:lpstr>
      <vt:lpstr>Caractéristiques des mobilités par motifs de déplacements</vt:lpstr>
      <vt:lpstr>Trajets et emissions par quartile de revenu</vt:lpstr>
      <vt:lpstr>Trajets et emissions par densité de commune de résidence</vt:lpstr>
      <vt:lpstr>Quelle sobriété des mobilités viser à l’avenir ?</vt:lpstr>
      <vt:lpstr>Quelle sobriété des mobilités viser à l’avenir ? (animation en PowerPoint)</vt:lpstr>
      <vt:lpstr>Quelle sobriété des mobilités viser à l’avenir ?</vt:lpstr>
      <vt:lpstr>Quelques enseignements de l’analyse</vt:lpstr>
      <vt:lpstr>Mobilité par motifs</vt:lpstr>
      <vt:lpstr>Nombre de trajets par motif</vt:lpstr>
      <vt:lpstr>Temps de déplacement par motif</vt:lpstr>
      <vt:lpstr>Distances parcourues par motif</vt:lpstr>
      <vt:lpstr>Caractéristiques des déplacements par motifs</vt:lpstr>
      <vt:lpstr>Mobilité par quartiles de revenus</vt:lpstr>
      <vt:lpstr>Trajets et distances par quartile de revenu : répartition et modes</vt:lpstr>
      <vt:lpstr>Mobilité par densité de commune</vt:lpstr>
      <vt:lpstr>Nombre et distances de déplacements : répartition et modes</vt:lpstr>
      <vt:lpstr>Emissions des déplacements : répartition et modes</vt:lpstr>
      <vt:lpstr>Densité de commune de résidence (1/4) - Nombre de déplacements</vt:lpstr>
      <vt:lpstr>Densité de commune de résidence (2/4) - Nombre et distances</vt:lpstr>
      <vt:lpstr>Densité de commune de résidence (3/4) - Distances et émissions</vt:lpstr>
      <vt:lpstr>Densité de commune de résidence (4/4) - Emissions</vt:lpstr>
      <vt:lpstr>Déplacements, distances et émissions : répartition et modes</vt:lpstr>
      <vt:lpstr>Déplacements, temps, distances et émissions : répartition et modes</vt:lpstr>
      <vt:lpstr>Synthèse des caractéristiques de mobilité, par densité de commune</vt:lpstr>
      <vt:lpstr>Mobilité totale avec 7 classes de distances</vt:lpstr>
      <vt:lpstr>Total (tous territoires) : répartition et modes</vt:lpstr>
      <vt:lpstr>Total (tous territoires) : répartition et modes</vt:lpstr>
    </vt:vector>
  </TitlesOfParts>
  <Company>SNCF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pratiques de mobilité des Français - Aurelien Bigo</dc:title>
  <dc:creator>9109753F</dc:creator>
  <cp:lastModifiedBy>Aurélien Bigo</cp:lastModifiedBy>
  <cp:revision>774</cp:revision>
  <cp:lastPrinted>2019-07-30T13:44:38Z</cp:lastPrinted>
  <dcterms:created xsi:type="dcterms:W3CDTF">2018-09-07T08:49:32Z</dcterms:created>
  <dcterms:modified xsi:type="dcterms:W3CDTF">2024-11-04T21:18:25Z</dcterms:modified>
</cp:coreProperties>
</file>