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3">
  <p:sldMasterIdLst>
    <p:sldMasterId id="2147483648" r:id="rId1"/>
  </p:sldMasterIdLst>
  <p:notesMasterIdLst>
    <p:notesMasterId r:id="rId24"/>
  </p:notesMasterIdLst>
  <p:handoutMasterIdLst>
    <p:handoutMasterId r:id="rId25"/>
  </p:handoutMasterIdLst>
  <p:sldIdLst>
    <p:sldId id="256" r:id="rId2"/>
    <p:sldId id="258" r:id="rId3"/>
    <p:sldId id="287" r:id="rId4"/>
    <p:sldId id="269" r:id="rId5"/>
    <p:sldId id="280" r:id="rId6"/>
    <p:sldId id="270" r:id="rId7"/>
    <p:sldId id="274" r:id="rId8"/>
    <p:sldId id="271" r:id="rId9"/>
    <p:sldId id="286" r:id="rId10"/>
    <p:sldId id="279" r:id="rId11"/>
    <p:sldId id="281" r:id="rId12"/>
    <p:sldId id="293" r:id="rId13"/>
    <p:sldId id="288" r:id="rId14"/>
    <p:sldId id="297" r:id="rId15"/>
    <p:sldId id="289" r:id="rId16"/>
    <p:sldId id="291" r:id="rId17"/>
    <p:sldId id="282" r:id="rId18"/>
    <p:sldId id="294" r:id="rId19"/>
    <p:sldId id="296" r:id="rId20"/>
    <p:sldId id="295" r:id="rId21"/>
    <p:sldId id="267" r:id="rId22"/>
    <p:sldId id="298" r:id="rId23"/>
  </p:sldIdLst>
  <p:sldSz cx="12192000" cy="6858000"/>
  <p:notesSz cx="7102475"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C7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87" autoAdjust="0"/>
  </p:normalViewPr>
  <p:slideViewPr>
    <p:cSldViewPr snapToGrid="0">
      <p:cViewPr varScale="1">
        <p:scale>
          <a:sx n="116" d="100"/>
          <a:sy n="116" d="100"/>
        </p:scale>
        <p:origin x="252" y="10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6" d="100"/>
          <a:sy n="86" d="100"/>
        </p:scale>
        <p:origin x="386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BA6C71-1127-C536-8D61-5807EECCB0F7}"/>
              </a:ext>
            </a:extLst>
          </p:cNvPr>
          <p:cNvSpPr>
            <a:spLocks noGrp="1"/>
          </p:cNvSpPr>
          <p:nvPr>
            <p:ph type="hdr" sz="quarter"/>
          </p:nvPr>
        </p:nvSpPr>
        <p:spPr>
          <a:xfrm>
            <a:off x="0" y="0"/>
            <a:ext cx="3077739" cy="513508"/>
          </a:xfrm>
          <a:prstGeom prst="rect">
            <a:avLst/>
          </a:prstGeom>
        </p:spPr>
        <p:txBody>
          <a:bodyPr vert="horz" lIns="99066" tIns="49533" rIns="99066" bIns="49533" rtlCol="0"/>
          <a:lstStyle>
            <a:lvl1pPr algn="l">
              <a:defRPr sz="1300"/>
            </a:lvl1pPr>
          </a:lstStyle>
          <a:p>
            <a:endParaRPr lang="fr-FR"/>
          </a:p>
        </p:txBody>
      </p:sp>
      <p:sp>
        <p:nvSpPr>
          <p:cNvPr id="3" name="Date Placeholder 2">
            <a:extLst>
              <a:ext uri="{FF2B5EF4-FFF2-40B4-BE49-F238E27FC236}">
                <a16:creationId xmlns:a16="http://schemas.microsoft.com/office/drawing/2014/main" id="{57E8D98C-6E7C-D69C-C9DF-DFCDE10860C4}"/>
              </a:ext>
            </a:extLst>
          </p:cNvPr>
          <p:cNvSpPr>
            <a:spLocks noGrp="1"/>
          </p:cNvSpPr>
          <p:nvPr>
            <p:ph type="dt" sz="quarter" idx="1"/>
          </p:nvPr>
        </p:nvSpPr>
        <p:spPr>
          <a:xfrm>
            <a:off x="4023092" y="0"/>
            <a:ext cx="3077739" cy="513508"/>
          </a:xfrm>
          <a:prstGeom prst="rect">
            <a:avLst/>
          </a:prstGeom>
        </p:spPr>
        <p:txBody>
          <a:bodyPr vert="horz" lIns="99066" tIns="49533" rIns="99066" bIns="49533" rtlCol="0"/>
          <a:lstStyle>
            <a:lvl1pPr algn="r">
              <a:defRPr sz="1300"/>
            </a:lvl1pPr>
          </a:lstStyle>
          <a:p>
            <a:fld id="{5770B811-960E-4B60-874F-1FF0B391068C}" type="datetimeFigureOut">
              <a:rPr lang="fr-FR" smtClean="0"/>
              <a:t>26/11/2025</a:t>
            </a:fld>
            <a:endParaRPr lang="fr-FR"/>
          </a:p>
        </p:txBody>
      </p:sp>
      <p:sp>
        <p:nvSpPr>
          <p:cNvPr id="4" name="Footer Placeholder 3">
            <a:extLst>
              <a:ext uri="{FF2B5EF4-FFF2-40B4-BE49-F238E27FC236}">
                <a16:creationId xmlns:a16="http://schemas.microsoft.com/office/drawing/2014/main" id="{825AC888-92F6-96EE-8EA6-119C7C096612}"/>
              </a:ext>
            </a:extLst>
          </p:cNvPr>
          <p:cNvSpPr>
            <a:spLocks noGrp="1"/>
          </p:cNvSpPr>
          <p:nvPr>
            <p:ph type="ftr" sz="quarter" idx="2"/>
          </p:nvPr>
        </p:nvSpPr>
        <p:spPr>
          <a:xfrm>
            <a:off x="0" y="9721107"/>
            <a:ext cx="3077739" cy="513507"/>
          </a:xfrm>
          <a:prstGeom prst="rect">
            <a:avLst/>
          </a:prstGeom>
        </p:spPr>
        <p:txBody>
          <a:bodyPr vert="horz" lIns="99066" tIns="49533" rIns="99066" bIns="49533" rtlCol="0" anchor="b"/>
          <a:lstStyle>
            <a:lvl1pPr algn="l">
              <a:defRPr sz="1300"/>
            </a:lvl1pPr>
          </a:lstStyle>
          <a:p>
            <a:endParaRPr lang="fr-FR"/>
          </a:p>
        </p:txBody>
      </p:sp>
      <p:sp>
        <p:nvSpPr>
          <p:cNvPr id="5" name="Slide Number Placeholder 4">
            <a:extLst>
              <a:ext uri="{FF2B5EF4-FFF2-40B4-BE49-F238E27FC236}">
                <a16:creationId xmlns:a16="http://schemas.microsoft.com/office/drawing/2014/main" id="{A4CEE727-1801-D4D7-F4B8-7F481935C8BC}"/>
              </a:ext>
            </a:extLst>
          </p:cNvPr>
          <p:cNvSpPr>
            <a:spLocks noGrp="1"/>
          </p:cNvSpPr>
          <p:nvPr>
            <p:ph type="sldNum" sz="quarter" idx="3"/>
          </p:nvPr>
        </p:nvSpPr>
        <p:spPr>
          <a:xfrm>
            <a:off x="4023092" y="9721107"/>
            <a:ext cx="3077739" cy="513507"/>
          </a:xfrm>
          <a:prstGeom prst="rect">
            <a:avLst/>
          </a:prstGeom>
        </p:spPr>
        <p:txBody>
          <a:bodyPr vert="horz" lIns="99066" tIns="49533" rIns="99066" bIns="49533" rtlCol="0" anchor="b"/>
          <a:lstStyle>
            <a:lvl1pPr algn="r">
              <a:defRPr sz="1300"/>
            </a:lvl1pPr>
          </a:lstStyle>
          <a:p>
            <a:fld id="{57D13A53-9757-4839-8193-611ED7481A07}" type="slidenum">
              <a:rPr lang="fr-FR" smtClean="0"/>
              <a:t>‹N°›</a:t>
            </a:fld>
            <a:endParaRPr lang="fr-FR"/>
          </a:p>
        </p:txBody>
      </p:sp>
    </p:spTree>
    <p:extLst>
      <p:ext uri="{BB962C8B-B14F-4D97-AF65-F5344CB8AC3E}">
        <p14:creationId xmlns:p14="http://schemas.microsoft.com/office/powerpoint/2010/main" val="377118197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508"/>
          </a:xfrm>
          <a:prstGeom prst="rect">
            <a:avLst/>
          </a:prstGeom>
        </p:spPr>
        <p:txBody>
          <a:bodyPr vert="horz" lIns="99066" tIns="49533" rIns="99066" bIns="49533" rtlCol="0"/>
          <a:lstStyle>
            <a:lvl1pPr algn="l">
              <a:defRPr sz="1300"/>
            </a:lvl1pPr>
          </a:lstStyle>
          <a:p>
            <a:endParaRPr lang="fr-FR"/>
          </a:p>
        </p:txBody>
      </p:sp>
      <p:sp>
        <p:nvSpPr>
          <p:cNvPr id="3" name="Date Placeholder 2"/>
          <p:cNvSpPr>
            <a:spLocks noGrp="1"/>
          </p:cNvSpPr>
          <p:nvPr>
            <p:ph type="dt" idx="1"/>
          </p:nvPr>
        </p:nvSpPr>
        <p:spPr>
          <a:xfrm>
            <a:off x="4023092" y="0"/>
            <a:ext cx="3077739" cy="513508"/>
          </a:xfrm>
          <a:prstGeom prst="rect">
            <a:avLst/>
          </a:prstGeom>
        </p:spPr>
        <p:txBody>
          <a:bodyPr vert="horz" lIns="99066" tIns="49533" rIns="99066" bIns="49533" rtlCol="0"/>
          <a:lstStyle>
            <a:lvl1pPr algn="r">
              <a:defRPr sz="1300"/>
            </a:lvl1pPr>
          </a:lstStyle>
          <a:p>
            <a:fld id="{B76084FA-2C03-4813-9E7E-0BC1694E5B03}" type="datetimeFigureOut">
              <a:rPr lang="fr-FR" smtClean="0"/>
              <a:t>26/11/2025</a:t>
            </a:fld>
            <a:endParaRPr lang="fr-FR"/>
          </a:p>
        </p:txBody>
      </p:sp>
      <p:sp>
        <p:nvSpPr>
          <p:cNvPr id="4" name="Slide Image Placeholder 3"/>
          <p:cNvSpPr>
            <a:spLocks noGrp="1" noRot="1" noChangeAspect="1"/>
          </p:cNvSpPr>
          <p:nvPr>
            <p:ph type="sldImg" idx="2"/>
          </p:nvPr>
        </p:nvSpPr>
        <p:spPr>
          <a:xfrm>
            <a:off x="481013" y="1279525"/>
            <a:ext cx="6140450" cy="3454400"/>
          </a:xfrm>
          <a:prstGeom prst="rect">
            <a:avLst/>
          </a:prstGeom>
          <a:noFill/>
          <a:ln w="12700">
            <a:solidFill>
              <a:prstClr val="black"/>
            </a:solidFill>
          </a:ln>
        </p:spPr>
        <p:txBody>
          <a:bodyPr vert="horz" lIns="99066" tIns="49533" rIns="99066" bIns="49533" rtlCol="0" anchor="ctr"/>
          <a:lstStyle/>
          <a:p>
            <a:endParaRPr lang="fr-FR"/>
          </a:p>
        </p:txBody>
      </p:sp>
      <p:sp>
        <p:nvSpPr>
          <p:cNvPr id="5" name="Notes Placeholder 4"/>
          <p:cNvSpPr>
            <a:spLocks noGrp="1"/>
          </p:cNvSpPr>
          <p:nvPr>
            <p:ph type="body" sz="quarter" idx="3"/>
          </p:nvPr>
        </p:nvSpPr>
        <p:spPr>
          <a:xfrm>
            <a:off x="710248" y="4925407"/>
            <a:ext cx="5681980" cy="4029879"/>
          </a:xfrm>
          <a:prstGeom prst="rect">
            <a:avLst/>
          </a:prstGeom>
        </p:spPr>
        <p:txBody>
          <a:bodyPr vert="horz" lIns="99066" tIns="49533" rIns="99066" bIns="4953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9721107"/>
            <a:ext cx="3077739" cy="513507"/>
          </a:xfrm>
          <a:prstGeom prst="rect">
            <a:avLst/>
          </a:prstGeom>
        </p:spPr>
        <p:txBody>
          <a:bodyPr vert="horz" lIns="99066" tIns="49533" rIns="99066" bIns="49533" rtlCol="0" anchor="b"/>
          <a:lstStyle>
            <a:lvl1pPr algn="l">
              <a:defRPr sz="1300"/>
            </a:lvl1pPr>
          </a:lstStyle>
          <a:p>
            <a:endParaRPr lang="fr-FR"/>
          </a:p>
        </p:txBody>
      </p:sp>
      <p:sp>
        <p:nvSpPr>
          <p:cNvPr id="7" name="Slide Number Placeholder 6"/>
          <p:cNvSpPr>
            <a:spLocks noGrp="1"/>
          </p:cNvSpPr>
          <p:nvPr>
            <p:ph type="sldNum" sz="quarter" idx="5"/>
          </p:nvPr>
        </p:nvSpPr>
        <p:spPr>
          <a:xfrm>
            <a:off x="4023092" y="9721107"/>
            <a:ext cx="3077739" cy="513507"/>
          </a:xfrm>
          <a:prstGeom prst="rect">
            <a:avLst/>
          </a:prstGeom>
        </p:spPr>
        <p:txBody>
          <a:bodyPr vert="horz" lIns="99066" tIns="49533" rIns="99066" bIns="49533" rtlCol="0" anchor="b"/>
          <a:lstStyle>
            <a:lvl1pPr algn="r">
              <a:defRPr sz="1300"/>
            </a:lvl1pPr>
          </a:lstStyle>
          <a:p>
            <a:fld id="{CEE9C3FA-88D8-4467-8638-8C916B424001}" type="slidenum">
              <a:rPr lang="fr-FR" smtClean="0"/>
              <a:t>‹N°›</a:t>
            </a:fld>
            <a:endParaRPr lang="fr-FR"/>
          </a:p>
        </p:txBody>
      </p:sp>
    </p:spTree>
    <p:extLst>
      <p:ext uri="{BB962C8B-B14F-4D97-AF65-F5344CB8AC3E}">
        <p14:creationId xmlns:p14="http://schemas.microsoft.com/office/powerpoint/2010/main" val="324121812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FR"/>
          </a:p>
        </p:txBody>
      </p:sp>
      <p:sp>
        <p:nvSpPr>
          <p:cNvPr id="3" name="Notes Placeholder 2"/>
          <p:cNvSpPr>
            <a:spLocks noGrp="1"/>
          </p:cNvSpPr>
          <p:nvPr>
            <p:ph type="body" idx="1"/>
          </p:nvPr>
        </p:nvSpPr>
        <p:spPr/>
        <p:txBody>
          <a:bodyPr/>
          <a:lstStyle/>
          <a:p>
            <a:pPr lvl="1">
              <a:buFont typeface="Wingdings" panose="05000000000000000000" pitchFamily="2" charset="2"/>
              <a:buChar char="¨"/>
            </a:pPr>
            <a:r>
              <a:rPr lang="fr-FR" noProof="0" dirty="0">
                <a:solidFill>
                  <a:schemeClr val="accent1"/>
                </a:solidFill>
              </a:rPr>
              <a:t>des impacts multiples autour des conditions de vie, contextes socio économiques, des économies; </a:t>
            </a:r>
          </a:p>
          <a:p>
            <a:pPr lvl="1">
              <a:buFont typeface="Wingdings" panose="05000000000000000000" pitchFamily="2" charset="2"/>
              <a:buChar char="¨"/>
            </a:pPr>
            <a:r>
              <a:rPr lang="fr-FR" noProof="0" dirty="0">
                <a:solidFill>
                  <a:schemeClr val="accent1"/>
                </a:solidFill>
              </a:rPr>
              <a:t>des relations entre risques physiques et risques de transition; </a:t>
            </a:r>
          </a:p>
          <a:p>
            <a:pPr lvl="1">
              <a:buFont typeface="Wingdings" panose="05000000000000000000" pitchFamily="2" charset="2"/>
              <a:buChar char="¨"/>
            </a:pPr>
            <a:r>
              <a:rPr lang="fr-FR" noProof="0" dirty="0">
                <a:solidFill>
                  <a:schemeClr val="accent1"/>
                </a:solidFill>
              </a:rPr>
              <a:t>de l’existence de points de basculement qui peuvent conduire les systèmes à entrer dans des phases d’accélération et d’approfondissement des sinistres et des dommages réels;</a:t>
            </a:r>
          </a:p>
          <a:p>
            <a:pPr lvl="1">
              <a:buFont typeface="Wingdings" panose="05000000000000000000" pitchFamily="2" charset="2"/>
              <a:buChar char="¨"/>
            </a:pPr>
            <a:r>
              <a:rPr lang="fr-FR" noProof="0" dirty="0">
                <a:solidFill>
                  <a:schemeClr val="accent1"/>
                </a:solidFill>
              </a:rPr>
              <a:t>de schémas de crises potentiellement nouveaux en raison de l’émergence récente de ces risques;  </a:t>
            </a:r>
          </a:p>
          <a:p>
            <a:pPr lvl="1">
              <a:buFont typeface="Wingdings" panose="05000000000000000000" pitchFamily="2" charset="2"/>
              <a:buChar char="¨"/>
            </a:pPr>
            <a:r>
              <a:rPr lang="fr-FR" noProof="0" dirty="0">
                <a:solidFill>
                  <a:schemeClr val="accent1"/>
                </a:solidFill>
              </a:rPr>
              <a:t>des facteurs technologiques, les évolutions des modes de production et de vie; </a:t>
            </a:r>
          </a:p>
          <a:p>
            <a:pPr lvl="1">
              <a:buFont typeface="Wingdings" panose="05000000000000000000" pitchFamily="2" charset="2"/>
              <a:buChar char="¨"/>
            </a:pPr>
            <a:r>
              <a:rPr lang="fr-FR" noProof="0" dirty="0">
                <a:solidFill>
                  <a:schemeClr val="accent1"/>
                </a:solidFill>
              </a:rPr>
              <a:t>des jeux des acteurs et des décisions publiques, des accords et politiques des pays et des zones économiques.  </a:t>
            </a:r>
          </a:p>
          <a:p>
            <a:endParaRPr lang="fr-FR" dirty="0"/>
          </a:p>
        </p:txBody>
      </p:sp>
      <p:sp>
        <p:nvSpPr>
          <p:cNvPr id="4" name="Slide Number Placeholder 3"/>
          <p:cNvSpPr>
            <a:spLocks noGrp="1"/>
          </p:cNvSpPr>
          <p:nvPr>
            <p:ph type="sldNum" sz="quarter" idx="5"/>
          </p:nvPr>
        </p:nvSpPr>
        <p:spPr/>
        <p:txBody>
          <a:bodyPr/>
          <a:lstStyle/>
          <a:p>
            <a:fld id="{CEE9C3FA-88D8-4467-8638-8C916B424001}" type="slidenum">
              <a:rPr lang="fr-FR" smtClean="0"/>
              <a:t>3</a:t>
            </a:fld>
            <a:endParaRPr lang="fr-FR"/>
          </a:p>
        </p:txBody>
      </p:sp>
      <p:sp>
        <p:nvSpPr>
          <p:cNvPr id="5" name="Footer Placeholder 4">
            <a:extLst>
              <a:ext uri="{FF2B5EF4-FFF2-40B4-BE49-F238E27FC236}">
                <a16:creationId xmlns:a16="http://schemas.microsoft.com/office/drawing/2014/main" id="{2398825A-DBB3-1801-4446-8C876EE8981E}"/>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3405117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FR"/>
          </a:p>
        </p:txBody>
      </p:sp>
      <p:sp>
        <p:nvSpPr>
          <p:cNvPr id="3" name="Notes Placeholder 2"/>
          <p:cNvSpPr>
            <a:spLocks noGrp="1"/>
          </p:cNvSpPr>
          <p:nvPr>
            <p:ph type="body" idx="1"/>
          </p:nvPr>
        </p:nvSpPr>
        <p:spPr/>
        <p:txBody>
          <a:bodyPr/>
          <a:lstStyle/>
          <a:p>
            <a:pPr lvl="0" algn="just">
              <a:buFont typeface="Wingdings" panose="05000000000000000000" pitchFamily="2" charset="2"/>
              <a:buChar char="§"/>
            </a:pPr>
            <a:r>
              <a:rPr lang="fr-FR" dirty="0">
                <a:solidFill>
                  <a:schemeClr val="accent4">
                    <a:lumMod val="50000"/>
                  </a:schemeClr>
                </a:solidFill>
              </a:rPr>
              <a:t>le scénario de base intégrant les hypothèses centrales du scénario de référence (non stress) des exercices de l’EBA (à trois ans) et poursuite selon le scénario NGFS IV avec alignement des NDC ; </a:t>
            </a:r>
          </a:p>
          <a:p>
            <a:pPr lvl="0" algn="just">
              <a:buFont typeface="Wingdings" panose="05000000000000000000" pitchFamily="2" charset="2"/>
              <a:buChar char="§"/>
            </a:pPr>
            <a:r>
              <a:rPr lang="fr-FR" dirty="0">
                <a:solidFill>
                  <a:schemeClr val="accent4">
                    <a:lumMod val="50000"/>
                  </a:schemeClr>
                </a:solidFill>
              </a:rPr>
              <a:t>le premier scénario adverse (adverse 1) mêmes hypothèses que le scénario de base pour les trois premières années, mais diverge en année 4, avec un scénario ‘’Run on Brown RoB’’ qui a des impacts les années suivantes. Le RoB matérialise le désinvestissement brutal par le secteur financier vis-à-vis des firmes ‘’Brown’’ ; </a:t>
            </a:r>
          </a:p>
          <a:p>
            <a:pPr lvl="0" algn="just">
              <a:buFont typeface="Wingdings" panose="05000000000000000000" pitchFamily="2" charset="2"/>
              <a:buChar char="§"/>
            </a:pPr>
            <a:r>
              <a:rPr lang="fr-FR" dirty="0">
                <a:solidFill>
                  <a:schemeClr val="accent4">
                    <a:lumMod val="50000"/>
                  </a:schemeClr>
                </a:solidFill>
              </a:rPr>
              <a:t>le second scénario (adverse 2) adverse intègre un stress macro financier, selon les hypothèses des stress macroéconomiques de l’EBA, les trois premières années suivies du Run on Brown les années suivantes, avec un cumul de crises, macro économique et climatique. </a:t>
            </a:r>
          </a:p>
          <a:p>
            <a:pPr algn="just"/>
            <a:r>
              <a:rPr lang="fr-FR" sz="1300" dirty="0">
                <a:solidFill>
                  <a:schemeClr val="accent4">
                    <a:lumMod val="50000"/>
                  </a:schemeClr>
                </a:solidFill>
              </a:rPr>
              <a:t>Des pertes </a:t>
            </a:r>
            <a:r>
              <a:rPr lang="fr-FR" sz="1300" i="1" dirty="0">
                <a:solidFill>
                  <a:schemeClr val="accent4">
                    <a:lumMod val="50000"/>
                  </a:schemeClr>
                </a:solidFill>
              </a:rPr>
              <a:t>sensibles</a:t>
            </a:r>
            <a:r>
              <a:rPr lang="fr-FR" sz="1300" dirty="0">
                <a:solidFill>
                  <a:schemeClr val="accent4">
                    <a:lumMod val="50000"/>
                  </a:schemeClr>
                </a:solidFill>
              </a:rPr>
              <a:t> selon le scénario et l’intégration des effets de rétroaction avec sur 8 ans entre </a:t>
            </a:r>
          </a:p>
          <a:p>
            <a:pPr algn="just">
              <a:buFontTx/>
              <a:buChar char="-"/>
            </a:pPr>
            <a:r>
              <a:rPr lang="fr-FR" sz="1300" dirty="0">
                <a:solidFill>
                  <a:schemeClr val="accent4">
                    <a:lumMod val="50000"/>
                  </a:schemeClr>
                </a:solidFill>
              </a:rPr>
              <a:t>entre 6 de 11%, des actifs des banques  – sur 8 ans –.’’.</a:t>
            </a:r>
          </a:p>
          <a:p>
            <a:pPr algn="just">
              <a:buFontTx/>
              <a:buChar char="-"/>
            </a:pPr>
            <a:r>
              <a:rPr lang="fr-FR" sz="1300" dirty="0">
                <a:solidFill>
                  <a:schemeClr val="accent4">
                    <a:lumMod val="50000"/>
                  </a:schemeClr>
                </a:solidFill>
              </a:rPr>
              <a:t>Entre </a:t>
            </a:r>
          </a:p>
          <a:p>
            <a:pPr algn="just"/>
            <a:endParaRPr lang="fr-FR" sz="1300" dirty="0">
              <a:solidFill>
                <a:schemeClr val="accent4">
                  <a:lumMod val="50000"/>
                </a:schemeClr>
              </a:solidFill>
              <a:ea typeface="Times New Roman" panose="02020603050405020304" pitchFamily="18" charset="0"/>
              <a:cs typeface="Segoe UI" panose="020B0502040204020203" pitchFamily="34" charset="0"/>
            </a:endParaRPr>
          </a:p>
          <a:p>
            <a:pPr algn="just"/>
            <a:r>
              <a:rPr lang="fr-FR" sz="1300" dirty="0">
                <a:solidFill>
                  <a:schemeClr val="accent4">
                    <a:lumMod val="50000"/>
                  </a:schemeClr>
                </a:solidFill>
                <a:ea typeface="Times New Roman" panose="02020603050405020304" pitchFamily="18" charset="0"/>
                <a:cs typeface="Segoe UI" panose="020B0502040204020203" pitchFamily="34" charset="0"/>
              </a:rPr>
              <a:t>Remarques sur les hypothèses </a:t>
            </a:r>
            <a:endParaRPr lang="fr-FR" sz="1300" dirty="0">
              <a:solidFill>
                <a:schemeClr val="accent4">
                  <a:lumMod val="50000"/>
                </a:schemeClr>
              </a:solidFill>
              <a:ea typeface="Times New Roman" panose="02020603050405020304" pitchFamily="18" charset="0"/>
              <a:cs typeface="Times New Roman" panose="02020603050405020304" pitchFamily="18" charset="0"/>
            </a:endParaRPr>
          </a:p>
          <a:p>
            <a:pPr lvl="0" algn="just">
              <a:buFont typeface="Georgia" panose="02040502050405020303" pitchFamily="18" charset="0"/>
              <a:buChar char="-"/>
            </a:pPr>
            <a:r>
              <a:rPr lang="fr-FR" sz="1300" dirty="0">
                <a:solidFill>
                  <a:schemeClr val="accent4">
                    <a:lumMod val="50000"/>
                  </a:schemeClr>
                </a:solidFill>
                <a:ea typeface="Times New Roman" panose="02020603050405020304" pitchFamily="18" charset="0"/>
                <a:cs typeface="Segoe UI" panose="020B0502040204020203" pitchFamily="34" charset="0"/>
              </a:rPr>
              <a:t>le scénario IV est un scénario ‘’Hot World’’ à + 2,2°C sans rupture technologique majeure and utilisation moyenne des techniques décarbonées : quid conséquences alternative NGFS </a:t>
            </a:r>
          </a:p>
          <a:p>
            <a:pPr lvl="0" algn="just">
              <a:buFont typeface="Georgia" panose="02040502050405020303" pitchFamily="18" charset="0"/>
              <a:buChar char="-"/>
            </a:pPr>
            <a:r>
              <a:rPr lang="fr-FR" sz="1300" dirty="0">
                <a:solidFill>
                  <a:schemeClr val="accent4">
                    <a:lumMod val="50000"/>
                  </a:schemeClr>
                </a:solidFill>
                <a:ea typeface="Times New Roman" panose="02020603050405020304" pitchFamily="18" charset="0"/>
                <a:cs typeface="Segoe UI" panose="020B0502040204020203" pitchFamily="34" charset="0"/>
              </a:rPr>
              <a:t>l’étude suppose que pour les trois scénarios, les portefeuilles sont ajustés pour satisfaire les engagements de ‘’fit for 55 </a:t>
            </a:r>
          </a:p>
          <a:p>
            <a:pPr lvl="0" algn="just">
              <a:buFont typeface="Georgia" panose="02040502050405020303" pitchFamily="18" charset="0"/>
              <a:buChar char="-"/>
            </a:pPr>
            <a:r>
              <a:rPr lang="fr-FR" sz="1300" dirty="0">
                <a:solidFill>
                  <a:schemeClr val="accent4">
                    <a:lumMod val="50000"/>
                  </a:schemeClr>
                </a:solidFill>
                <a:ea typeface="Times New Roman" panose="02020603050405020304" pitchFamily="18" charset="0"/>
                <a:cs typeface="Segoe UI" panose="020B0502040204020203" pitchFamily="34" charset="0"/>
              </a:rPr>
              <a:t>risques physiques </a:t>
            </a:r>
            <a:endParaRPr lang="fr-FR" sz="2200" dirty="0">
              <a:solidFill>
                <a:schemeClr val="accent4">
                  <a:lumMod val="50000"/>
                </a:schemeClr>
              </a:solidFill>
              <a:ea typeface="Times New Roman" panose="02020603050405020304" pitchFamily="18" charset="0"/>
              <a:cs typeface="Segoe UI" panose="020B0502040204020203" pitchFamily="34" charset="0"/>
            </a:endParaRPr>
          </a:p>
          <a:p>
            <a:endParaRPr lang="fr-FR" dirty="0"/>
          </a:p>
        </p:txBody>
      </p:sp>
      <p:sp>
        <p:nvSpPr>
          <p:cNvPr id="4" name="Slide Number Placeholder 3"/>
          <p:cNvSpPr>
            <a:spLocks noGrp="1"/>
          </p:cNvSpPr>
          <p:nvPr>
            <p:ph type="sldNum" sz="quarter" idx="5"/>
          </p:nvPr>
        </p:nvSpPr>
        <p:spPr/>
        <p:txBody>
          <a:bodyPr/>
          <a:lstStyle/>
          <a:p>
            <a:fld id="{CEE9C3FA-88D8-4467-8638-8C916B424001}" type="slidenum">
              <a:rPr lang="fr-FR" smtClean="0"/>
              <a:t>5</a:t>
            </a:fld>
            <a:endParaRPr lang="fr-FR"/>
          </a:p>
        </p:txBody>
      </p:sp>
      <p:sp>
        <p:nvSpPr>
          <p:cNvPr id="5" name="Footer Placeholder 4">
            <a:extLst>
              <a:ext uri="{FF2B5EF4-FFF2-40B4-BE49-F238E27FC236}">
                <a16:creationId xmlns:a16="http://schemas.microsoft.com/office/drawing/2014/main" id="{A4814726-A5EA-29AC-BAFB-D314EA2963FB}"/>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4033317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FR"/>
          </a:p>
        </p:txBody>
      </p:sp>
      <p:sp>
        <p:nvSpPr>
          <p:cNvPr id="3" name="Notes Placeholder 2"/>
          <p:cNvSpPr>
            <a:spLocks noGrp="1"/>
          </p:cNvSpPr>
          <p:nvPr>
            <p:ph type="body" idx="1"/>
          </p:nvPr>
        </p:nvSpPr>
        <p:spPr/>
        <p:txBody>
          <a:bodyPr/>
          <a:lstStyle/>
          <a:p>
            <a:pPr algn="just"/>
            <a:r>
              <a:rPr lang="fr-FR" sz="1300" dirty="0">
                <a:solidFill>
                  <a:schemeClr val="accent3">
                    <a:lumMod val="75000"/>
                  </a:schemeClr>
                </a:solidFill>
              </a:rPr>
              <a:t>Facteurs risques physiques et de transition pour les ménages avec un impact sur leur revenu – détérioration et dispersion des qualités de crédit (BCE) </a:t>
            </a:r>
          </a:p>
          <a:p>
            <a:r>
              <a:rPr lang="fr-FR" sz="1300" dirty="0">
                <a:solidFill>
                  <a:schemeClr val="accent3">
                    <a:lumMod val="75000"/>
                  </a:schemeClr>
                </a:solidFill>
              </a:rPr>
              <a:t>Poids du risque de transition pour les entreprises : </a:t>
            </a:r>
          </a:p>
          <a:p>
            <a:pPr>
              <a:buFont typeface="Courier New" panose="02070309020205020404" pitchFamily="49" charset="0"/>
              <a:buChar char="o"/>
            </a:pPr>
            <a:r>
              <a:rPr lang="fr-FR" sz="1300" dirty="0">
                <a:solidFill>
                  <a:schemeClr val="accent3">
                    <a:lumMod val="75000"/>
                  </a:schemeClr>
                </a:solidFill>
              </a:rPr>
              <a:t>des effets de « moyenne » selon les scénarios où une transition accélérée est plus risquée à court terme mais le devient moins à moyen terme, scénario ‘’late push’’ le plus défavorable, </a:t>
            </a:r>
          </a:p>
          <a:p>
            <a:pPr>
              <a:buFont typeface="Courier New" panose="02070309020205020404" pitchFamily="49" charset="0"/>
              <a:buChar char="o"/>
            </a:pPr>
            <a:r>
              <a:rPr lang="fr-FR" sz="1300" dirty="0">
                <a:solidFill>
                  <a:schemeClr val="accent3">
                    <a:lumMod val="75000"/>
                  </a:schemeClr>
                </a:solidFill>
              </a:rPr>
              <a:t>dispersion élevée des situations individuelles entre les différents scénarios ce qui implique une évaluation granulaire des risques </a:t>
            </a:r>
          </a:p>
          <a:p>
            <a:r>
              <a:rPr lang="fr-FR" sz="1300" dirty="0">
                <a:solidFill>
                  <a:schemeClr val="accent3">
                    <a:lumMod val="75000"/>
                  </a:schemeClr>
                </a:solidFill>
              </a:rPr>
              <a:t>Facteur d’échelle – indice – entre 1,2 et 2 sur 8 ans par rapport aux niveaux actuels des probabilités de défaut </a:t>
            </a:r>
          </a:p>
          <a:p>
            <a:endParaRPr lang="fr-FR" dirty="0"/>
          </a:p>
        </p:txBody>
      </p:sp>
      <p:sp>
        <p:nvSpPr>
          <p:cNvPr id="4" name="Slide Number Placeholder 3"/>
          <p:cNvSpPr>
            <a:spLocks noGrp="1"/>
          </p:cNvSpPr>
          <p:nvPr>
            <p:ph type="sldNum" sz="quarter" idx="5"/>
          </p:nvPr>
        </p:nvSpPr>
        <p:spPr/>
        <p:txBody>
          <a:bodyPr/>
          <a:lstStyle/>
          <a:p>
            <a:fld id="{CEE9C3FA-88D8-4467-8638-8C916B424001}" type="slidenum">
              <a:rPr lang="fr-FR" smtClean="0"/>
              <a:t>10</a:t>
            </a:fld>
            <a:endParaRPr lang="fr-FR"/>
          </a:p>
        </p:txBody>
      </p:sp>
      <p:sp>
        <p:nvSpPr>
          <p:cNvPr id="5" name="Footer Placeholder 4">
            <a:extLst>
              <a:ext uri="{FF2B5EF4-FFF2-40B4-BE49-F238E27FC236}">
                <a16:creationId xmlns:a16="http://schemas.microsoft.com/office/drawing/2014/main" id="{AAE71239-360D-1C1A-B897-0BFCC59E7F7C}"/>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288485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CEE9C3FA-88D8-4467-8638-8C916B424001}" type="slidenum">
              <a:rPr lang="fr-FR" smtClean="0"/>
              <a:t>13</a:t>
            </a:fld>
            <a:endParaRPr lang="fr-FR"/>
          </a:p>
        </p:txBody>
      </p:sp>
    </p:spTree>
    <p:extLst>
      <p:ext uri="{BB962C8B-B14F-4D97-AF65-F5344CB8AC3E}">
        <p14:creationId xmlns:p14="http://schemas.microsoft.com/office/powerpoint/2010/main" val="2870263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3D659-53DB-D802-EC71-0ED6574F08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36B150-6200-05F2-9F61-E80FAD1B41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89C39D-98D5-8BE1-842E-1B65E8C83C12}"/>
              </a:ext>
            </a:extLst>
          </p:cNvPr>
          <p:cNvSpPr>
            <a:spLocks noGrp="1"/>
          </p:cNvSpPr>
          <p:nvPr>
            <p:ph type="body" idx="1"/>
          </p:nvPr>
        </p:nvSpPr>
        <p:spPr/>
        <p:txBody>
          <a:bodyPr/>
          <a:lstStyle/>
          <a:p>
            <a:endParaRPr lang="fr-FR" dirty="0"/>
          </a:p>
        </p:txBody>
      </p:sp>
      <p:sp>
        <p:nvSpPr>
          <p:cNvPr id="4" name="Footer Placeholder 3">
            <a:extLst>
              <a:ext uri="{FF2B5EF4-FFF2-40B4-BE49-F238E27FC236}">
                <a16:creationId xmlns:a16="http://schemas.microsoft.com/office/drawing/2014/main" id="{0BBCE8A9-1D2C-4152-E5F0-5EA96073DC0B}"/>
              </a:ext>
            </a:extLst>
          </p:cNvPr>
          <p:cNvSpPr>
            <a:spLocks noGrp="1"/>
          </p:cNvSpPr>
          <p:nvPr>
            <p:ph type="ftr" sz="quarter" idx="4"/>
          </p:nvPr>
        </p:nvSpPr>
        <p:spPr/>
        <p:txBody>
          <a:bodyPr/>
          <a:lstStyle/>
          <a:p>
            <a:endParaRPr lang="fr-FR"/>
          </a:p>
        </p:txBody>
      </p:sp>
      <p:sp>
        <p:nvSpPr>
          <p:cNvPr id="5" name="Slide Number Placeholder 4">
            <a:extLst>
              <a:ext uri="{FF2B5EF4-FFF2-40B4-BE49-F238E27FC236}">
                <a16:creationId xmlns:a16="http://schemas.microsoft.com/office/drawing/2014/main" id="{BE57D838-0249-B91D-172C-DD4BF477819C}"/>
              </a:ext>
            </a:extLst>
          </p:cNvPr>
          <p:cNvSpPr>
            <a:spLocks noGrp="1"/>
          </p:cNvSpPr>
          <p:nvPr>
            <p:ph type="sldNum" sz="quarter" idx="5"/>
          </p:nvPr>
        </p:nvSpPr>
        <p:spPr/>
        <p:txBody>
          <a:bodyPr/>
          <a:lstStyle/>
          <a:p>
            <a:fld id="{CEE9C3FA-88D8-4467-8638-8C916B424001}" type="slidenum">
              <a:rPr lang="fr-FR" smtClean="0"/>
              <a:t>14</a:t>
            </a:fld>
            <a:endParaRPr lang="fr-FR"/>
          </a:p>
        </p:txBody>
      </p:sp>
    </p:spTree>
    <p:extLst>
      <p:ext uri="{BB962C8B-B14F-4D97-AF65-F5344CB8AC3E}">
        <p14:creationId xmlns:p14="http://schemas.microsoft.com/office/powerpoint/2010/main" val="2528409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CEE9C3FA-88D8-4467-8638-8C916B424001}" type="slidenum">
              <a:rPr lang="fr-FR" smtClean="0"/>
              <a:t>16</a:t>
            </a:fld>
            <a:endParaRPr lang="fr-FR"/>
          </a:p>
        </p:txBody>
      </p:sp>
    </p:spTree>
    <p:extLst>
      <p:ext uri="{BB962C8B-B14F-4D97-AF65-F5344CB8AC3E}">
        <p14:creationId xmlns:p14="http://schemas.microsoft.com/office/powerpoint/2010/main" val="2056693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FR"/>
          </a:p>
        </p:txBody>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buSzPct val="70000"/>
                  <a:buFont typeface="Wingdings" panose="05000000000000000000" pitchFamily="2" charset="2"/>
                  <a:buChar char="¨"/>
                </a:pPr>
                <a:r>
                  <a:rPr lang="fr-FR" sz="1600" dirty="0">
                    <a:solidFill>
                      <a:schemeClr val="accent4">
                        <a:lumMod val="50000"/>
                      </a:schemeClr>
                    </a:solidFill>
                  </a:rPr>
                  <a:t>Les buffers de capital – capital headrooms – sont déterminants : </a:t>
                </a:r>
              </a:p>
              <a:p>
                <a:pPr marL="550421" lvl="2">
                  <a:buSzPct val="70000"/>
                  <a:buFont typeface="Arial Narrow" panose="020B0606020202030204" pitchFamily="34" charset="0"/>
                  <a:buChar char="-"/>
                </a:pPr>
                <a:r>
                  <a:rPr lang="fr-FR" sz="1300" dirty="0">
                    <a:solidFill>
                      <a:schemeClr val="accent4">
                        <a:lumMod val="50000"/>
                      </a:schemeClr>
                    </a:solidFill>
                  </a:rPr>
                  <a:t>distance to MDA de façon à augmenter l’écart entre le niveau actuel et le seuil de déclenchement des MDA</a:t>
                </a:r>
              </a:p>
              <a:p>
                <a:pPr marL="550421" lvl="2">
                  <a:buSzPct val="70000"/>
                  <a:buFont typeface="Arial Narrow" panose="020B0606020202030204" pitchFamily="34" charset="0"/>
                  <a:buChar char="-"/>
                </a:pPr>
                <a:r>
                  <a:rPr lang="fr-FR" sz="1300" dirty="0">
                    <a:solidFill>
                      <a:schemeClr val="accent4">
                        <a:lumMod val="50000"/>
                      </a:schemeClr>
                    </a:solidFill>
                  </a:rPr>
                  <a:t>augmentation potentielle des risques </a:t>
                </a:r>
              </a:p>
              <a:p>
                <a:pPr marL="550421" lvl="2">
                  <a:buSzPct val="70000"/>
                  <a:buFont typeface="Arial Narrow" panose="020B0606020202030204" pitchFamily="34" charset="0"/>
                  <a:buChar char="-"/>
                </a:pPr>
                <a:r>
                  <a:rPr lang="fr-FR" sz="1300" dirty="0">
                    <a:solidFill>
                      <a:schemeClr val="accent4">
                        <a:lumMod val="50000"/>
                      </a:schemeClr>
                    </a:solidFill>
                  </a:rPr>
                  <a:t>absorption ‘’unexpected shocks’’ </a:t>
                </a:r>
              </a:p>
              <a:p>
                <a:pPr marL="550421" lvl="2">
                  <a:buSzPct val="70000"/>
                  <a:buFont typeface="Arial Narrow" panose="020B0606020202030204" pitchFamily="34" charset="0"/>
                  <a:buChar char="-"/>
                </a:pPr>
                <a:r>
                  <a:rPr lang="fr-FR" sz="1300" dirty="0">
                    <a:solidFill>
                      <a:schemeClr val="accent4">
                        <a:lumMod val="50000"/>
                      </a:schemeClr>
                    </a:solidFill>
                  </a:rPr>
                  <a:t>hausse exigences </a:t>
                </a:r>
              </a:p>
              <a:p>
                <a:pPr marL="550421" lvl="2">
                  <a:buSzPct val="70000"/>
                  <a:buFont typeface="Arial Narrow" panose="020B0606020202030204" pitchFamily="34" charset="0"/>
                  <a:buChar char="-"/>
                </a:pPr>
                <a:r>
                  <a:rPr lang="fr-FR" sz="1300" dirty="0">
                    <a:solidFill>
                      <a:schemeClr val="accent4">
                        <a:lumMod val="50000"/>
                      </a:schemeClr>
                    </a:solidFill>
                  </a:rPr>
                  <a:t>croissance de l’activité qui se matérialise par des hausses de RWA </a:t>
                </a:r>
              </a:p>
              <a:p>
                <a:pPr marL="550421" lvl="2">
                  <a:buSzPct val="70000"/>
                  <a:buFont typeface="Arial Narrow" panose="020B0606020202030204" pitchFamily="34" charset="0"/>
                  <a:buChar char="-"/>
                </a:pPr>
                <a:r>
                  <a:rPr lang="fr-FR" sz="1300" dirty="0">
                    <a:solidFill>
                      <a:schemeClr val="accent4">
                        <a:lumMod val="50000"/>
                      </a:schemeClr>
                    </a:solidFill>
                  </a:rPr>
                  <a:t>ralentissement des résultats nets </a:t>
                </a:r>
              </a:p>
              <a:p>
                <a:pPr marL="550421" lvl="2">
                  <a:buSzPct val="70000"/>
                  <a:buFont typeface="Arial Narrow" panose="020B0606020202030204" pitchFamily="34" charset="0"/>
                  <a:buChar char="-"/>
                </a:pPr>
                <a:r>
                  <a:rPr lang="fr-FR" sz="1300" dirty="0">
                    <a:solidFill>
                      <a:schemeClr val="accent4">
                        <a:lumMod val="50000"/>
                      </a:schemeClr>
                    </a:solidFill>
                  </a:rPr>
                  <a:t>réserves dividendes futurs</a:t>
                </a:r>
              </a:p>
              <a:p>
                <a:pPr marL="550421" lvl="2">
                  <a:buSzPct val="70000"/>
                  <a:buFont typeface="Courier New" panose="02070309020205020404" pitchFamily="49" charset="0"/>
                  <a:buChar char="o"/>
                </a:pPr>
                <a:endParaRPr lang="fr-FR" sz="1600" dirty="0">
                  <a:solidFill>
                    <a:schemeClr val="accent4">
                      <a:lumMod val="50000"/>
                    </a:schemeClr>
                  </a:solidFill>
                </a:endParaRPr>
              </a:p>
              <a:p>
                <a:pPr marL="0" lvl="1" indent="-130658">
                  <a:buSzPct val="70000"/>
                </a:pPr>
                <a:r>
                  <a:rPr lang="fr-FR" sz="1600" dirty="0">
                    <a:solidFill>
                      <a:schemeClr val="accent4">
                        <a:lumMod val="50000"/>
                      </a:schemeClr>
                    </a:solidFill>
                  </a:rPr>
                  <a:t>Headroom = CET1 - RWA[P1R+P2R+CoB+CBR+P2G]</a:t>
                </a:r>
              </a:p>
              <a:p>
                <a:pPr marL="0" lvl="1" indent="-130658">
                  <a:buSzPct val="70000"/>
                </a:pPr>
                <a:endParaRPr lang="fr-FR" sz="1600" i="1" dirty="0">
                  <a:solidFill>
                    <a:schemeClr val="accent4">
                      <a:lumMod val="50000"/>
                    </a:schemeClr>
                  </a:solidFill>
                </a:endParaRPr>
              </a:p>
              <a:p>
                <a:pPr indent="-564072">
                  <a:buSzPct val="70000"/>
                </a:pPr>
                <a:r>
                  <a:rPr lang="fr-FR" sz="1600" dirty="0">
                    <a:solidFill>
                      <a:schemeClr val="accent4">
                        <a:lumMod val="50000"/>
                      </a:schemeClr>
                    </a:solidFill>
                  </a:rPr>
                  <a:t>Avec CET1 </a:t>
                </a:r>
                <a14:m>
                  <m:oMath xmlns:m="http://schemas.openxmlformats.org/officeDocument/2006/math">
                    <m:r>
                      <a:rPr lang="fr-FR" sz="1600">
                        <a:solidFill>
                          <a:schemeClr val="accent4">
                            <a:lumMod val="50000"/>
                          </a:schemeClr>
                        </a:solidFill>
                        <a:latin typeface="Cambria Math" panose="02040503050406030204" pitchFamily="18" charset="0"/>
                      </a:rPr>
                      <m:t>≥ </m:t>
                    </m:r>
                  </m:oMath>
                </a14:m>
                <a:r>
                  <a:rPr lang="fr-FR" sz="1600" dirty="0">
                    <a:solidFill>
                      <a:schemeClr val="accent4">
                        <a:lumMod val="50000"/>
                      </a:schemeClr>
                    </a:solidFill>
                  </a:rPr>
                  <a:t>RWA[P1R+P2R+CoB+CBR+P2G]</a:t>
                </a:r>
              </a:p>
              <a:p>
                <a:pPr indent="-564072">
                  <a:buSzPct val="70000"/>
                </a:pPr>
                <a:endParaRPr lang="fr-FR" sz="1600" dirty="0">
                  <a:solidFill>
                    <a:schemeClr val="accent4">
                      <a:lumMod val="50000"/>
                    </a:schemeClr>
                  </a:solidFill>
                </a:endParaRPr>
              </a:p>
              <a:p>
                <a:pPr marL="195012" lvl="1"/>
                <a:r>
                  <a:rPr lang="fr-FR" sz="1300" dirty="0">
                    <a:solidFill>
                      <a:schemeClr val="accent4">
                        <a:lumMod val="50000"/>
                      </a:schemeClr>
                    </a:solidFill>
                  </a:rPr>
                  <a:t>P1R : Risques du Pilier 1</a:t>
                </a:r>
              </a:p>
              <a:p>
                <a:pPr marL="195012" lvl="1"/>
                <a:r>
                  <a:rPr lang="fr-FR" sz="1300" dirty="0">
                    <a:solidFill>
                      <a:schemeClr val="accent4">
                        <a:lumMod val="50000"/>
                      </a:schemeClr>
                    </a:solidFill>
                  </a:rPr>
                  <a:t>P2R :  Risques et adéquation au titre du Pilier 2</a:t>
                </a:r>
              </a:p>
              <a:p>
                <a:pPr marL="195012" lvl="1"/>
                <a:r>
                  <a:rPr lang="fr-FR" sz="1300" dirty="0">
                    <a:solidFill>
                      <a:schemeClr val="accent4">
                        <a:lumMod val="50000"/>
                      </a:schemeClr>
                    </a:solidFill>
                  </a:rPr>
                  <a:t>Co B : Mesure conservative</a:t>
                </a:r>
              </a:p>
              <a:p>
                <a:pPr marL="195012" lvl="1"/>
                <a:r>
                  <a:rPr lang="fr-FR" sz="1300" dirty="0">
                    <a:solidFill>
                      <a:schemeClr val="accent4">
                        <a:lumMod val="50000"/>
                      </a:schemeClr>
                    </a:solidFill>
                  </a:rPr>
                  <a:t>P2G : Pilar 2 guideline  </a:t>
                </a:r>
              </a:p>
              <a:p>
                <a:pPr marL="195012" lvl="1"/>
                <a:r>
                  <a:rPr lang="fr-FR" sz="1300" dirty="0">
                    <a:solidFill>
                      <a:schemeClr val="accent4">
                        <a:lumMod val="50000"/>
                      </a:schemeClr>
                    </a:solidFill>
                  </a:rPr>
                  <a:t>CBR : Somme des Buffers Cumulés</a:t>
                </a:r>
              </a:p>
              <a:p>
                <a:pPr marL="936058" lvl="4" indent="-309582">
                  <a:buSzPct val="80000"/>
                  <a:buFont typeface="Arial Narrow" panose="020B0606020202030204" pitchFamily="34" charset="0"/>
                  <a:buChar char="-"/>
                </a:pPr>
                <a:r>
                  <a:rPr lang="fr-FR" sz="1300" dirty="0">
                    <a:solidFill>
                      <a:schemeClr val="accent4">
                        <a:lumMod val="50000"/>
                      </a:schemeClr>
                    </a:solidFill>
                  </a:rPr>
                  <a:t>G SIB ou D SIB  : Buffer de taille systémique</a:t>
                </a:r>
              </a:p>
              <a:p>
                <a:pPr marL="936058" lvl="4" indent="-309582">
                  <a:buSzPct val="80000"/>
                  <a:buFont typeface="Arial Narrow" panose="020B0606020202030204" pitchFamily="34" charset="0"/>
                  <a:buChar char="-"/>
                </a:pPr>
                <a:r>
                  <a:rPr lang="fr-FR" sz="1300" dirty="0">
                    <a:solidFill>
                      <a:schemeClr val="accent4">
                        <a:lumMod val="50000"/>
                      </a:schemeClr>
                    </a:solidFill>
                  </a:rPr>
                  <a:t>Sy B : Buffer risque systémique</a:t>
                </a:r>
              </a:p>
              <a:p>
                <a:pPr marL="936058" lvl="4" indent="-309582">
                  <a:buSzPct val="80000"/>
                  <a:buFont typeface="Arial Narrow" panose="020B0606020202030204" pitchFamily="34" charset="0"/>
                  <a:buChar char="-"/>
                </a:pPr>
                <a:r>
                  <a:rPr lang="fr-FR" sz="1300" dirty="0">
                    <a:solidFill>
                      <a:schemeClr val="accent4">
                        <a:lumMod val="50000"/>
                      </a:schemeClr>
                    </a:solidFill>
                  </a:rPr>
                  <a:t>Cy B : Buffer risques contracycliques</a:t>
                </a:r>
              </a:p>
              <a:p>
                <a:pPr marL="302756" lvl="2">
                  <a:buSzPct val="70000"/>
                </a:pPr>
                <a:endParaRPr lang="fr-FR" sz="1600" dirty="0">
                  <a:solidFill>
                    <a:schemeClr val="accent4">
                      <a:lumMod val="50000"/>
                    </a:schemeClr>
                  </a:solidFill>
                </a:endParaRPr>
              </a:p>
              <a:p>
                <a:pPr marL="0" lvl="1" indent="-130658">
                  <a:buSzPct val="70000"/>
                </a:pPr>
                <a:r>
                  <a:rPr lang="fr-FR" sz="1600" dirty="0">
                    <a:solidFill>
                      <a:schemeClr val="accent4">
                        <a:lumMod val="50000"/>
                      </a:schemeClr>
                    </a:solidFill>
                  </a:rPr>
                  <a:t>Arbitrage entre stratégies de versement de dividendes et de développement du capital Headroom  </a:t>
                </a:r>
              </a:p>
              <a:p>
                <a:endParaRPr lang="fr-FR" dirty="0"/>
              </a:p>
            </p:txBody>
          </p:sp>
        </mc:Choice>
        <mc:Fallback xmlns="">
          <p:sp>
            <p:nvSpPr>
              <p:cNvPr id="3" name="Notes Placeholder 2"/>
              <p:cNvSpPr>
                <a:spLocks noGrp="1"/>
              </p:cNvSpPr>
              <p:nvPr>
                <p:ph type="body" idx="1"/>
              </p:nvPr>
            </p:nvSpPr>
            <p:spPr/>
            <p:txBody>
              <a:bodyPr/>
              <a:lstStyle/>
              <a:p>
                <a:pPr>
                  <a:buSzPct val="70000"/>
                  <a:buFont typeface="Wingdings" panose="05000000000000000000" pitchFamily="2" charset="2"/>
                  <a:buChar char="¨"/>
                </a:pPr>
                <a:r>
                  <a:rPr lang="fr-FR" sz="1500" noProof="0" dirty="0">
                    <a:solidFill>
                      <a:schemeClr val="accent4">
                        <a:lumMod val="50000"/>
                      </a:schemeClr>
                    </a:solidFill>
                  </a:rPr>
                  <a:t>Les buffers de capital – capital headrooms – sont déterminants : </a:t>
                </a:r>
              </a:p>
              <a:p>
                <a:pPr marL="508050" lvl="2">
                  <a:spcBef>
                    <a:spcPts val="0"/>
                  </a:spcBef>
                  <a:buSzPct val="70000"/>
                  <a:buFont typeface="Arial Narrow" panose="020B0606020202030204" pitchFamily="34" charset="0"/>
                  <a:buChar char="-"/>
                </a:pPr>
                <a:r>
                  <a:rPr lang="fr-FR" sz="1200" noProof="0" dirty="0">
                    <a:solidFill>
                      <a:schemeClr val="accent4">
                        <a:lumMod val="50000"/>
                      </a:schemeClr>
                    </a:solidFill>
                  </a:rPr>
                  <a:t>distance to MDA de façon à augmenter l’écart entre le niveau actuel et le seuil de déclenchement des MDA</a:t>
                </a:r>
              </a:p>
              <a:p>
                <a:pPr marL="508050" lvl="2">
                  <a:spcBef>
                    <a:spcPts val="0"/>
                  </a:spcBef>
                  <a:buSzPct val="70000"/>
                  <a:buFont typeface="Arial Narrow" panose="020B0606020202030204" pitchFamily="34" charset="0"/>
                  <a:buChar char="-"/>
                </a:pPr>
                <a:r>
                  <a:rPr lang="fr-FR" sz="1200" noProof="0" dirty="0">
                    <a:solidFill>
                      <a:schemeClr val="accent4">
                        <a:lumMod val="50000"/>
                      </a:schemeClr>
                    </a:solidFill>
                  </a:rPr>
                  <a:t>augmentation potentielle des risques </a:t>
                </a:r>
              </a:p>
              <a:p>
                <a:pPr marL="508050" lvl="2">
                  <a:spcBef>
                    <a:spcPts val="0"/>
                  </a:spcBef>
                  <a:buSzPct val="70000"/>
                  <a:buFont typeface="Arial Narrow" panose="020B0606020202030204" pitchFamily="34" charset="0"/>
                  <a:buChar char="-"/>
                </a:pPr>
                <a:r>
                  <a:rPr lang="fr-FR" sz="1200" noProof="0" dirty="0">
                    <a:solidFill>
                      <a:schemeClr val="accent4">
                        <a:lumMod val="50000"/>
                      </a:schemeClr>
                    </a:solidFill>
                  </a:rPr>
                  <a:t>absorption ‘’unexpected shocks’’ </a:t>
                </a:r>
              </a:p>
              <a:p>
                <a:pPr marL="508050" lvl="2">
                  <a:spcBef>
                    <a:spcPts val="0"/>
                  </a:spcBef>
                  <a:buSzPct val="70000"/>
                  <a:buFont typeface="Arial Narrow" panose="020B0606020202030204" pitchFamily="34" charset="0"/>
                  <a:buChar char="-"/>
                </a:pPr>
                <a:r>
                  <a:rPr lang="fr-FR" sz="1200" noProof="0" dirty="0">
                    <a:solidFill>
                      <a:schemeClr val="accent4">
                        <a:lumMod val="50000"/>
                      </a:schemeClr>
                    </a:solidFill>
                  </a:rPr>
                  <a:t>hausse exigences </a:t>
                </a:r>
              </a:p>
              <a:p>
                <a:pPr marL="508050" lvl="2">
                  <a:spcBef>
                    <a:spcPts val="0"/>
                  </a:spcBef>
                  <a:buSzPct val="70000"/>
                  <a:buFont typeface="Arial Narrow" panose="020B0606020202030204" pitchFamily="34" charset="0"/>
                  <a:buChar char="-"/>
                </a:pPr>
                <a:r>
                  <a:rPr lang="fr-FR" sz="1200" noProof="0" dirty="0">
                    <a:solidFill>
                      <a:schemeClr val="accent4">
                        <a:lumMod val="50000"/>
                      </a:schemeClr>
                    </a:solidFill>
                  </a:rPr>
                  <a:t>croissance de l’activité qui se matérialise par des hausses de RWA </a:t>
                </a:r>
              </a:p>
              <a:p>
                <a:pPr marL="508050" lvl="2">
                  <a:spcBef>
                    <a:spcPts val="0"/>
                  </a:spcBef>
                  <a:buSzPct val="70000"/>
                  <a:buFont typeface="Arial Narrow" panose="020B0606020202030204" pitchFamily="34" charset="0"/>
                  <a:buChar char="-"/>
                </a:pPr>
                <a:r>
                  <a:rPr lang="fr-FR" sz="1200" noProof="0" dirty="0">
                    <a:solidFill>
                      <a:schemeClr val="accent4">
                        <a:lumMod val="50000"/>
                      </a:schemeClr>
                    </a:solidFill>
                  </a:rPr>
                  <a:t>ralentissement des résultats nets </a:t>
                </a:r>
              </a:p>
              <a:p>
                <a:pPr marL="508050" lvl="2">
                  <a:spcBef>
                    <a:spcPts val="0"/>
                  </a:spcBef>
                  <a:buSzPct val="70000"/>
                  <a:buFont typeface="Arial Narrow" panose="020B0606020202030204" pitchFamily="34" charset="0"/>
                  <a:buChar char="-"/>
                </a:pPr>
                <a:r>
                  <a:rPr lang="fr-FR" sz="1200" noProof="0" dirty="0">
                    <a:solidFill>
                      <a:schemeClr val="accent4">
                        <a:lumMod val="50000"/>
                      </a:schemeClr>
                    </a:solidFill>
                  </a:rPr>
                  <a:t>réserves dividendes futurs</a:t>
                </a:r>
              </a:p>
              <a:p>
                <a:pPr marL="508050" lvl="2">
                  <a:spcBef>
                    <a:spcPts val="0"/>
                  </a:spcBef>
                  <a:buSzPct val="70000"/>
                  <a:buFont typeface="Courier New" panose="02070309020205020404" pitchFamily="49" charset="0"/>
                  <a:buChar char="o"/>
                </a:pPr>
                <a:endParaRPr lang="fr-FR" sz="1500" dirty="0">
                  <a:solidFill>
                    <a:schemeClr val="accent4">
                      <a:lumMod val="50000"/>
                    </a:schemeClr>
                  </a:solidFill>
                </a:endParaRPr>
              </a:p>
              <a:p>
                <a:pPr marL="0" lvl="1" indent="-120600">
                  <a:spcBef>
                    <a:spcPts val="0"/>
                  </a:spcBef>
                  <a:buSzPct val="70000"/>
                  <a:buNone/>
                </a:pPr>
                <a:r>
                  <a:rPr lang="fr-FR" sz="1500" dirty="0">
                    <a:solidFill>
                      <a:schemeClr val="accent4">
                        <a:lumMod val="50000"/>
                      </a:schemeClr>
                    </a:solidFill>
                  </a:rPr>
                  <a:t>Headroom = CET1 - RWA[P1R+P2R+CoB+CBR+P2G]</a:t>
                </a:r>
              </a:p>
              <a:p>
                <a:pPr marL="0" lvl="1" indent="-120600">
                  <a:spcBef>
                    <a:spcPts val="0"/>
                  </a:spcBef>
                  <a:buSzPct val="70000"/>
                  <a:buNone/>
                </a:pPr>
                <a:endParaRPr lang="fr-FR" sz="1500" i="1" dirty="0">
                  <a:solidFill>
                    <a:schemeClr val="accent4">
                      <a:lumMod val="50000"/>
                    </a:schemeClr>
                  </a:solidFill>
                </a:endParaRPr>
              </a:p>
              <a:p>
                <a:pPr marL="0" indent="-520650">
                  <a:spcBef>
                    <a:spcPts val="0"/>
                  </a:spcBef>
                  <a:buSzPct val="70000"/>
                  <a:buNone/>
                </a:pPr>
                <a:r>
                  <a:rPr lang="fr-FR" sz="1500" noProof="0" dirty="0">
                    <a:solidFill>
                      <a:schemeClr val="accent4">
                        <a:lumMod val="50000"/>
                      </a:schemeClr>
                    </a:solidFill>
                  </a:rPr>
                  <a:t>Avec CET1</a:t>
                </a:r>
                <a:r>
                  <a:rPr lang="fr-FR" sz="1500" dirty="0">
                    <a:solidFill>
                      <a:schemeClr val="accent4">
                        <a:lumMod val="50000"/>
                      </a:schemeClr>
                    </a:solidFill>
                  </a:rPr>
                  <a:t> </a:t>
                </a:r>
                <a:r>
                  <a:rPr lang="fr-FR" sz="1500" i="0">
                    <a:solidFill>
                      <a:schemeClr val="accent4">
                        <a:lumMod val="50000"/>
                      </a:schemeClr>
                    </a:solidFill>
                    <a:latin typeface="Cambria Math" panose="02040503050406030204" pitchFamily="18" charset="0"/>
                  </a:rPr>
                  <a:t>≥</a:t>
                </a:r>
                <a:r>
                  <a:rPr lang="fr-FR" sz="1500" b="0" i="0">
                    <a:solidFill>
                      <a:schemeClr val="accent4">
                        <a:lumMod val="50000"/>
                      </a:schemeClr>
                    </a:solidFill>
                    <a:latin typeface="Cambria Math" panose="02040503050406030204" pitchFamily="18" charset="0"/>
                  </a:rPr>
                  <a:t> </a:t>
                </a:r>
                <a:r>
                  <a:rPr lang="fr-FR" sz="1500" noProof="0" dirty="0">
                    <a:solidFill>
                      <a:schemeClr val="accent4">
                        <a:lumMod val="50000"/>
                      </a:schemeClr>
                    </a:solidFill>
                  </a:rPr>
                  <a:t>RWA[P1R+P2R+CoB+CBR+P2G]</a:t>
                </a:r>
              </a:p>
              <a:p>
                <a:pPr marL="0" indent="-520650">
                  <a:spcBef>
                    <a:spcPts val="0"/>
                  </a:spcBef>
                  <a:buSzPct val="70000"/>
                  <a:buNone/>
                </a:pPr>
                <a:endParaRPr lang="fr-FR" sz="1500" noProof="0" dirty="0">
                  <a:solidFill>
                    <a:schemeClr val="accent4">
                      <a:lumMod val="50000"/>
                    </a:schemeClr>
                  </a:solidFill>
                </a:endParaRPr>
              </a:p>
              <a:p>
                <a:pPr marL="180000" lvl="1" indent="0">
                  <a:spcBef>
                    <a:spcPts val="0"/>
                  </a:spcBef>
                  <a:buNone/>
                </a:pPr>
                <a:r>
                  <a:rPr lang="fr-FR" sz="1200" noProof="0" dirty="0">
                    <a:solidFill>
                      <a:schemeClr val="accent4">
                        <a:lumMod val="50000"/>
                      </a:schemeClr>
                    </a:solidFill>
                  </a:rPr>
                  <a:t>P1R : Risques du Pilier 1</a:t>
                </a:r>
              </a:p>
              <a:p>
                <a:pPr marL="180000" lvl="1" indent="0">
                  <a:spcBef>
                    <a:spcPts val="0"/>
                  </a:spcBef>
                  <a:buNone/>
                </a:pPr>
                <a:r>
                  <a:rPr lang="fr-FR" sz="1200" noProof="0" dirty="0">
                    <a:solidFill>
                      <a:schemeClr val="accent4">
                        <a:lumMod val="50000"/>
                      </a:schemeClr>
                    </a:solidFill>
                  </a:rPr>
                  <a:t>P2R :  Risques et adéquation au titre du Pilier 2</a:t>
                </a:r>
              </a:p>
              <a:p>
                <a:pPr marL="180000" lvl="1" indent="0">
                  <a:spcBef>
                    <a:spcPts val="0"/>
                  </a:spcBef>
                  <a:buNone/>
                </a:pPr>
                <a:r>
                  <a:rPr lang="fr-FR" sz="1200" noProof="0" dirty="0">
                    <a:solidFill>
                      <a:schemeClr val="accent4">
                        <a:lumMod val="50000"/>
                      </a:schemeClr>
                    </a:solidFill>
                  </a:rPr>
                  <a:t>Co B : Mesure conservative</a:t>
                </a:r>
              </a:p>
              <a:p>
                <a:pPr marL="180000" lvl="1" indent="0">
                  <a:spcBef>
                    <a:spcPts val="0"/>
                  </a:spcBef>
                  <a:buNone/>
                </a:pPr>
                <a:r>
                  <a:rPr lang="fr-FR" sz="1200" noProof="0" dirty="0">
                    <a:solidFill>
                      <a:schemeClr val="accent4">
                        <a:lumMod val="50000"/>
                      </a:schemeClr>
                    </a:solidFill>
                  </a:rPr>
                  <a:t>P2G : Pilar 2 guideline  </a:t>
                </a:r>
              </a:p>
              <a:p>
                <a:pPr marL="180000" lvl="1" indent="0">
                  <a:spcBef>
                    <a:spcPts val="0"/>
                  </a:spcBef>
                  <a:buNone/>
                </a:pPr>
                <a:r>
                  <a:rPr lang="fr-FR" sz="1200" noProof="0" dirty="0">
                    <a:solidFill>
                      <a:schemeClr val="accent4">
                        <a:lumMod val="50000"/>
                      </a:schemeClr>
                    </a:solidFill>
                  </a:rPr>
                  <a:t>CBR : Somme des Buffers Cumulés</a:t>
                </a:r>
              </a:p>
              <a:p>
                <a:pPr marL="864000" lvl="4" indent="-285750">
                  <a:spcBef>
                    <a:spcPts val="0"/>
                  </a:spcBef>
                  <a:buSzPct val="80000"/>
                  <a:buFont typeface="Arial Narrow" panose="020B0606020202030204" pitchFamily="34" charset="0"/>
                  <a:buChar char="-"/>
                </a:pPr>
                <a:r>
                  <a:rPr lang="fr-FR" sz="1200" noProof="0" dirty="0">
                    <a:solidFill>
                      <a:schemeClr val="accent4">
                        <a:lumMod val="50000"/>
                      </a:schemeClr>
                    </a:solidFill>
                  </a:rPr>
                  <a:t>G SIB ou D SIB  : Buffer de taille systémique</a:t>
                </a:r>
              </a:p>
              <a:p>
                <a:pPr marL="864000" lvl="4" indent="-285750">
                  <a:spcBef>
                    <a:spcPts val="0"/>
                  </a:spcBef>
                  <a:buSzPct val="80000"/>
                  <a:buFont typeface="Arial Narrow" panose="020B0606020202030204" pitchFamily="34" charset="0"/>
                  <a:buChar char="-"/>
                </a:pPr>
                <a:r>
                  <a:rPr lang="fr-FR" sz="1200" noProof="0" dirty="0">
                    <a:solidFill>
                      <a:schemeClr val="accent4">
                        <a:lumMod val="50000"/>
                      </a:schemeClr>
                    </a:solidFill>
                  </a:rPr>
                  <a:t>Sy B : Buffer risque systémique</a:t>
                </a:r>
              </a:p>
              <a:p>
                <a:pPr marL="864000" lvl="4" indent="-285750">
                  <a:spcBef>
                    <a:spcPts val="0"/>
                  </a:spcBef>
                  <a:buSzPct val="80000"/>
                  <a:buFont typeface="Arial Narrow" panose="020B0606020202030204" pitchFamily="34" charset="0"/>
                  <a:buChar char="-"/>
                </a:pPr>
                <a:r>
                  <a:rPr lang="fr-FR" sz="1200" noProof="0" dirty="0">
                    <a:solidFill>
                      <a:schemeClr val="accent4">
                        <a:lumMod val="50000"/>
                      </a:schemeClr>
                    </a:solidFill>
                  </a:rPr>
                  <a:t>Cy B : Buffer risques contracycliques</a:t>
                </a:r>
              </a:p>
              <a:p>
                <a:pPr marL="279450" lvl="2" indent="0">
                  <a:spcBef>
                    <a:spcPts val="0"/>
                  </a:spcBef>
                  <a:buSzPct val="70000"/>
                  <a:buNone/>
                </a:pPr>
                <a:endParaRPr lang="fr-FR" sz="1500" noProof="0" dirty="0">
                  <a:solidFill>
                    <a:schemeClr val="accent4">
                      <a:lumMod val="50000"/>
                    </a:schemeClr>
                  </a:solidFill>
                </a:endParaRPr>
              </a:p>
              <a:p>
                <a:pPr marL="0" lvl="1" indent="-120600">
                  <a:spcBef>
                    <a:spcPts val="0"/>
                  </a:spcBef>
                  <a:buSzPct val="70000"/>
                  <a:buNone/>
                </a:pPr>
                <a:r>
                  <a:rPr lang="fr-FR" sz="1500" noProof="0" dirty="0">
                    <a:solidFill>
                      <a:schemeClr val="accent4">
                        <a:lumMod val="50000"/>
                      </a:schemeClr>
                    </a:solidFill>
                  </a:rPr>
                  <a:t>Arbitrage entre stratégies de verse</a:t>
                </a:r>
                <a:r>
                  <a:rPr lang="fr-FR" sz="1500" dirty="0">
                    <a:solidFill>
                      <a:schemeClr val="accent4">
                        <a:lumMod val="50000"/>
                      </a:schemeClr>
                    </a:solidFill>
                  </a:rPr>
                  <a:t>ment de dividendes et de développement du capital Headroom  </a:t>
                </a:r>
                <a:endParaRPr lang="fr-FR" sz="1500" noProof="0" dirty="0">
                  <a:solidFill>
                    <a:schemeClr val="accent4">
                      <a:lumMod val="50000"/>
                    </a:schemeClr>
                  </a:solidFill>
                </a:endParaRPr>
              </a:p>
              <a:p>
                <a:endParaRPr lang="fr-FR" dirty="0"/>
              </a:p>
            </p:txBody>
          </p:sp>
        </mc:Fallback>
      </mc:AlternateContent>
      <p:sp>
        <p:nvSpPr>
          <p:cNvPr id="4" name="Slide Number Placeholder 3"/>
          <p:cNvSpPr>
            <a:spLocks noGrp="1"/>
          </p:cNvSpPr>
          <p:nvPr>
            <p:ph type="sldNum" sz="quarter" idx="5"/>
          </p:nvPr>
        </p:nvSpPr>
        <p:spPr/>
        <p:txBody>
          <a:bodyPr/>
          <a:lstStyle/>
          <a:p>
            <a:fld id="{CEE9C3FA-88D8-4467-8638-8C916B424001}" type="slidenum">
              <a:rPr lang="fr-FR" smtClean="0"/>
              <a:t>17</a:t>
            </a:fld>
            <a:endParaRPr lang="fr-FR"/>
          </a:p>
        </p:txBody>
      </p:sp>
      <p:sp>
        <p:nvSpPr>
          <p:cNvPr id="5" name="Footer Placeholder 4">
            <a:extLst>
              <a:ext uri="{FF2B5EF4-FFF2-40B4-BE49-F238E27FC236}">
                <a16:creationId xmlns:a16="http://schemas.microsoft.com/office/drawing/2014/main" id="{ADC9640C-96FC-6063-DE18-5C280D6B22A5}"/>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2968652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FR"/>
          </a:p>
        </p:txBody>
      </p:sp>
      <p:sp>
        <p:nvSpPr>
          <p:cNvPr id="3" name="Notes Placeholder 2"/>
          <p:cNvSpPr>
            <a:spLocks noGrp="1"/>
          </p:cNvSpPr>
          <p:nvPr>
            <p:ph type="body" idx="1"/>
          </p:nvPr>
        </p:nvSpPr>
        <p:spPr/>
        <p:txBody>
          <a:bodyPr/>
          <a:lstStyle/>
          <a:p>
            <a:r>
              <a:rPr lang="fr-FR" noProof="0" dirty="0">
                <a:solidFill>
                  <a:schemeClr val="accent5">
                    <a:lumMod val="50000"/>
                  </a:schemeClr>
                </a:solidFill>
              </a:rPr>
              <a:t>La constitution de structures d’échouage de ces actifs – </a:t>
            </a:r>
            <a:r>
              <a:rPr lang="fr-FR" noProof="0" dirty="0" err="1">
                <a:solidFill>
                  <a:schemeClr val="accent5">
                    <a:lumMod val="50000"/>
                  </a:schemeClr>
                </a:solidFill>
              </a:rPr>
              <a:t>bad</a:t>
            </a:r>
            <a:r>
              <a:rPr lang="fr-FR" noProof="0" dirty="0">
                <a:solidFill>
                  <a:schemeClr val="accent5">
                    <a:lumMod val="50000"/>
                  </a:schemeClr>
                </a:solidFill>
              </a:rPr>
              <a:t> banks – pourrait être ‘’privée’’</a:t>
            </a:r>
            <a:r>
              <a:rPr lang="fr-FR" baseline="30000" noProof="0" dirty="0">
                <a:solidFill>
                  <a:schemeClr val="accent5">
                    <a:lumMod val="50000"/>
                  </a:schemeClr>
                </a:solidFill>
              </a:rPr>
              <a:t> </a:t>
            </a:r>
            <a:r>
              <a:rPr lang="fr-FR" noProof="0" dirty="0">
                <a:solidFill>
                  <a:schemeClr val="accent5">
                    <a:lumMod val="50000"/>
                  </a:schemeClr>
                </a:solidFill>
              </a:rPr>
              <a:t>, possibilité que nous privilégions. </a:t>
            </a:r>
          </a:p>
          <a:p>
            <a:endParaRPr lang="fr-FR" noProof="0" dirty="0">
              <a:solidFill>
                <a:schemeClr val="accent5">
                  <a:lumMod val="50000"/>
                </a:schemeClr>
              </a:solidFill>
            </a:endParaRPr>
          </a:p>
          <a:p>
            <a:r>
              <a:rPr lang="fr-FR" noProof="0" dirty="0">
                <a:solidFill>
                  <a:schemeClr val="accent5">
                    <a:lumMod val="50000"/>
                  </a:schemeClr>
                </a:solidFill>
              </a:rPr>
              <a:t>Les actifs </a:t>
            </a:r>
            <a:r>
              <a:rPr lang="fr-FR" noProof="0" dirty="0" err="1">
                <a:solidFill>
                  <a:schemeClr val="accent5">
                    <a:lumMod val="50000"/>
                  </a:schemeClr>
                </a:solidFill>
              </a:rPr>
              <a:t>browns</a:t>
            </a:r>
            <a:r>
              <a:rPr lang="fr-FR" noProof="0" dirty="0">
                <a:solidFill>
                  <a:schemeClr val="accent5">
                    <a:lumMod val="50000"/>
                  </a:schemeClr>
                </a:solidFill>
              </a:rPr>
              <a:t> portés par les banques seraient cédés aux filiales crées et financés par nouveau capital apporté par les banques et des dettes émises au passif, de façon à respecter les quatre ratios de supervision (Tier 1, Leverage, LCR, NSFR). Ces filiales opérationnelles et de plein droit, auraient une gouvernance opérationnelle engageant les responsabilités du management du Management Body de leurs maisons mères. Elles auraient des résultats consolidés avec leurs maisons mères (normes IFRS) et des comptes sociaux, des normes prudentielles qui au global en feraient des banques supervisées sur base individuelle devant rendre publics leurs comptes et les éléments de gestion en extinction des actifs qui y seraient cantonnés. </a:t>
            </a:r>
          </a:p>
          <a:p>
            <a:r>
              <a:rPr lang="fr-FR" noProof="0" dirty="0">
                <a:solidFill>
                  <a:schemeClr val="accent5">
                    <a:lumMod val="50000"/>
                  </a:schemeClr>
                </a:solidFill>
              </a:rPr>
              <a:t>Il n’y aura pas une unique possibilité </a:t>
            </a:r>
          </a:p>
          <a:p>
            <a:r>
              <a:rPr lang="fr-FR" noProof="0" dirty="0">
                <a:solidFill>
                  <a:schemeClr val="accent5">
                    <a:lumMod val="50000"/>
                  </a:schemeClr>
                </a:solidFill>
              </a:rPr>
              <a:t>Dans ce cadre, les risques d’une diffusion des actifs </a:t>
            </a:r>
            <a:r>
              <a:rPr lang="fr-FR" noProof="0" dirty="0" err="1">
                <a:solidFill>
                  <a:schemeClr val="accent5">
                    <a:lumMod val="50000"/>
                  </a:schemeClr>
                </a:solidFill>
              </a:rPr>
              <a:t>browns</a:t>
            </a:r>
            <a:r>
              <a:rPr lang="fr-FR" noProof="0" dirty="0">
                <a:solidFill>
                  <a:schemeClr val="accent5">
                    <a:lumMod val="50000"/>
                  </a:schemeClr>
                </a:solidFill>
              </a:rPr>
              <a:t> vers le secteur des NBFI, possible dès lors que des mesures ou contraintes d’exercent sur les banques régulées est réel, si les actifs et financements affichent toutes choses égales par ailleurs des rentabilités supérieures à celles des actifs green et si les contraintes en capital sont moins fortes. </a:t>
            </a:r>
          </a:p>
          <a:p>
            <a:endParaRPr lang="fr-FR" noProof="0" dirty="0">
              <a:solidFill>
                <a:schemeClr val="accent5">
                  <a:lumMod val="50000"/>
                </a:schemeClr>
              </a:solidFill>
            </a:endParaRPr>
          </a:p>
          <a:p>
            <a:r>
              <a:rPr lang="fr-FR" noProof="0" dirty="0">
                <a:solidFill>
                  <a:schemeClr val="accent5">
                    <a:lumMod val="50000"/>
                  </a:schemeClr>
                </a:solidFill>
              </a:rPr>
              <a:t>Cette question a plus globalement trait aux </a:t>
            </a:r>
            <a:r>
              <a:rPr lang="fr-FR" i="1" noProof="0" dirty="0">
                <a:solidFill>
                  <a:schemeClr val="accent5">
                    <a:lumMod val="50000"/>
                  </a:schemeClr>
                </a:solidFill>
              </a:rPr>
              <a:t>politiques climatiques, en amont,</a:t>
            </a:r>
            <a:r>
              <a:rPr lang="fr-FR" noProof="0" dirty="0">
                <a:solidFill>
                  <a:schemeClr val="accent5">
                    <a:lumMod val="50000"/>
                  </a:schemeClr>
                </a:solidFill>
              </a:rPr>
              <a:t> qui devraient également reposer sur des éléments de taxe carbone destinés </a:t>
            </a:r>
            <a:r>
              <a:rPr lang="fr-FR" i="1" noProof="0" dirty="0">
                <a:solidFill>
                  <a:schemeClr val="accent5">
                    <a:lumMod val="50000"/>
                  </a:schemeClr>
                </a:solidFill>
              </a:rPr>
              <a:t>à intégrer dans les valorisations des actifs et des crédits les coûts futurs du changement climatique</a:t>
            </a:r>
            <a:r>
              <a:rPr lang="fr-FR" noProof="0" dirty="0">
                <a:solidFill>
                  <a:schemeClr val="accent5">
                    <a:lumMod val="50000"/>
                  </a:schemeClr>
                </a:solidFill>
              </a:rPr>
              <a:t>, pour rendre explicite et généraliser l’intégration des coûts de la transition et du changements, dans les évaluations des risques et des rentabilités financières des acteurs bancaires et des NBFI. </a:t>
            </a:r>
          </a:p>
          <a:p>
            <a:endParaRPr lang="fr-FR" dirty="0"/>
          </a:p>
        </p:txBody>
      </p:sp>
      <p:sp>
        <p:nvSpPr>
          <p:cNvPr id="4" name="Slide Number Placeholder 3"/>
          <p:cNvSpPr>
            <a:spLocks noGrp="1"/>
          </p:cNvSpPr>
          <p:nvPr>
            <p:ph type="sldNum" sz="quarter" idx="5"/>
          </p:nvPr>
        </p:nvSpPr>
        <p:spPr/>
        <p:txBody>
          <a:bodyPr/>
          <a:lstStyle/>
          <a:p>
            <a:fld id="{CEE9C3FA-88D8-4467-8638-8C916B424001}" type="slidenum">
              <a:rPr lang="fr-FR" smtClean="0"/>
              <a:t>18</a:t>
            </a:fld>
            <a:endParaRPr lang="fr-FR"/>
          </a:p>
        </p:txBody>
      </p:sp>
      <p:sp>
        <p:nvSpPr>
          <p:cNvPr id="5" name="Footer Placeholder 4">
            <a:extLst>
              <a:ext uri="{FF2B5EF4-FFF2-40B4-BE49-F238E27FC236}">
                <a16:creationId xmlns:a16="http://schemas.microsoft.com/office/drawing/2014/main" id="{D7DB430F-8985-D211-3383-EFA7892F1718}"/>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3570553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676470"/>
            <a:ext cx="8915399" cy="2262781"/>
          </a:xfrm>
          <a:ln w="3175">
            <a:solidFill>
              <a:schemeClr val="accent1"/>
            </a:solidFill>
          </a:ln>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3219166"/>
            <a:ext cx="8915399" cy="1126283"/>
          </a:xfrm>
          <a:prstGeom prst="rect">
            <a:avLst/>
          </a:prstGeom>
          <a:ln w="3175">
            <a:solidFill>
              <a:schemeClr val="accent1">
                <a:lumMod val="90000"/>
              </a:schemeClr>
            </a:solidFill>
          </a:ln>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fld id="{2648FCF2-7123-42CA-AC5F-AFA30AAF6D71}" type="slidenum">
              <a:rPr lang="en-US" smtClean="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ln w="3175">
            <a:solidFill>
              <a:srgbClr val="002060"/>
            </a:solidFill>
          </a:ln>
        </p:spPr>
        <p:txBody>
          <a:bodyPr vert="horz" lIns="91440" tIns="45720" rIns="91440" bIns="45720" rtlCol="0" anchor="b">
            <a:normAutofit/>
          </a:bodyPr>
          <a:lstStyle>
            <a:lvl1pPr>
              <a:defRPr lang="en-US" b="0" dirty="0"/>
            </a:lvl1pPr>
          </a:lstStyle>
          <a:p>
            <a:pPr marL="342900" lvl="0" indent="-342900">
              <a:spcAft>
                <a:spcPts val="0"/>
              </a:spcAft>
              <a:buClr>
                <a:schemeClr val="accent1"/>
              </a:buClr>
              <a:buFont typeface="Wingdings 3" charset="2"/>
            </a:pPr>
            <a:r>
              <a:rPr lang="en-US" dirty="0"/>
              <a:t>Click to edit Master title style</a:t>
            </a:r>
          </a:p>
        </p:txBody>
      </p:sp>
      <p:sp>
        <p:nvSpPr>
          <p:cNvPr id="4" name="Footer Placeholder 3"/>
          <p:cNvSpPr>
            <a:spLocks noGrp="1"/>
          </p:cNvSpPr>
          <p:nvPr>
            <p:ph type="ftr" sz="quarter" idx="11"/>
          </p:nvPr>
        </p:nvSpPr>
        <p:spPr/>
        <p:txBody>
          <a:bodyPr/>
          <a:lstStyle/>
          <a:p>
            <a:fld id="{B0D32CFA-E265-47AC-8E41-743A8B0B9E34}" type="slidenum">
              <a:rPr lang="en-US" smtClean="0"/>
              <a:pPr/>
              <a:t>‹N°›</a:t>
            </a:fld>
            <a:endParaRPr lang="en-US" dirty="0"/>
          </a:p>
        </p:txBody>
      </p:sp>
      <p:sp>
        <p:nvSpPr>
          <p:cNvPr id="5" name="Content Placeholder 2">
            <a:extLst>
              <a:ext uri="{FF2B5EF4-FFF2-40B4-BE49-F238E27FC236}">
                <a16:creationId xmlns:a16="http://schemas.microsoft.com/office/drawing/2014/main" id="{A527BC99-4222-D16D-FF5E-892C43966F91}"/>
              </a:ext>
            </a:extLst>
          </p:cNvPr>
          <p:cNvSpPr>
            <a:spLocks noGrp="1"/>
          </p:cNvSpPr>
          <p:nvPr>
            <p:ph idx="1"/>
          </p:nvPr>
        </p:nvSpPr>
        <p:spPr>
          <a:xfrm>
            <a:off x="2589212" y="2133600"/>
            <a:ext cx="8915400" cy="3777622"/>
          </a:xfrm>
          <a:prstGeom prst="rect">
            <a:avLst/>
          </a:prstGeom>
          <a:ln w="3175">
            <a:solidFill>
              <a:srgbClr val="002060"/>
            </a:solidFill>
          </a:ln>
        </p:spPr>
        <p:txBody>
          <a:bodyPr/>
          <a:lstStyle>
            <a:lvl1pPr>
              <a:buSzPct val="80000"/>
              <a:buFont typeface="Wingdings" panose="05000000000000000000" pitchFamily="2" charset="2"/>
              <a:buChar char="¨"/>
              <a:defRPr>
                <a:latin typeface="Arial Narrow" panose="020B0606020202030204" pitchFamily="34" charset="0"/>
              </a:defRPr>
            </a:lvl1pPr>
            <a:lvl2pPr>
              <a:buFont typeface="Arial Narrow" panose="020B0606020202030204" pitchFamily="34" charset="0"/>
              <a:buChar cha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dirty="0"/>
              <a:t>Click to edit Master text styles</a:t>
            </a:r>
          </a:p>
          <a:p>
            <a:pPr lvl="1"/>
            <a:r>
              <a:rPr lang="en-US" dirty="0"/>
              <a:t>Second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a:ln w="3175">
            <a:solidFill>
              <a:srgbClr val="002060"/>
            </a:solidFill>
          </a:ln>
        </p:spPr>
        <p:txBody>
          <a:bodyPr>
            <a:normAutofit/>
          </a:bodyPr>
          <a:lstStyle>
            <a:lvl1pPr>
              <a:defRPr sz="1800">
                <a:solidFill>
                  <a:schemeClr val="tx2">
                    <a:lumMod val="50000"/>
                  </a:schemeClr>
                </a:solidFill>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idx="1"/>
          </p:nvPr>
        </p:nvSpPr>
        <p:spPr>
          <a:xfrm>
            <a:off x="2589212" y="2133600"/>
            <a:ext cx="8915400" cy="3777622"/>
          </a:xfrm>
          <a:prstGeom prst="rect">
            <a:avLst/>
          </a:prstGeom>
          <a:ln w="3175">
            <a:solidFill>
              <a:srgbClr val="002060"/>
            </a:solidFill>
          </a:ln>
        </p:spPr>
        <p:txBody>
          <a:bodyPr/>
          <a:lstStyle>
            <a:lvl1pPr>
              <a:buSzPct val="80000"/>
              <a:buFont typeface="Wingdings" panose="05000000000000000000" pitchFamily="2" charset="2"/>
              <a:buChar char="¨"/>
              <a:defRPr>
                <a:latin typeface="Arial Narrow" panose="020B0606020202030204" pitchFamily="34" charset="0"/>
              </a:defRPr>
            </a:lvl1pPr>
            <a:lvl2pPr>
              <a:buFont typeface="Arial Narrow" panose="020B0606020202030204" pitchFamily="34" charset="0"/>
              <a:buChar cha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dirty="0"/>
              <a:t>Click to edit Master text styles</a:t>
            </a:r>
          </a:p>
          <a:p>
            <a:pPr lvl="1"/>
            <a:r>
              <a:rPr lang="en-US" dirty="0"/>
              <a:t>Second level</a:t>
            </a:r>
          </a:p>
        </p:txBody>
      </p:sp>
      <p:sp>
        <p:nvSpPr>
          <p:cNvPr id="5" name="Footer Placeholder 4"/>
          <p:cNvSpPr>
            <a:spLocks noGrp="1"/>
          </p:cNvSpPr>
          <p:nvPr>
            <p:ph type="ftr" sz="quarter" idx="11"/>
          </p:nvPr>
        </p:nvSpPr>
        <p:spPr>
          <a:ln w="3175">
            <a:solidFill>
              <a:srgbClr val="002060"/>
            </a:solidFill>
            <a:prstDash val="sysDot"/>
          </a:ln>
        </p:spPr>
        <p:txBody>
          <a:bodyPr/>
          <a:lstStyle/>
          <a:p>
            <a:fld id="{D709ABEA-8A8F-4F06-B0E7-17FCD8DA45B7}" type="slidenum">
              <a:rPr lang="en-US" smtClean="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ln w="3175">
            <a:solidFill>
              <a:srgbClr val="002060"/>
            </a:solidFill>
            <a:prstDash val="sysDot"/>
          </a:ln>
        </p:spPr>
        <p:txBody>
          <a:bodyPr/>
          <a:lstStyle/>
          <a:p>
            <a:fld id="{192DF997-CA57-47F8-BB52-40D4472F1BA2}" type="slidenum">
              <a:rPr lang="en-US" smtClean="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ln w="3175">
            <a:solidFill>
              <a:schemeClr val="accent2"/>
            </a:solidFill>
          </a:ln>
        </p:spPr>
        <p:txBody>
          <a:bodyPr>
            <a:normAutofit/>
          </a:bodyPr>
          <a:lstStyle>
            <a:lvl1pPr>
              <a:defRPr sz="1800">
                <a:solidFill>
                  <a:schemeClr val="tx2">
                    <a:lumMod val="50000"/>
                  </a:schemeClr>
                </a:solidFill>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sz="half" idx="1"/>
          </p:nvPr>
        </p:nvSpPr>
        <p:spPr>
          <a:xfrm>
            <a:off x="2589212" y="2133600"/>
            <a:ext cx="4313864" cy="3777622"/>
          </a:xfrm>
          <a:prstGeom prst="rect">
            <a:avLst/>
          </a:prstGeom>
          <a:ln w="3175">
            <a:solidFill>
              <a:srgbClr val="002060"/>
            </a:solidFill>
            <a:prstDash val="sysDot"/>
          </a:ln>
        </p:spPr>
        <p:txBody>
          <a:bodyPr>
            <a:normAutofit/>
          </a:bodyPr>
          <a:lstStyle>
            <a:lvl1pPr>
              <a:buSzPct val="80000"/>
              <a:buFont typeface="Wingdings" panose="05000000000000000000" pitchFamily="2" charset="2"/>
              <a:buChar char="¨"/>
              <a:defRPr sz="1400">
                <a:solidFill>
                  <a:schemeClr val="tx2">
                    <a:lumMod val="50000"/>
                  </a:schemeClr>
                </a:solidFill>
                <a:latin typeface="Arial Narrow" panose="020B0606020202030204" pitchFamily="34" charset="0"/>
              </a:defRPr>
            </a:lvl1pPr>
            <a:lvl2pPr>
              <a:buSzPct val="80000"/>
              <a:buFont typeface="Arial Narrow" panose="020B0606020202030204" pitchFamily="34" charset="0"/>
              <a:buChar char="-"/>
              <a:defRPr sz="1400">
                <a:solidFill>
                  <a:schemeClr val="tx2">
                    <a:lumMod val="50000"/>
                  </a:schemeClr>
                </a:solidFill>
                <a:latin typeface="Arial Narrow" panose="020B0606020202030204" pitchFamily="34" charset="0"/>
              </a:defRPr>
            </a:lvl2pPr>
            <a:lvl3pPr>
              <a:buSzPct val="80000"/>
              <a:buFont typeface="Wingdings" panose="05000000000000000000" pitchFamily="2" charset="2"/>
              <a:buChar char="¨"/>
              <a:defRPr sz="1400">
                <a:solidFill>
                  <a:schemeClr val="tx2">
                    <a:lumMod val="50000"/>
                  </a:schemeClr>
                </a:solidFill>
                <a:latin typeface="Arial Narrow" panose="020B0606020202030204" pitchFamily="34" charset="0"/>
              </a:defRPr>
            </a:lvl3pPr>
            <a:lvl4pPr>
              <a:buSzPct val="80000"/>
              <a:buFont typeface="Wingdings" panose="05000000000000000000" pitchFamily="2" charset="2"/>
              <a:buChar char="¨"/>
              <a:defRPr sz="1400">
                <a:solidFill>
                  <a:schemeClr val="tx2">
                    <a:lumMod val="50000"/>
                  </a:schemeClr>
                </a:solidFill>
                <a:latin typeface="Arial Narrow" panose="020B0606020202030204" pitchFamily="34" charset="0"/>
              </a:defRPr>
            </a:lvl4pPr>
            <a:lvl5pPr>
              <a:buSzPct val="80000"/>
              <a:buFont typeface="Wingdings" panose="05000000000000000000" pitchFamily="2" charset="2"/>
              <a:buChar char="¨"/>
              <a:defRPr sz="1400">
                <a:solidFill>
                  <a:schemeClr val="tx2">
                    <a:lumMod val="50000"/>
                  </a:schemeClr>
                </a:solidFill>
                <a:latin typeface="Arial Narrow" panose="020B0606020202030204" pitchFamily="34" charset="0"/>
              </a:defRPr>
            </a:lvl5pPr>
          </a:lstStyle>
          <a:p>
            <a:pPr lvl="0"/>
            <a:r>
              <a:rPr lang="en-US" dirty="0"/>
              <a:t>Click to edit Master text styles</a:t>
            </a:r>
          </a:p>
          <a:p>
            <a:pPr lvl="1"/>
            <a:r>
              <a:rPr lang="en-US" dirty="0"/>
              <a:t>Second level</a:t>
            </a:r>
          </a:p>
        </p:txBody>
      </p:sp>
      <p:sp>
        <p:nvSpPr>
          <p:cNvPr id="6" name="Footer Placeholder 5"/>
          <p:cNvSpPr>
            <a:spLocks noGrp="1"/>
          </p:cNvSpPr>
          <p:nvPr>
            <p:ph type="ftr" sz="quarter" idx="11"/>
          </p:nvPr>
        </p:nvSpPr>
        <p:spPr>
          <a:ln w="3175">
            <a:solidFill>
              <a:srgbClr val="002060"/>
            </a:solidFill>
            <a:prstDash val="sysDash"/>
          </a:ln>
        </p:spPr>
        <p:txBody>
          <a:bodyPr/>
          <a:lstStyle/>
          <a:p>
            <a:fld id="{103DCA6F-183D-435E-87D5-E22D4B51498A}" type="slidenum">
              <a:rPr lang="en-US" smtClean="0"/>
              <a:pPr/>
              <a:t>‹N°›</a:t>
            </a:fld>
            <a:endParaRPr lang="en-US" dirty="0"/>
          </a:p>
        </p:txBody>
      </p:sp>
      <p:sp>
        <p:nvSpPr>
          <p:cNvPr id="2" name="Content Placeholder 2">
            <a:extLst>
              <a:ext uri="{FF2B5EF4-FFF2-40B4-BE49-F238E27FC236}">
                <a16:creationId xmlns:a16="http://schemas.microsoft.com/office/drawing/2014/main" id="{57BB2FE0-C42D-886B-33D9-AB8A247EFC85}"/>
              </a:ext>
            </a:extLst>
          </p:cNvPr>
          <p:cNvSpPr>
            <a:spLocks noGrp="1"/>
          </p:cNvSpPr>
          <p:nvPr>
            <p:ph sz="half" idx="12"/>
          </p:nvPr>
        </p:nvSpPr>
        <p:spPr>
          <a:xfrm>
            <a:off x="7048767" y="2133600"/>
            <a:ext cx="4455844" cy="3777622"/>
          </a:xfrm>
          <a:prstGeom prst="rect">
            <a:avLst/>
          </a:prstGeom>
          <a:ln w="3175">
            <a:solidFill>
              <a:srgbClr val="002060"/>
            </a:solidFill>
            <a:prstDash val="sysDot"/>
          </a:ln>
        </p:spPr>
        <p:txBody>
          <a:bodyPr>
            <a:normAutofit/>
          </a:bodyPr>
          <a:lstStyle>
            <a:lvl1pPr>
              <a:buSzPct val="80000"/>
              <a:buFont typeface="Wingdings" panose="05000000000000000000" pitchFamily="2" charset="2"/>
              <a:buChar char="¨"/>
              <a:defRPr sz="1400">
                <a:solidFill>
                  <a:schemeClr val="tx2">
                    <a:lumMod val="50000"/>
                  </a:schemeClr>
                </a:solidFill>
                <a:latin typeface="Arial Narrow" panose="020B0606020202030204" pitchFamily="34" charset="0"/>
              </a:defRPr>
            </a:lvl1pPr>
            <a:lvl2pPr>
              <a:buSzPct val="80000"/>
              <a:buFont typeface="Arial Narrow" panose="020B0606020202030204" pitchFamily="34" charset="0"/>
              <a:buChar char="-"/>
              <a:defRPr sz="1400">
                <a:solidFill>
                  <a:schemeClr val="tx2">
                    <a:lumMod val="50000"/>
                  </a:schemeClr>
                </a:solidFill>
                <a:latin typeface="Arial Narrow" panose="020B0606020202030204" pitchFamily="34" charset="0"/>
              </a:defRPr>
            </a:lvl2pPr>
            <a:lvl3pPr>
              <a:buSzPct val="80000"/>
              <a:buFont typeface="Wingdings" panose="05000000000000000000" pitchFamily="2" charset="2"/>
              <a:buChar char="¨"/>
              <a:defRPr sz="1400">
                <a:solidFill>
                  <a:schemeClr val="tx2">
                    <a:lumMod val="50000"/>
                  </a:schemeClr>
                </a:solidFill>
                <a:latin typeface="Arial Narrow" panose="020B0606020202030204" pitchFamily="34" charset="0"/>
              </a:defRPr>
            </a:lvl3pPr>
            <a:lvl4pPr>
              <a:buSzPct val="80000"/>
              <a:buFont typeface="Wingdings" panose="05000000000000000000" pitchFamily="2" charset="2"/>
              <a:buChar char="¨"/>
              <a:defRPr sz="1400">
                <a:solidFill>
                  <a:schemeClr val="tx2">
                    <a:lumMod val="50000"/>
                  </a:schemeClr>
                </a:solidFill>
                <a:latin typeface="Arial Narrow" panose="020B0606020202030204" pitchFamily="34" charset="0"/>
              </a:defRPr>
            </a:lvl4pPr>
            <a:lvl5pPr>
              <a:buSzPct val="80000"/>
              <a:buFont typeface="Wingdings" panose="05000000000000000000" pitchFamily="2" charset="2"/>
              <a:buChar char="¨"/>
              <a:defRPr sz="1400">
                <a:solidFill>
                  <a:schemeClr val="tx2">
                    <a:lumMod val="50000"/>
                  </a:schemeClr>
                </a:solidFill>
                <a:latin typeface="Arial Narrow" panose="020B0606020202030204" pitchFamily="34" charset="0"/>
              </a:defRPr>
            </a:lvl5pPr>
          </a:lstStyle>
          <a:p>
            <a:pPr lvl="0"/>
            <a:r>
              <a:rPr lang="en-US" dirty="0"/>
              <a:t>Click to edit Master text styles</a:t>
            </a:r>
          </a:p>
          <a:p>
            <a:pPr lvl="1"/>
            <a:r>
              <a:rPr lang="en-US" dirty="0"/>
              <a:t>Second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fr-FR"/>
            </a:p>
          </p:txBody>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fr-FR"/>
            </a:p>
          </p:txBody>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fr-FR"/>
            </a:p>
          </p:txBody>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fr-FR"/>
            </a:p>
          </p:txBody>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fr-FR"/>
            </a:p>
          </p:txBody>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fr-FR"/>
            </a:p>
          </p:txBody>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fr-FR"/>
            </a:p>
          </p:txBody>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fr-FR"/>
            </a:p>
          </p:txBody>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fr-FR"/>
            </a:p>
          </p:txBody>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fr-FR"/>
            </a:p>
          </p:txBody>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fr-FR"/>
            </a:p>
          </p:txBody>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fr-FR"/>
            </a:p>
          </p:txBody>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fr-FR"/>
            </a:p>
          </p:txBody>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fr-FR"/>
            </a:p>
          </p:txBody>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fr-FR"/>
            </a:p>
          </p:txBody>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fr-FR"/>
            </a:p>
          </p:txBody>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fr-FR"/>
            </a:p>
          </p:txBody>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fr-FR"/>
            </a:p>
          </p:txBody>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fr-FR"/>
            </a:p>
          </p:txBody>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fr-FR"/>
            </a:p>
          </p:txBody>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fr-FR"/>
            </a:p>
          </p:txBody>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fr-FR"/>
            </a:p>
          </p:txBody>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fr-FR"/>
            </a:p>
          </p:txBody>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fr-FR"/>
            </a:p>
          </p:txBody>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2" name="Title Placeholder 1"/>
          <p:cNvSpPr>
            <a:spLocks noGrp="1"/>
          </p:cNvSpPr>
          <p:nvPr>
            <p:ph type="title"/>
          </p:nvPr>
        </p:nvSpPr>
        <p:spPr>
          <a:xfrm>
            <a:off x="2592924" y="624110"/>
            <a:ext cx="8911687" cy="1280890"/>
          </a:xfrm>
          <a:prstGeom prst="rect">
            <a:avLst/>
          </a:prstGeom>
          <a:ln w="3175">
            <a:solidFill>
              <a:schemeClr val="accent1"/>
            </a:solidFill>
          </a:ln>
        </p:spPr>
        <p:txBody>
          <a:bodyPr vert="horz" lIns="91440" tIns="45720" rIns="91440" bIns="45720" rtlCol="0" anchor="t">
            <a:normAutofit/>
          </a:bodyPr>
          <a:lstStyle/>
          <a:p>
            <a:r>
              <a:rPr lang="en-US" dirty="0"/>
              <a:t>Click to edit Master title style</a:t>
            </a:r>
          </a:p>
        </p:txBody>
      </p:sp>
      <p:sp>
        <p:nvSpPr>
          <p:cNvPr id="5" name="Footer Placeholder 4"/>
          <p:cNvSpPr>
            <a:spLocks noGrp="1"/>
          </p:cNvSpPr>
          <p:nvPr>
            <p:ph type="ftr" sz="quarter" idx="3"/>
          </p:nvPr>
        </p:nvSpPr>
        <p:spPr>
          <a:xfrm>
            <a:off x="187734" y="313502"/>
            <a:ext cx="333813" cy="310607"/>
          </a:xfrm>
          <a:prstGeom prst="rect">
            <a:avLst/>
          </a:prstGeom>
          <a:solidFill>
            <a:schemeClr val="accent6">
              <a:lumMod val="75000"/>
            </a:schemeClr>
          </a:solidFill>
          <a:ln>
            <a:solidFill>
              <a:schemeClr val="bg1"/>
            </a:solidFill>
          </a:ln>
        </p:spPr>
        <p:txBody>
          <a:bodyPr vert="horz" lIns="91440" tIns="45720" rIns="91440" bIns="45720" rtlCol="0" anchor="ctr"/>
          <a:lstStyle>
            <a:lvl1pPr algn="l">
              <a:defRPr sz="800" b="1">
                <a:solidFill>
                  <a:schemeClr val="bg1"/>
                </a:solidFill>
              </a:defRPr>
            </a:lvl1pPr>
          </a:lstStyle>
          <a:p>
            <a:fld id="{F28A00A9-6C32-441F-A7A5-C07BE440D88B}"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0" r:id="rId3"/>
    <p:sldLayoutId id="2147483651" r:id="rId4"/>
    <p:sldLayoutId id="2147483652" r:id="rId5"/>
  </p:sldLayoutIdLst>
  <p:hf sldNum="0" hdr="0" dt="0"/>
  <p:txStyles>
    <p:titleStyle>
      <a:lvl1pPr algn="l" defTabSz="457200" rtl="0" eaLnBrk="1" latinLnBrk="0" hangingPunct="1">
        <a:spcBef>
          <a:spcPct val="0"/>
        </a:spcBef>
        <a:buNone/>
        <a:defRPr sz="1800" kern="1200">
          <a:solidFill>
            <a:schemeClr val="tx2">
              <a:lumMod val="50000"/>
            </a:schemeClr>
          </a:solidFill>
          <a:latin typeface="Arial Narrow" panose="020B0606020202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2">
              <a:lumMod val="50000"/>
            </a:schemeClr>
          </a:solidFill>
          <a:latin typeface="Arial Narrow" panose="020B0606020202030204" pitchFamily="34" charset="0"/>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2">
              <a:lumMod val="50000"/>
            </a:schemeClr>
          </a:solidFill>
          <a:latin typeface="Arial Narrow" panose="020B0606020202030204" pitchFamily="34" charset="0"/>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2">
              <a:lumMod val="50000"/>
            </a:schemeClr>
          </a:solidFill>
          <a:latin typeface="Arial Narrow" panose="020B0606020202030204" pitchFamily="34" charset="0"/>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2">
              <a:lumMod val="50000"/>
            </a:schemeClr>
          </a:solidFill>
          <a:latin typeface="Arial Narrow" panose="020B0606020202030204" pitchFamily="34" charset="0"/>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2">
              <a:lumMod val="50000"/>
            </a:schemeClr>
          </a:solidFill>
          <a:latin typeface="Arial Narrow" panose="020B0606020202030204" pitchFamily="34" charset="0"/>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8.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505BD-39A3-26EA-E82D-AFFB09E47119}"/>
              </a:ext>
            </a:extLst>
          </p:cNvPr>
          <p:cNvSpPr>
            <a:spLocks noGrp="1"/>
          </p:cNvSpPr>
          <p:nvPr>
            <p:ph type="ctrTitle"/>
          </p:nvPr>
        </p:nvSpPr>
        <p:spPr>
          <a:xfrm>
            <a:off x="2589212" y="1096347"/>
            <a:ext cx="8915399" cy="2262781"/>
          </a:xfrm>
        </p:spPr>
        <p:txBody>
          <a:bodyPr anchor="t">
            <a:normAutofit/>
          </a:bodyPr>
          <a:lstStyle/>
          <a:p>
            <a:r>
              <a:rPr lang="fr-FR" sz="2700" b="1" noProof="0" dirty="0">
                <a:solidFill>
                  <a:schemeClr val="accent1">
                    <a:lumMod val="75000"/>
                  </a:schemeClr>
                </a:solidFill>
              </a:rPr>
              <a:t>Les systèmes et supervisions bancaires au défi des risques climatiques </a:t>
            </a:r>
            <a:br>
              <a:rPr lang="fr-FR" noProof="0" dirty="0"/>
            </a:br>
            <a:br>
              <a:rPr lang="fr-FR" sz="2400" noProof="0" dirty="0">
                <a:solidFill>
                  <a:schemeClr val="tx2">
                    <a:lumMod val="25000"/>
                  </a:schemeClr>
                </a:solidFill>
                <a:latin typeface="Arial Narrow" panose="020B0606020202030204" pitchFamily="34" charset="0"/>
              </a:rPr>
            </a:br>
            <a:br>
              <a:rPr lang="fr-FR" sz="2400" noProof="0" dirty="0">
                <a:solidFill>
                  <a:schemeClr val="tx2">
                    <a:lumMod val="25000"/>
                  </a:schemeClr>
                </a:solidFill>
                <a:latin typeface="Arial Narrow" panose="020B0606020202030204" pitchFamily="34" charset="0"/>
              </a:rPr>
            </a:br>
            <a:r>
              <a:rPr lang="fr-FR" sz="2400" noProof="0" dirty="0">
                <a:solidFill>
                  <a:schemeClr val="tx2">
                    <a:lumMod val="25000"/>
                  </a:schemeClr>
                </a:solidFill>
                <a:latin typeface="Arial Narrow" panose="020B0606020202030204" pitchFamily="34" charset="0"/>
              </a:rPr>
              <a:t>Présentation à </a:t>
            </a:r>
            <a:r>
              <a:rPr lang="fr-FR" sz="2400" noProof="0" dirty="0">
                <a:solidFill>
                  <a:schemeClr val="tx2">
                    <a:lumMod val="25000"/>
                  </a:schemeClr>
                </a:solidFill>
              </a:rPr>
              <a:t>la C</a:t>
            </a:r>
            <a:r>
              <a:rPr lang="fr-FR" sz="2400" noProof="0" dirty="0">
                <a:solidFill>
                  <a:schemeClr val="tx2">
                    <a:lumMod val="25000"/>
                  </a:schemeClr>
                </a:solidFill>
                <a:latin typeface="Arial Narrow" panose="020B0606020202030204" pitchFamily="34" charset="0"/>
              </a:rPr>
              <a:t>haire </a:t>
            </a:r>
            <a:r>
              <a:rPr lang="fr-FR" sz="2400" noProof="0" dirty="0">
                <a:solidFill>
                  <a:schemeClr val="tx2">
                    <a:lumMod val="25000"/>
                  </a:schemeClr>
                </a:solidFill>
              </a:rPr>
              <a:t>E</a:t>
            </a:r>
            <a:r>
              <a:rPr lang="fr-FR" sz="2400" noProof="0" dirty="0">
                <a:solidFill>
                  <a:schemeClr val="tx2">
                    <a:lumMod val="25000"/>
                  </a:schemeClr>
                </a:solidFill>
                <a:latin typeface="Arial Narrow" panose="020B0606020202030204" pitchFamily="34" charset="0"/>
              </a:rPr>
              <a:t>nergie et Prospérité – 14 Novembre 2025 </a:t>
            </a:r>
          </a:p>
        </p:txBody>
      </p:sp>
      <p:sp>
        <p:nvSpPr>
          <p:cNvPr id="3" name="Subtitle 2">
            <a:extLst>
              <a:ext uri="{FF2B5EF4-FFF2-40B4-BE49-F238E27FC236}">
                <a16:creationId xmlns:a16="http://schemas.microsoft.com/office/drawing/2014/main" id="{E55FFD61-EE97-2F19-2C27-962486647B97}"/>
              </a:ext>
            </a:extLst>
          </p:cNvPr>
          <p:cNvSpPr>
            <a:spLocks noGrp="1"/>
          </p:cNvSpPr>
          <p:nvPr>
            <p:ph type="subTitle" idx="1"/>
          </p:nvPr>
        </p:nvSpPr>
        <p:spPr>
          <a:xfrm>
            <a:off x="2589211" y="4189550"/>
            <a:ext cx="8915399" cy="1126283"/>
          </a:xfrm>
        </p:spPr>
        <p:txBody>
          <a:bodyPr/>
          <a:lstStyle/>
          <a:p>
            <a:r>
              <a:rPr lang="fr-FR" noProof="0" dirty="0">
                <a:solidFill>
                  <a:schemeClr val="tx2">
                    <a:lumMod val="25000"/>
                  </a:schemeClr>
                </a:solidFill>
                <a:latin typeface="Arial Narrow" panose="020B0606020202030204" pitchFamily="34" charset="0"/>
              </a:rPr>
              <a:t>Frank TAIEB </a:t>
            </a:r>
          </a:p>
        </p:txBody>
      </p:sp>
    </p:spTree>
    <p:extLst>
      <p:ext uri="{BB962C8B-B14F-4D97-AF65-F5344CB8AC3E}">
        <p14:creationId xmlns:p14="http://schemas.microsoft.com/office/powerpoint/2010/main" val="2145103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32368-76BB-D46B-5E07-7AFDF65C15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968C41-512C-B60F-E185-3FE2F6983D17}"/>
              </a:ext>
            </a:extLst>
          </p:cNvPr>
          <p:cNvSpPr>
            <a:spLocks noGrp="1"/>
          </p:cNvSpPr>
          <p:nvPr>
            <p:ph type="title"/>
          </p:nvPr>
        </p:nvSpPr>
        <p:spPr>
          <a:xfrm>
            <a:off x="755375" y="313502"/>
            <a:ext cx="4929806" cy="514317"/>
          </a:xfrm>
        </p:spPr>
        <p:txBody>
          <a:bodyPr>
            <a:normAutofit/>
          </a:bodyPr>
          <a:lstStyle/>
          <a:p>
            <a:r>
              <a:rPr lang="fr-FR" noProof="0" dirty="0">
                <a:solidFill>
                  <a:schemeClr val="accent2">
                    <a:lumMod val="75000"/>
                  </a:schemeClr>
                </a:solidFill>
              </a:rPr>
              <a:t>Facteurs de risques</a:t>
            </a:r>
          </a:p>
        </p:txBody>
      </p:sp>
      <p:sp>
        <p:nvSpPr>
          <p:cNvPr id="3" name="Content Placeholder 2">
            <a:extLst>
              <a:ext uri="{FF2B5EF4-FFF2-40B4-BE49-F238E27FC236}">
                <a16:creationId xmlns:a16="http://schemas.microsoft.com/office/drawing/2014/main" id="{1C034153-E98D-4C22-4DA1-DDEC3E76EF5A}"/>
              </a:ext>
            </a:extLst>
          </p:cNvPr>
          <p:cNvSpPr>
            <a:spLocks noGrp="1"/>
          </p:cNvSpPr>
          <p:nvPr>
            <p:ph sz="half" idx="1"/>
          </p:nvPr>
        </p:nvSpPr>
        <p:spPr>
          <a:xfrm>
            <a:off x="755375" y="921656"/>
            <a:ext cx="4929806" cy="5479144"/>
          </a:xfrm>
        </p:spPr>
        <p:txBody>
          <a:bodyPr>
            <a:normAutofit/>
          </a:bodyPr>
          <a:lstStyle/>
          <a:p>
            <a:pPr marL="0" indent="0">
              <a:buNone/>
            </a:pPr>
            <a:r>
              <a:rPr lang="fr-FR" sz="2000" dirty="0">
                <a:solidFill>
                  <a:schemeClr val="accent3">
                    <a:lumMod val="75000"/>
                  </a:schemeClr>
                </a:solidFill>
              </a:rPr>
              <a:t>D</a:t>
            </a:r>
            <a:r>
              <a:rPr lang="fr-FR" sz="2000" noProof="0" dirty="0" err="1">
                <a:solidFill>
                  <a:schemeClr val="accent3">
                    <a:lumMod val="75000"/>
                  </a:schemeClr>
                </a:solidFill>
              </a:rPr>
              <a:t>étérioration</a:t>
            </a:r>
            <a:r>
              <a:rPr lang="fr-FR" sz="2000" noProof="0" dirty="0">
                <a:solidFill>
                  <a:schemeClr val="accent3">
                    <a:lumMod val="75000"/>
                  </a:schemeClr>
                </a:solidFill>
              </a:rPr>
              <a:t> des situations financières – modulée selon les scénarios envisagés - . </a:t>
            </a:r>
          </a:p>
          <a:p>
            <a:pPr marL="0" indent="0">
              <a:buNone/>
            </a:pPr>
            <a:r>
              <a:rPr lang="fr-FR" sz="2000" dirty="0">
                <a:solidFill>
                  <a:schemeClr val="accent3">
                    <a:lumMod val="75000"/>
                  </a:schemeClr>
                </a:solidFill>
              </a:rPr>
              <a:t>poids du risque de transition pour les entreprises : </a:t>
            </a:r>
          </a:p>
          <a:p>
            <a:pPr>
              <a:buFont typeface="Courier New" panose="02070309020205020404" pitchFamily="49" charset="0"/>
              <a:buChar char="o"/>
            </a:pPr>
            <a:r>
              <a:rPr lang="fr-FR" sz="2000" dirty="0">
                <a:solidFill>
                  <a:schemeClr val="accent3">
                    <a:lumMod val="75000"/>
                  </a:schemeClr>
                </a:solidFill>
              </a:rPr>
              <a:t>des effets de « moyenne » selon les scénarios où une transition accélérée est plus risquée à court terme mais le devient moins à moyen terme, scénario ‘’late push’’ le plus défavorable, </a:t>
            </a:r>
          </a:p>
          <a:p>
            <a:pPr>
              <a:buFont typeface="Courier New" panose="02070309020205020404" pitchFamily="49" charset="0"/>
              <a:buChar char="o"/>
            </a:pPr>
            <a:r>
              <a:rPr lang="fr-FR" sz="2000" dirty="0">
                <a:solidFill>
                  <a:schemeClr val="accent3">
                    <a:lumMod val="75000"/>
                  </a:schemeClr>
                </a:solidFill>
              </a:rPr>
              <a:t>dispersion élevée des situations individuelles entre les différents scénarios ce qui implique une évaluation granulaire des risques </a:t>
            </a:r>
          </a:p>
          <a:p>
            <a:pPr marL="0" indent="0">
              <a:buNone/>
            </a:pPr>
            <a:r>
              <a:rPr lang="fr-FR" sz="2000" dirty="0">
                <a:solidFill>
                  <a:schemeClr val="accent3">
                    <a:lumMod val="75000"/>
                  </a:schemeClr>
                </a:solidFill>
              </a:rPr>
              <a:t>Facteur d’échelle – indice – entre 1,2 et 2 sur 8 ans par rapport aux niveaux actuels des probabilités de défaut </a:t>
            </a:r>
          </a:p>
          <a:p>
            <a:pPr marL="0" indent="0">
              <a:buNone/>
            </a:pPr>
            <a:endParaRPr lang="fr-FR" sz="2000" dirty="0">
              <a:solidFill>
                <a:schemeClr val="accent3">
                  <a:lumMod val="75000"/>
                </a:schemeClr>
              </a:solidFill>
            </a:endParaRPr>
          </a:p>
          <a:p>
            <a:pPr marL="0" indent="0">
              <a:buNone/>
            </a:pPr>
            <a:endParaRPr lang="fr-FR" sz="1600" noProof="0" dirty="0">
              <a:solidFill>
                <a:schemeClr val="accent3">
                  <a:lumMod val="75000"/>
                </a:schemeClr>
              </a:solidFill>
            </a:endParaRPr>
          </a:p>
        </p:txBody>
      </p:sp>
      <p:sp>
        <p:nvSpPr>
          <p:cNvPr id="8" name="Footer Placeholder 7">
            <a:extLst>
              <a:ext uri="{FF2B5EF4-FFF2-40B4-BE49-F238E27FC236}">
                <a16:creationId xmlns:a16="http://schemas.microsoft.com/office/drawing/2014/main" id="{23865EEE-837D-FEE7-8AE4-D62C405709A2}"/>
              </a:ext>
            </a:extLst>
          </p:cNvPr>
          <p:cNvSpPr>
            <a:spLocks noGrp="1"/>
          </p:cNvSpPr>
          <p:nvPr>
            <p:ph type="ftr" sz="quarter" idx="11"/>
          </p:nvPr>
        </p:nvSpPr>
        <p:spPr/>
        <p:txBody>
          <a:bodyPr/>
          <a:lstStyle/>
          <a:p>
            <a:r>
              <a:rPr lang="en-US" dirty="0"/>
              <a:t>10</a:t>
            </a:r>
          </a:p>
        </p:txBody>
      </p:sp>
      <p:pic>
        <p:nvPicPr>
          <p:cNvPr id="6" name="Content Placeholder 5">
            <a:extLst>
              <a:ext uri="{FF2B5EF4-FFF2-40B4-BE49-F238E27FC236}">
                <a16:creationId xmlns:a16="http://schemas.microsoft.com/office/drawing/2014/main" id="{4044253D-071F-1B16-3C28-D04E77978378}"/>
              </a:ext>
            </a:extLst>
          </p:cNvPr>
          <p:cNvPicPr>
            <a:picLocks noGrp="1" noChangeAspect="1"/>
          </p:cNvPicPr>
          <p:nvPr>
            <p:ph sz="half" idx="12"/>
          </p:nvPr>
        </p:nvPicPr>
        <p:blipFill>
          <a:blip r:embed="rId3" cstate="print">
            <a:extLst>
              <a:ext uri="{28A0092B-C50C-407E-A947-70E740481C1C}">
                <a14:useLocalDpi xmlns:a14="http://schemas.microsoft.com/office/drawing/2010/main" val="0"/>
              </a:ext>
            </a:extLst>
          </a:blip>
          <a:stretch>
            <a:fillRect/>
          </a:stretch>
        </p:blipFill>
        <p:spPr>
          <a:xfrm>
            <a:off x="5807181" y="936810"/>
            <a:ext cx="6042655" cy="5479143"/>
          </a:xfrm>
          <a:prstGeom prst="rect">
            <a:avLst/>
          </a:prstGeom>
          <a:ln w="6350">
            <a:solidFill>
              <a:schemeClr val="accent6">
                <a:lumMod val="75000"/>
              </a:schemeClr>
            </a:solidFill>
          </a:ln>
        </p:spPr>
      </p:pic>
      <p:sp>
        <p:nvSpPr>
          <p:cNvPr id="5" name="Title 1">
            <a:extLst>
              <a:ext uri="{FF2B5EF4-FFF2-40B4-BE49-F238E27FC236}">
                <a16:creationId xmlns:a16="http://schemas.microsoft.com/office/drawing/2014/main" id="{D6400A8A-6EC6-4930-0666-EC594CF96D83}"/>
              </a:ext>
            </a:extLst>
          </p:cNvPr>
          <p:cNvSpPr txBox="1">
            <a:spLocks/>
          </p:cNvSpPr>
          <p:nvPr/>
        </p:nvSpPr>
        <p:spPr>
          <a:xfrm>
            <a:off x="5807182" y="313501"/>
            <a:ext cx="6042654" cy="514317"/>
          </a:xfrm>
          <a:prstGeom prst="rect">
            <a:avLst/>
          </a:prstGeom>
          <a:ln w="3175">
            <a:solidFill>
              <a:schemeClr val="accent2"/>
            </a:solidFill>
          </a:ln>
        </p:spPr>
        <p:txBody>
          <a:bodyPr vert="horz" lIns="91440" tIns="45720" rIns="91440" bIns="45720" rtlCol="0" anchor="t">
            <a:noAutofit/>
          </a:bodyPr>
          <a:lstStyle>
            <a:lvl1pPr algn="l" defTabSz="457200" rtl="0" eaLnBrk="1" latinLnBrk="0" hangingPunct="1">
              <a:spcBef>
                <a:spcPct val="0"/>
              </a:spcBef>
              <a:buNone/>
              <a:defRPr sz="1800" kern="1200">
                <a:solidFill>
                  <a:schemeClr val="tx2">
                    <a:lumMod val="50000"/>
                  </a:schemeClr>
                </a:solidFill>
                <a:latin typeface="Arial Narrow" panose="020B0606020202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noProof="0" dirty="0">
                <a:solidFill>
                  <a:schemeClr val="accent2">
                    <a:lumMod val="75000"/>
                  </a:schemeClr>
                </a:solidFill>
              </a:rPr>
              <a:t>Fragilités financières des entreprises </a:t>
            </a:r>
          </a:p>
        </p:txBody>
      </p:sp>
    </p:spTree>
    <p:extLst>
      <p:ext uri="{BB962C8B-B14F-4D97-AF65-F5344CB8AC3E}">
        <p14:creationId xmlns:p14="http://schemas.microsoft.com/office/powerpoint/2010/main" val="76683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148F3-5892-A4CE-1ECB-7438B99E90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AE041-A7A9-EA33-06E3-CBE68F93B1B3}"/>
              </a:ext>
            </a:extLst>
          </p:cNvPr>
          <p:cNvSpPr>
            <a:spLocks noGrp="1"/>
          </p:cNvSpPr>
          <p:nvPr>
            <p:ph type="title"/>
          </p:nvPr>
        </p:nvSpPr>
        <p:spPr>
          <a:xfrm>
            <a:off x="629868" y="324932"/>
            <a:ext cx="4880507" cy="502887"/>
          </a:xfrm>
        </p:spPr>
        <p:txBody>
          <a:bodyPr>
            <a:normAutofit/>
          </a:bodyPr>
          <a:lstStyle/>
          <a:p>
            <a:r>
              <a:rPr lang="fr-FR" sz="1600" b="1" noProof="0" dirty="0">
                <a:solidFill>
                  <a:schemeClr val="accent2">
                    <a:lumMod val="75000"/>
                  </a:schemeClr>
                </a:solidFill>
              </a:rPr>
              <a:t>Facteurs de risques</a:t>
            </a:r>
          </a:p>
        </p:txBody>
      </p:sp>
      <p:sp>
        <p:nvSpPr>
          <p:cNvPr id="3" name="Content Placeholder 2">
            <a:extLst>
              <a:ext uri="{FF2B5EF4-FFF2-40B4-BE49-F238E27FC236}">
                <a16:creationId xmlns:a16="http://schemas.microsoft.com/office/drawing/2014/main" id="{FA948EEE-8D19-EF94-5513-7C59F5424537}"/>
              </a:ext>
            </a:extLst>
          </p:cNvPr>
          <p:cNvSpPr>
            <a:spLocks noGrp="1"/>
          </p:cNvSpPr>
          <p:nvPr>
            <p:ph sz="half" idx="1"/>
          </p:nvPr>
        </p:nvSpPr>
        <p:spPr>
          <a:xfrm>
            <a:off x="629867" y="986028"/>
            <a:ext cx="4880507" cy="5104413"/>
          </a:xfrm>
        </p:spPr>
        <p:txBody>
          <a:bodyPr>
            <a:normAutofit/>
          </a:bodyPr>
          <a:lstStyle/>
          <a:p>
            <a:pPr marL="0" indent="0">
              <a:buNone/>
            </a:pPr>
            <a:r>
              <a:rPr lang="fr-FR" sz="2000" dirty="0">
                <a:solidFill>
                  <a:schemeClr val="accent5">
                    <a:lumMod val="50000"/>
                  </a:schemeClr>
                </a:solidFill>
              </a:rPr>
              <a:t>Le risque de transition climatique est concentré vis-à-vis de secteurs à risques de transition </a:t>
            </a:r>
            <a:endParaRPr lang="fr-FR" sz="2000" noProof="0" dirty="0">
              <a:solidFill>
                <a:schemeClr val="accent5">
                  <a:lumMod val="50000"/>
                </a:schemeClr>
              </a:solidFill>
            </a:endParaRPr>
          </a:p>
          <a:p>
            <a:r>
              <a:rPr lang="fr-FR" sz="2000" dirty="0">
                <a:solidFill>
                  <a:schemeClr val="accent5">
                    <a:lumMod val="50000"/>
                  </a:schemeClr>
                </a:solidFill>
              </a:rPr>
              <a:t>l’électricité, le gaz, la chaleur, le commerce de gros et de détail, l’industrie, les secteurs miniers et le secteur des transports</a:t>
            </a:r>
          </a:p>
          <a:p>
            <a:r>
              <a:rPr lang="fr-FR" sz="2000" dirty="0">
                <a:solidFill>
                  <a:schemeClr val="accent5">
                    <a:lumMod val="50000"/>
                  </a:schemeClr>
                </a:solidFill>
              </a:rPr>
              <a:t>portefeuilles représentent 40 % des prêts </a:t>
            </a:r>
            <a:endParaRPr lang="fr-FR" sz="2000" noProof="0" dirty="0">
              <a:solidFill>
                <a:schemeClr val="accent5">
                  <a:lumMod val="50000"/>
                </a:schemeClr>
              </a:solidFill>
            </a:endParaRPr>
          </a:p>
          <a:p>
            <a:r>
              <a:rPr lang="fr-FR" sz="2000" noProof="0" dirty="0">
                <a:solidFill>
                  <a:schemeClr val="accent5">
                    <a:lumMod val="50000"/>
                  </a:schemeClr>
                </a:solidFill>
              </a:rPr>
              <a:t>sensibilité des probabilité</a:t>
            </a:r>
            <a:r>
              <a:rPr lang="fr-FR" sz="2000" dirty="0">
                <a:solidFill>
                  <a:schemeClr val="accent5">
                    <a:lumMod val="50000"/>
                  </a:schemeClr>
                </a:solidFill>
              </a:rPr>
              <a:t>s de défaut selon les scénarios et effet de ‘’tail’’ (en France probabilité de défaut moyenne est de 2,2 %)</a:t>
            </a:r>
          </a:p>
          <a:p>
            <a:r>
              <a:rPr lang="fr-FR" sz="2000" dirty="0">
                <a:solidFill>
                  <a:schemeClr val="accent5">
                    <a:lumMod val="50000"/>
                  </a:schemeClr>
                </a:solidFill>
              </a:rPr>
              <a:t>Impacts EL et RWA  </a:t>
            </a:r>
            <a:endParaRPr lang="fr-FR" sz="2000" noProof="0" dirty="0"/>
          </a:p>
        </p:txBody>
      </p:sp>
      <p:sp>
        <p:nvSpPr>
          <p:cNvPr id="9" name="Footer Placeholder 8">
            <a:extLst>
              <a:ext uri="{FF2B5EF4-FFF2-40B4-BE49-F238E27FC236}">
                <a16:creationId xmlns:a16="http://schemas.microsoft.com/office/drawing/2014/main" id="{97F5277E-FF1C-A979-F08C-884CC645F00B}"/>
              </a:ext>
            </a:extLst>
          </p:cNvPr>
          <p:cNvSpPr>
            <a:spLocks noGrp="1"/>
          </p:cNvSpPr>
          <p:nvPr>
            <p:ph type="ftr" sz="quarter" idx="11"/>
          </p:nvPr>
        </p:nvSpPr>
        <p:spPr/>
        <p:txBody>
          <a:bodyPr/>
          <a:lstStyle/>
          <a:p>
            <a:r>
              <a:rPr lang="en-US" dirty="0"/>
              <a:t>12</a:t>
            </a:r>
          </a:p>
        </p:txBody>
      </p:sp>
      <p:sp>
        <p:nvSpPr>
          <p:cNvPr id="5" name="Title 1">
            <a:extLst>
              <a:ext uri="{FF2B5EF4-FFF2-40B4-BE49-F238E27FC236}">
                <a16:creationId xmlns:a16="http://schemas.microsoft.com/office/drawing/2014/main" id="{27073C5E-9DAC-6FDD-BD9C-71F8751AAA33}"/>
              </a:ext>
            </a:extLst>
          </p:cNvPr>
          <p:cNvSpPr txBox="1">
            <a:spLocks/>
          </p:cNvSpPr>
          <p:nvPr/>
        </p:nvSpPr>
        <p:spPr>
          <a:xfrm>
            <a:off x="6005763" y="313502"/>
            <a:ext cx="5882421" cy="514317"/>
          </a:xfrm>
          <a:prstGeom prst="rect">
            <a:avLst/>
          </a:prstGeom>
          <a:ln w="3175">
            <a:solidFill>
              <a:schemeClr val="accent2"/>
            </a:solidFill>
          </a:ln>
        </p:spPr>
        <p:txBody>
          <a:bodyPr vert="horz" lIns="91440" tIns="45720" rIns="91440" bIns="45720" rtlCol="0" anchor="t">
            <a:normAutofit/>
          </a:bodyPr>
          <a:lstStyle>
            <a:lvl1pPr algn="l" defTabSz="457200" rtl="0" eaLnBrk="1" latinLnBrk="0" hangingPunct="1">
              <a:spcBef>
                <a:spcPct val="0"/>
              </a:spcBef>
              <a:buNone/>
              <a:defRPr sz="1800" kern="1200">
                <a:solidFill>
                  <a:schemeClr val="tx2">
                    <a:lumMod val="50000"/>
                  </a:schemeClr>
                </a:solidFill>
                <a:latin typeface="Arial Narrow" panose="020B0606020202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600" b="1" noProof="0" dirty="0">
                <a:solidFill>
                  <a:schemeClr val="accent2">
                    <a:lumMod val="75000"/>
                  </a:schemeClr>
                </a:solidFill>
              </a:rPr>
              <a:t>Les</a:t>
            </a:r>
            <a:r>
              <a:rPr lang="fr-FR" sz="1600" b="1" dirty="0">
                <a:solidFill>
                  <a:schemeClr val="accent2">
                    <a:lumMod val="75000"/>
                  </a:schemeClr>
                </a:solidFill>
              </a:rPr>
              <a:t> risques sectoriels </a:t>
            </a:r>
            <a:endParaRPr lang="fr-FR" sz="1600" b="1" noProof="0" dirty="0">
              <a:solidFill>
                <a:schemeClr val="accent2">
                  <a:lumMod val="75000"/>
                </a:schemeClr>
              </a:solidFill>
            </a:endParaRPr>
          </a:p>
        </p:txBody>
      </p:sp>
      <p:pic>
        <p:nvPicPr>
          <p:cNvPr id="6" name="Picture 5">
            <a:extLst>
              <a:ext uri="{FF2B5EF4-FFF2-40B4-BE49-F238E27FC236}">
                <a16:creationId xmlns:a16="http://schemas.microsoft.com/office/drawing/2014/main" id="{58CAC173-3C65-F32A-C764-EF45D6FE6FA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05762" y="986028"/>
            <a:ext cx="5882421" cy="5104412"/>
          </a:xfrm>
          <a:prstGeom prst="rect">
            <a:avLst/>
          </a:prstGeom>
          <a:noFill/>
          <a:ln>
            <a:solidFill>
              <a:schemeClr val="accent1"/>
            </a:solidFill>
          </a:ln>
        </p:spPr>
      </p:pic>
    </p:spTree>
    <p:extLst>
      <p:ext uri="{BB962C8B-B14F-4D97-AF65-F5344CB8AC3E}">
        <p14:creationId xmlns:p14="http://schemas.microsoft.com/office/powerpoint/2010/main" val="3241497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65610-DDFE-4B89-0380-60A809C44A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30368E-B8D6-68CB-F285-2B368A6A03FC}"/>
              </a:ext>
            </a:extLst>
          </p:cNvPr>
          <p:cNvSpPr>
            <a:spLocks noGrp="1"/>
          </p:cNvSpPr>
          <p:nvPr>
            <p:ph type="title"/>
          </p:nvPr>
        </p:nvSpPr>
        <p:spPr>
          <a:xfrm>
            <a:off x="753632" y="241633"/>
            <a:ext cx="4757530" cy="449064"/>
          </a:xfrm>
        </p:spPr>
        <p:txBody>
          <a:bodyPr>
            <a:normAutofit/>
          </a:bodyPr>
          <a:lstStyle/>
          <a:p>
            <a:r>
              <a:rPr lang="fr-FR" sz="1600" b="1" noProof="0" dirty="0">
                <a:solidFill>
                  <a:schemeClr val="accent2">
                    <a:lumMod val="75000"/>
                  </a:schemeClr>
                </a:solidFill>
              </a:rPr>
              <a:t>Facteurs de risque</a:t>
            </a:r>
          </a:p>
        </p:txBody>
      </p:sp>
      <p:sp>
        <p:nvSpPr>
          <p:cNvPr id="3" name="Content Placeholder 2">
            <a:extLst>
              <a:ext uri="{FF2B5EF4-FFF2-40B4-BE49-F238E27FC236}">
                <a16:creationId xmlns:a16="http://schemas.microsoft.com/office/drawing/2014/main" id="{A21A044B-E594-B2A1-4842-32B38F763D86}"/>
              </a:ext>
            </a:extLst>
          </p:cNvPr>
          <p:cNvSpPr>
            <a:spLocks noGrp="1"/>
          </p:cNvSpPr>
          <p:nvPr>
            <p:ph sz="half" idx="1"/>
          </p:nvPr>
        </p:nvSpPr>
        <p:spPr>
          <a:xfrm>
            <a:off x="755373" y="870046"/>
            <a:ext cx="4757530" cy="5521789"/>
          </a:xfrm>
        </p:spPr>
        <p:txBody>
          <a:bodyPr>
            <a:normAutofit fontScale="25000" lnSpcReduction="20000"/>
          </a:bodyPr>
          <a:lstStyle/>
          <a:p>
            <a:pPr marL="0" indent="0" algn="just">
              <a:buNone/>
            </a:pPr>
            <a:r>
              <a:rPr lang="fr-FR" sz="8000" noProof="0" dirty="0">
                <a:solidFill>
                  <a:schemeClr val="accent5">
                    <a:lumMod val="50000"/>
                  </a:schemeClr>
                </a:solidFill>
              </a:rPr>
              <a:t>Le risque de transition climatique est concentré vis-à-vis de secteurs et au sein du système :  </a:t>
            </a:r>
          </a:p>
          <a:p>
            <a:pPr marL="0" lvl="0" indent="0" algn="just">
              <a:buSzPct val="80000"/>
              <a:buNone/>
            </a:pPr>
            <a:r>
              <a:rPr lang="fr-FR" sz="8000" noProof="0" dirty="0">
                <a:solidFill>
                  <a:schemeClr val="accent5">
                    <a:lumMod val="50000"/>
                  </a:schemeClr>
                </a:solidFill>
              </a:rPr>
              <a:t>  </a:t>
            </a:r>
          </a:p>
          <a:p>
            <a:pPr lvl="0" algn="just">
              <a:buSzPct val="80000"/>
              <a:buFont typeface="Arial Narrow" panose="020B0606020202030204" pitchFamily="34" charset="0"/>
              <a:buChar char="-"/>
            </a:pPr>
            <a:r>
              <a:rPr lang="fr-FR" sz="8000" noProof="0" dirty="0">
                <a:solidFill>
                  <a:schemeClr val="accent5">
                    <a:lumMod val="50000"/>
                  </a:schemeClr>
                </a:solidFill>
              </a:rPr>
              <a:t>prêts secteurs risques de transition 40 % de leur portefeuille global et 42 % du portefeuille des Significant Institutions (source de revenu)</a:t>
            </a:r>
          </a:p>
          <a:p>
            <a:pPr marL="0" lvl="0" indent="0" algn="just">
              <a:buSzPct val="80000"/>
              <a:buNone/>
            </a:pPr>
            <a:endParaRPr lang="fr-FR" sz="8000" noProof="0" dirty="0">
              <a:solidFill>
                <a:schemeClr val="accent5">
                  <a:lumMod val="50000"/>
                </a:schemeClr>
              </a:solidFill>
            </a:endParaRPr>
          </a:p>
          <a:p>
            <a:pPr lvl="0" algn="just">
              <a:buSzPct val="80000"/>
              <a:buFont typeface="Arial Narrow" panose="020B0606020202030204" pitchFamily="34" charset="0"/>
              <a:buChar char="-"/>
            </a:pPr>
            <a:r>
              <a:rPr lang="fr-FR" sz="8000" noProof="0" dirty="0">
                <a:solidFill>
                  <a:schemeClr val="accent5">
                    <a:lumMod val="50000"/>
                  </a:schemeClr>
                </a:solidFill>
              </a:rPr>
              <a:t>moins de 10% des banques représentent 90 % des expositions auprès des secteurs les plus intensifs en énergie.  </a:t>
            </a:r>
          </a:p>
          <a:p>
            <a:pPr marL="0" indent="0" algn="just">
              <a:buNone/>
            </a:pPr>
            <a:endParaRPr lang="fr-FR" sz="8000" noProof="0" dirty="0">
              <a:solidFill>
                <a:schemeClr val="accent5">
                  <a:lumMod val="50000"/>
                </a:schemeClr>
              </a:solidFill>
            </a:endParaRPr>
          </a:p>
          <a:p>
            <a:pPr marL="0" indent="0" algn="just">
              <a:buNone/>
            </a:pPr>
            <a:r>
              <a:rPr lang="fr-FR" sz="8000" noProof="0" dirty="0">
                <a:solidFill>
                  <a:schemeClr val="accent5">
                    <a:lumMod val="50000"/>
                  </a:schemeClr>
                </a:solidFill>
              </a:rPr>
              <a:t>Dans un scénario de transition tardive, 5 % des banques – Tail Banks - cumulent # </a:t>
            </a:r>
            <a:r>
              <a:rPr lang="fr-FR" sz="8000" i="1" noProof="0" dirty="0">
                <a:solidFill>
                  <a:schemeClr val="accent5">
                    <a:lumMod val="50000"/>
                  </a:schemeClr>
                </a:solidFill>
              </a:rPr>
              <a:t>90 % des pertes moyennes</a:t>
            </a:r>
            <a:r>
              <a:rPr lang="fr-FR" sz="8000" noProof="0" dirty="0">
                <a:solidFill>
                  <a:schemeClr val="accent5">
                    <a:lumMod val="50000"/>
                  </a:schemeClr>
                </a:solidFill>
              </a:rPr>
              <a:t>, ces banques représentent de 80 % de l’ensemble des expositions de crédit. </a:t>
            </a:r>
          </a:p>
          <a:p>
            <a:pPr marL="0" indent="0" algn="just">
              <a:buNone/>
            </a:pPr>
            <a:endParaRPr lang="fr-FR" sz="5600" noProof="0" dirty="0">
              <a:solidFill>
                <a:schemeClr val="accent5">
                  <a:lumMod val="50000"/>
                </a:schemeClr>
              </a:solidFill>
            </a:endParaRPr>
          </a:p>
          <a:p>
            <a:pPr marL="0" indent="0" algn="just">
              <a:buNone/>
            </a:pPr>
            <a:endParaRPr lang="fr-FR" sz="5600" noProof="0" dirty="0">
              <a:solidFill>
                <a:schemeClr val="accent5">
                  <a:lumMod val="50000"/>
                </a:schemeClr>
              </a:solidFill>
            </a:endParaRPr>
          </a:p>
          <a:p>
            <a:pPr marL="0" indent="0" algn="just">
              <a:buNone/>
            </a:pPr>
            <a:endParaRPr lang="fr-FR" noProof="0" dirty="0"/>
          </a:p>
          <a:p>
            <a:pPr marL="0" indent="0">
              <a:buNone/>
            </a:pPr>
            <a:endParaRPr lang="fr-FR" noProof="0" dirty="0">
              <a:solidFill>
                <a:schemeClr val="accent4">
                  <a:lumMod val="50000"/>
                </a:schemeClr>
              </a:solidFill>
            </a:endParaRPr>
          </a:p>
        </p:txBody>
      </p:sp>
      <p:sp>
        <p:nvSpPr>
          <p:cNvPr id="9" name="Footer Placeholder 8">
            <a:extLst>
              <a:ext uri="{FF2B5EF4-FFF2-40B4-BE49-F238E27FC236}">
                <a16:creationId xmlns:a16="http://schemas.microsoft.com/office/drawing/2014/main" id="{6EDEA23F-16F1-FB88-2A35-46D016795D10}"/>
              </a:ext>
            </a:extLst>
          </p:cNvPr>
          <p:cNvSpPr>
            <a:spLocks noGrp="1"/>
          </p:cNvSpPr>
          <p:nvPr>
            <p:ph type="ftr" sz="quarter" idx="11"/>
          </p:nvPr>
        </p:nvSpPr>
        <p:spPr/>
        <p:txBody>
          <a:bodyPr/>
          <a:lstStyle/>
          <a:p>
            <a:r>
              <a:rPr lang="en-US" dirty="0"/>
              <a:t>11</a:t>
            </a:r>
          </a:p>
        </p:txBody>
      </p:sp>
      <p:sp>
        <p:nvSpPr>
          <p:cNvPr id="4" name="Content Placeholder 3">
            <a:extLst>
              <a:ext uri="{FF2B5EF4-FFF2-40B4-BE49-F238E27FC236}">
                <a16:creationId xmlns:a16="http://schemas.microsoft.com/office/drawing/2014/main" id="{8D7FB8D8-9347-7B09-01FE-1DFA1619EBFB}"/>
              </a:ext>
            </a:extLst>
          </p:cNvPr>
          <p:cNvSpPr>
            <a:spLocks noGrp="1"/>
          </p:cNvSpPr>
          <p:nvPr>
            <p:ph sz="half" idx="12"/>
          </p:nvPr>
        </p:nvSpPr>
        <p:spPr>
          <a:xfrm>
            <a:off x="5761176" y="4317387"/>
            <a:ext cx="5971285" cy="2074448"/>
          </a:xfrm>
          <a:prstGeom prst="rect">
            <a:avLst/>
          </a:prstGeom>
        </p:spPr>
        <p:txBody>
          <a:bodyPr>
            <a:normAutofit/>
          </a:bodyPr>
          <a:lstStyle/>
          <a:p>
            <a:pPr marL="0" indent="0" algn="just">
              <a:buNone/>
            </a:pPr>
            <a:r>
              <a:rPr lang="fr-FR" sz="2000" dirty="0">
                <a:solidFill>
                  <a:schemeClr val="accent5">
                    <a:lumMod val="50000"/>
                  </a:schemeClr>
                </a:solidFill>
              </a:rPr>
              <a:t>Exposition des </a:t>
            </a:r>
            <a:r>
              <a:rPr lang="fr-FR" sz="2000" noProof="0" dirty="0">
                <a:solidFill>
                  <a:schemeClr val="accent5">
                    <a:lumMod val="50000"/>
                  </a:schemeClr>
                </a:solidFill>
              </a:rPr>
              <a:t>G SIB avec des financements des scopes 1 à 3 et part de 35 % des portefeuille une part des financements aux secteurs à haute intensité aux alentours de 35 %. </a:t>
            </a:r>
          </a:p>
          <a:p>
            <a:pPr marL="0" indent="0" algn="just">
              <a:buNone/>
            </a:pPr>
            <a:endParaRPr lang="fr-FR" sz="1600" noProof="0" dirty="0">
              <a:solidFill>
                <a:schemeClr val="accent4">
                  <a:lumMod val="50000"/>
                </a:schemeClr>
              </a:solidFill>
            </a:endParaRPr>
          </a:p>
        </p:txBody>
      </p:sp>
      <p:pic>
        <p:nvPicPr>
          <p:cNvPr id="5" name="Picture 4">
            <a:extLst>
              <a:ext uri="{FF2B5EF4-FFF2-40B4-BE49-F238E27FC236}">
                <a16:creationId xmlns:a16="http://schemas.microsoft.com/office/drawing/2014/main" id="{71159A26-3885-6742-B747-B6FAB0D93AE5}"/>
              </a:ext>
            </a:extLst>
          </p:cNvPr>
          <p:cNvPicPr>
            <a:picLocks noChangeAspect="1"/>
          </p:cNvPicPr>
          <p:nvPr/>
        </p:nvPicPr>
        <p:blipFill>
          <a:blip r:embed="rId2"/>
          <a:stretch>
            <a:fillRect/>
          </a:stretch>
        </p:blipFill>
        <p:spPr>
          <a:xfrm>
            <a:off x="5761177" y="870046"/>
            <a:ext cx="5971286" cy="3208895"/>
          </a:xfrm>
          <a:prstGeom prst="rect">
            <a:avLst/>
          </a:prstGeom>
          <a:ln w="3175">
            <a:solidFill>
              <a:schemeClr val="accent1"/>
            </a:solidFill>
          </a:ln>
        </p:spPr>
      </p:pic>
      <p:sp>
        <p:nvSpPr>
          <p:cNvPr id="6" name="Title 1">
            <a:extLst>
              <a:ext uri="{FF2B5EF4-FFF2-40B4-BE49-F238E27FC236}">
                <a16:creationId xmlns:a16="http://schemas.microsoft.com/office/drawing/2014/main" id="{7D5889C5-0545-504B-6E28-8C4A37063A6C}"/>
              </a:ext>
            </a:extLst>
          </p:cNvPr>
          <p:cNvSpPr txBox="1">
            <a:spLocks/>
          </p:cNvSpPr>
          <p:nvPr/>
        </p:nvSpPr>
        <p:spPr>
          <a:xfrm>
            <a:off x="5743247" y="241633"/>
            <a:ext cx="5737738" cy="449064"/>
          </a:xfrm>
          <a:prstGeom prst="rect">
            <a:avLst/>
          </a:prstGeom>
          <a:ln w="3175">
            <a:solidFill>
              <a:schemeClr val="accent2"/>
            </a:solidFill>
          </a:ln>
        </p:spPr>
        <p:txBody>
          <a:bodyPr vert="horz" lIns="91440" tIns="45720" rIns="91440" bIns="45720" rtlCol="0" anchor="t">
            <a:normAutofit/>
          </a:bodyPr>
          <a:lstStyle>
            <a:lvl1pPr algn="l" defTabSz="457200" rtl="0" eaLnBrk="1" latinLnBrk="0" hangingPunct="1">
              <a:spcBef>
                <a:spcPct val="0"/>
              </a:spcBef>
              <a:buNone/>
              <a:defRPr sz="1800" kern="1200">
                <a:solidFill>
                  <a:schemeClr val="tx2">
                    <a:lumMod val="50000"/>
                  </a:schemeClr>
                </a:solidFill>
                <a:latin typeface="Arial Narrow" panose="020B0606020202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600" b="1" noProof="0" dirty="0">
                <a:solidFill>
                  <a:schemeClr val="accent5">
                    <a:lumMod val="50000"/>
                  </a:schemeClr>
                </a:solidFill>
              </a:rPr>
              <a:t>Les concentrations </a:t>
            </a:r>
          </a:p>
        </p:txBody>
      </p:sp>
    </p:spTree>
    <p:extLst>
      <p:ext uri="{BB962C8B-B14F-4D97-AF65-F5344CB8AC3E}">
        <p14:creationId xmlns:p14="http://schemas.microsoft.com/office/powerpoint/2010/main" val="2982186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098B8-44D4-FDFC-FF12-AF5DD2C7D3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E5CEA2-C7A8-4AAD-02B9-D64F580CDC8A}"/>
              </a:ext>
            </a:extLst>
          </p:cNvPr>
          <p:cNvSpPr>
            <a:spLocks noGrp="1"/>
          </p:cNvSpPr>
          <p:nvPr>
            <p:ph type="title"/>
          </p:nvPr>
        </p:nvSpPr>
        <p:spPr>
          <a:xfrm>
            <a:off x="808948" y="323382"/>
            <a:ext cx="3314817" cy="300727"/>
          </a:xfrm>
        </p:spPr>
        <p:txBody>
          <a:bodyPr>
            <a:noAutofit/>
          </a:bodyPr>
          <a:lstStyle/>
          <a:p>
            <a:r>
              <a:rPr lang="fr-FR" sz="1600" b="1" dirty="0">
                <a:solidFill>
                  <a:schemeClr val="accent1">
                    <a:lumMod val="75000"/>
                  </a:schemeClr>
                </a:solidFill>
              </a:rPr>
              <a:t>Supervision micro prudentielle </a:t>
            </a:r>
            <a:r>
              <a:rPr lang="fr-FR" sz="1600" b="1" noProof="0" dirty="0">
                <a:solidFill>
                  <a:schemeClr val="accent1">
                    <a:lumMod val="75000"/>
                  </a:schemeClr>
                </a:solidFill>
              </a:rPr>
              <a:t> </a:t>
            </a:r>
          </a:p>
        </p:txBody>
      </p:sp>
      <p:sp>
        <p:nvSpPr>
          <p:cNvPr id="3" name="Content Placeholder 2">
            <a:extLst>
              <a:ext uri="{FF2B5EF4-FFF2-40B4-BE49-F238E27FC236}">
                <a16:creationId xmlns:a16="http://schemas.microsoft.com/office/drawing/2014/main" id="{D87C1202-8BDC-9C2D-AD7A-9286913E04B0}"/>
              </a:ext>
            </a:extLst>
          </p:cNvPr>
          <p:cNvSpPr>
            <a:spLocks noGrp="1"/>
          </p:cNvSpPr>
          <p:nvPr>
            <p:ph idx="1"/>
          </p:nvPr>
        </p:nvSpPr>
        <p:spPr>
          <a:xfrm>
            <a:off x="808948" y="722722"/>
            <a:ext cx="10574104" cy="5811896"/>
          </a:xfrm>
        </p:spPr>
        <p:txBody>
          <a:bodyPr>
            <a:noAutofit/>
          </a:bodyPr>
          <a:lstStyle/>
          <a:p>
            <a:pPr lvl="0">
              <a:buSzPct val="80000"/>
              <a:buFont typeface="Wingdings" panose="05000000000000000000" pitchFamily="2" charset="2"/>
              <a:buChar char="¨"/>
            </a:pPr>
            <a:r>
              <a:rPr lang="fr-FR" sz="2000" dirty="0">
                <a:solidFill>
                  <a:schemeClr val="accent4">
                    <a:lumMod val="50000"/>
                  </a:schemeClr>
                </a:solidFill>
              </a:rPr>
              <a:t>Matérialité et métriques pour ‘’capturer’’ les risques climatiques </a:t>
            </a:r>
          </a:p>
          <a:p>
            <a:pPr lvl="1">
              <a:buSzPct val="80000"/>
              <a:buFont typeface="Wingdings" panose="05000000000000000000" pitchFamily="2" charset="2"/>
              <a:buChar char="¨"/>
            </a:pPr>
            <a:r>
              <a:rPr lang="fr-FR" sz="1800" dirty="0">
                <a:solidFill>
                  <a:schemeClr val="accent4">
                    <a:lumMod val="50000"/>
                  </a:schemeClr>
                </a:solidFill>
              </a:rPr>
              <a:t>risques physiques : évènements attribués et pertes financières </a:t>
            </a:r>
          </a:p>
          <a:p>
            <a:pPr lvl="1">
              <a:buSzPct val="80000"/>
              <a:buFont typeface="Wingdings" panose="05000000000000000000" pitchFamily="2" charset="2"/>
              <a:buChar char="¨"/>
            </a:pPr>
            <a:r>
              <a:rPr lang="fr-FR" sz="1800" dirty="0">
                <a:solidFill>
                  <a:schemeClr val="accent4">
                    <a:lumMod val="50000"/>
                  </a:schemeClr>
                </a:solidFill>
              </a:rPr>
              <a:t>risques de transition : déterminants des risques crédit et autres indicateurs (expositions climatiques, non alignement) </a:t>
            </a:r>
            <a:endParaRPr lang="fr-FR" sz="2000" dirty="0">
              <a:solidFill>
                <a:schemeClr val="accent4">
                  <a:lumMod val="50000"/>
                </a:schemeClr>
              </a:solidFill>
            </a:endParaRPr>
          </a:p>
          <a:p>
            <a:pPr lvl="0">
              <a:buSzPct val="80000"/>
              <a:buFont typeface="Wingdings" panose="05000000000000000000" pitchFamily="2" charset="2"/>
              <a:buChar char="¨"/>
            </a:pPr>
            <a:r>
              <a:rPr lang="fr-FR" sz="2000" dirty="0">
                <a:solidFill>
                  <a:schemeClr val="accent4">
                    <a:lumMod val="50000"/>
                  </a:schemeClr>
                </a:solidFill>
              </a:rPr>
              <a:t>Différenciation : </a:t>
            </a:r>
          </a:p>
          <a:p>
            <a:pPr lvl="1">
              <a:buSzPct val="80000"/>
              <a:buFont typeface="Wingdings" panose="05000000000000000000" pitchFamily="2" charset="2"/>
              <a:buChar char="¨"/>
            </a:pPr>
            <a:r>
              <a:rPr lang="fr-FR" sz="1800" dirty="0">
                <a:solidFill>
                  <a:schemeClr val="accent4">
                    <a:lumMod val="50000"/>
                  </a:schemeClr>
                </a:solidFill>
              </a:rPr>
              <a:t>hiérarchie des risques et systèmes de ratings / ‘’composante’’ climatique</a:t>
            </a:r>
          </a:p>
          <a:p>
            <a:pPr lvl="1">
              <a:buSzPct val="80000"/>
              <a:buFont typeface="Wingdings" panose="05000000000000000000" pitchFamily="2" charset="2"/>
              <a:buChar char="¨"/>
            </a:pPr>
            <a:r>
              <a:rPr lang="fr-FR" sz="1800" dirty="0">
                <a:solidFill>
                  <a:schemeClr val="accent4">
                    <a:lumMod val="50000"/>
                  </a:schemeClr>
                </a:solidFill>
              </a:rPr>
              <a:t>RWA : approche à un facteur sans intégration facteurs sectoriels et géographiques   </a:t>
            </a:r>
          </a:p>
          <a:p>
            <a:pPr lvl="0">
              <a:buSzPct val="80000"/>
              <a:buFont typeface="Wingdings" panose="05000000000000000000" pitchFamily="2" charset="2"/>
              <a:buChar char="¨"/>
            </a:pPr>
            <a:r>
              <a:rPr lang="fr-FR" sz="2000" dirty="0">
                <a:solidFill>
                  <a:schemeClr val="accent4">
                    <a:lumMod val="50000"/>
                  </a:schemeClr>
                </a:solidFill>
              </a:rPr>
              <a:t>Hypothèses évaluation risques de crédit </a:t>
            </a:r>
          </a:p>
          <a:p>
            <a:pPr lvl="1">
              <a:buSzPct val="80000"/>
              <a:buFont typeface="Wingdings" panose="05000000000000000000" pitchFamily="2" charset="2"/>
              <a:buChar char="¨"/>
            </a:pPr>
            <a:r>
              <a:rPr lang="fr-FR" sz="1800" dirty="0">
                <a:solidFill>
                  <a:schemeClr val="accent4">
                    <a:lumMod val="50000"/>
                  </a:schemeClr>
                </a:solidFill>
              </a:rPr>
              <a:t>besoin forward looking alors que Bale basé sur </a:t>
            </a:r>
            <a:r>
              <a:rPr lang="fr-FR" sz="1800" i="1" dirty="0">
                <a:solidFill>
                  <a:schemeClr val="accent4">
                    <a:lumMod val="50000"/>
                  </a:schemeClr>
                </a:solidFill>
              </a:rPr>
              <a:t>historiques</a:t>
            </a:r>
            <a:r>
              <a:rPr lang="fr-FR" sz="1800" dirty="0">
                <a:solidFill>
                  <a:schemeClr val="accent4">
                    <a:lumMod val="50000"/>
                  </a:schemeClr>
                </a:solidFill>
              </a:rPr>
              <a:t> de défaut et de changement de rating</a:t>
            </a:r>
          </a:p>
          <a:p>
            <a:pPr lvl="1">
              <a:buSzPct val="80000"/>
              <a:buFont typeface="Wingdings" panose="05000000000000000000" pitchFamily="2" charset="2"/>
              <a:buChar char="¨"/>
            </a:pPr>
            <a:r>
              <a:rPr lang="fr-FR" sz="1800" dirty="0">
                <a:solidFill>
                  <a:schemeClr val="accent4">
                    <a:lumMod val="50000"/>
                  </a:schemeClr>
                </a:solidFill>
              </a:rPr>
              <a:t>fondement ‘à travers le cycle’ historique intégrer effets de tendance ?     </a:t>
            </a:r>
            <a:endParaRPr lang="fr-FR" sz="2000" dirty="0">
              <a:solidFill>
                <a:schemeClr val="accent4">
                  <a:lumMod val="50000"/>
                </a:schemeClr>
              </a:solidFill>
            </a:endParaRPr>
          </a:p>
          <a:p>
            <a:pPr lvl="0">
              <a:buSzPct val="80000"/>
              <a:buFont typeface="Wingdings" panose="05000000000000000000" pitchFamily="2" charset="2"/>
              <a:buChar char="¨"/>
            </a:pPr>
            <a:r>
              <a:rPr lang="fr-FR" sz="2000" dirty="0">
                <a:solidFill>
                  <a:schemeClr val="accent4">
                    <a:lumMod val="50000"/>
                  </a:schemeClr>
                </a:solidFill>
              </a:rPr>
              <a:t>Horizon indicateurs réglementaires # court terme </a:t>
            </a:r>
          </a:p>
          <a:p>
            <a:pPr lvl="1">
              <a:buSzPct val="80000"/>
              <a:buFont typeface="Wingdings" panose="05000000000000000000" pitchFamily="2" charset="2"/>
              <a:buChar char="¨"/>
            </a:pPr>
            <a:r>
              <a:rPr lang="fr-FR" sz="1800" dirty="0">
                <a:solidFill>
                  <a:schemeClr val="accent4">
                    <a:lumMod val="50000"/>
                  </a:schemeClr>
                </a:solidFill>
              </a:rPr>
              <a:t>Court terme pour le crédit – articulé sur probabilité à 1 an </a:t>
            </a:r>
          </a:p>
          <a:p>
            <a:pPr lvl="1">
              <a:buSzPct val="80000"/>
              <a:buFont typeface="Wingdings" panose="05000000000000000000" pitchFamily="2" charset="2"/>
              <a:buChar char="¨"/>
            </a:pPr>
            <a:r>
              <a:rPr lang="fr-FR" sz="1800" dirty="0">
                <a:solidFill>
                  <a:schemeClr val="accent4">
                    <a:lumMod val="50000"/>
                  </a:schemeClr>
                </a:solidFill>
              </a:rPr>
              <a:t>Moins d’un an pour les risques </a:t>
            </a:r>
          </a:p>
          <a:p>
            <a:pPr lvl="1">
              <a:buSzPct val="80000"/>
              <a:buFont typeface="Wingdings" panose="05000000000000000000" pitchFamily="2" charset="2"/>
              <a:buChar char="¨"/>
            </a:pPr>
            <a:r>
              <a:rPr lang="fr-FR" sz="1800" dirty="0">
                <a:solidFill>
                  <a:schemeClr val="accent4">
                    <a:lumMod val="50000"/>
                  </a:schemeClr>
                </a:solidFill>
              </a:rPr>
              <a:t>1 an pour les risques opérationnels </a:t>
            </a:r>
          </a:p>
          <a:p>
            <a:pPr marL="457200" lvl="1" indent="0">
              <a:buSzPct val="80000"/>
              <a:buNone/>
            </a:pPr>
            <a:r>
              <a:rPr lang="fr-FR" sz="1800" dirty="0">
                <a:solidFill>
                  <a:schemeClr val="accent4">
                    <a:lumMod val="50000"/>
                  </a:schemeClr>
                </a:solidFill>
              </a:rPr>
              <a:t> </a:t>
            </a:r>
          </a:p>
          <a:p>
            <a:pPr marL="457200" lvl="1" indent="0">
              <a:buSzPct val="80000"/>
              <a:buNone/>
            </a:pPr>
            <a:endParaRPr lang="fr-FR" sz="1800" noProof="0" dirty="0">
              <a:solidFill>
                <a:schemeClr val="accent4">
                  <a:lumMod val="50000"/>
                </a:schemeClr>
              </a:solidFill>
            </a:endParaRPr>
          </a:p>
          <a:p>
            <a:pPr marL="0" indent="0" algn="just">
              <a:buNone/>
            </a:pPr>
            <a:endParaRPr lang="fr-FR" noProof="0" dirty="0">
              <a:solidFill>
                <a:schemeClr val="accent4">
                  <a:lumMod val="50000"/>
                </a:schemeClr>
              </a:solidFill>
            </a:endParaRPr>
          </a:p>
        </p:txBody>
      </p:sp>
      <p:sp>
        <p:nvSpPr>
          <p:cNvPr id="8" name="Footer Placeholder 7">
            <a:extLst>
              <a:ext uri="{FF2B5EF4-FFF2-40B4-BE49-F238E27FC236}">
                <a16:creationId xmlns:a16="http://schemas.microsoft.com/office/drawing/2014/main" id="{DE16AAC5-0A2E-6E60-34BD-4C81D335D717}"/>
              </a:ext>
            </a:extLst>
          </p:cNvPr>
          <p:cNvSpPr>
            <a:spLocks noGrp="1"/>
          </p:cNvSpPr>
          <p:nvPr>
            <p:ph type="ftr" sz="quarter" idx="11"/>
          </p:nvPr>
        </p:nvSpPr>
        <p:spPr/>
        <p:txBody>
          <a:bodyPr/>
          <a:lstStyle/>
          <a:p>
            <a:r>
              <a:rPr lang="en-US" dirty="0"/>
              <a:t>13</a:t>
            </a:r>
          </a:p>
        </p:txBody>
      </p:sp>
      <p:sp>
        <p:nvSpPr>
          <p:cNvPr id="6" name="Title 1">
            <a:extLst>
              <a:ext uri="{FF2B5EF4-FFF2-40B4-BE49-F238E27FC236}">
                <a16:creationId xmlns:a16="http://schemas.microsoft.com/office/drawing/2014/main" id="{303C71A8-C264-2A2B-DBD9-93D813FCFB9C}"/>
              </a:ext>
            </a:extLst>
          </p:cNvPr>
          <p:cNvSpPr txBox="1">
            <a:spLocks/>
          </p:cNvSpPr>
          <p:nvPr/>
        </p:nvSpPr>
        <p:spPr>
          <a:xfrm>
            <a:off x="4636878" y="319777"/>
            <a:ext cx="6746174" cy="300727"/>
          </a:xfrm>
          <a:prstGeom prst="rect">
            <a:avLst/>
          </a:prstGeom>
          <a:ln w="3175">
            <a:solidFill>
              <a:srgbClr val="002060"/>
            </a:solidFill>
          </a:ln>
        </p:spPr>
        <p:txBody>
          <a:bodyPr vert="horz" lIns="91440" tIns="45720" rIns="91440" bIns="45720" rtlCol="0" anchor="t">
            <a:normAutofit fontScale="92500" lnSpcReduction="20000"/>
          </a:bodyPr>
          <a:lstStyle>
            <a:lvl1pPr algn="l" defTabSz="457200" rtl="0" eaLnBrk="1" latinLnBrk="0" hangingPunct="1">
              <a:spcBef>
                <a:spcPct val="0"/>
              </a:spcBef>
              <a:buNone/>
              <a:defRPr sz="1800" kern="1200">
                <a:solidFill>
                  <a:schemeClr val="tx2">
                    <a:lumMod val="50000"/>
                  </a:schemeClr>
                </a:solidFill>
                <a:latin typeface="Arial Narrow" panose="020B0606020202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b="1" noProof="0" dirty="0">
                <a:solidFill>
                  <a:schemeClr val="accent1">
                    <a:lumMod val="75000"/>
                  </a:schemeClr>
                </a:solidFill>
              </a:rPr>
              <a:t>   </a:t>
            </a:r>
            <a:r>
              <a:rPr lang="fr-FR" b="1" dirty="0">
                <a:solidFill>
                  <a:schemeClr val="accent1">
                    <a:lumMod val="75000"/>
                  </a:schemeClr>
                </a:solidFill>
              </a:rPr>
              <a:t>Les complexités et limites du Pilier 1 actuel</a:t>
            </a:r>
            <a:r>
              <a:rPr lang="fr-FR" b="1" noProof="0" dirty="0">
                <a:solidFill>
                  <a:schemeClr val="accent1">
                    <a:lumMod val="75000"/>
                  </a:schemeClr>
                </a:solidFill>
              </a:rPr>
              <a:t>  </a:t>
            </a:r>
          </a:p>
        </p:txBody>
      </p:sp>
    </p:spTree>
    <p:extLst>
      <p:ext uri="{BB962C8B-B14F-4D97-AF65-F5344CB8AC3E}">
        <p14:creationId xmlns:p14="http://schemas.microsoft.com/office/powerpoint/2010/main" val="2866577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989F8-8D9D-1BB0-D085-27F6E5B7E4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5AA4A7-1AE5-1AF2-D65E-E13E82F967CE}"/>
              </a:ext>
            </a:extLst>
          </p:cNvPr>
          <p:cNvSpPr>
            <a:spLocks noGrp="1"/>
          </p:cNvSpPr>
          <p:nvPr>
            <p:ph type="title"/>
          </p:nvPr>
        </p:nvSpPr>
        <p:spPr>
          <a:xfrm>
            <a:off x="808948" y="323382"/>
            <a:ext cx="3314817" cy="300727"/>
          </a:xfrm>
        </p:spPr>
        <p:txBody>
          <a:bodyPr>
            <a:noAutofit/>
          </a:bodyPr>
          <a:lstStyle/>
          <a:p>
            <a:r>
              <a:rPr lang="fr-FR" sz="1600" b="1" dirty="0">
                <a:solidFill>
                  <a:schemeClr val="accent1">
                    <a:lumMod val="75000"/>
                  </a:schemeClr>
                </a:solidFill>
              </a:rPr>
              <a:t>Supervision micro prudentielle </a:t>
            </a:r>
            <a:r>
              <a:rPr lang="fr-FR" sz="1600" b="1" noProof="0" dirty="0">
                <a:solidFill>
                  <a:schemeClr val="accent1">
                    <a:lumMod val="75000"/>
                  </a:schemeClr>
                </a:solidFill>
              </a:rPr>
              <a:t> </a:t>
            </a:r>
          </a:p>
        </p:txBody>
      </p:sp>
      <p:sp>
        <p:nvSpPr>
          <p:cNvPr id="3" name="Content Placeholder 2">
            <a:extLst>
              <a:ext uri="{FF2B5EF4-FFF2-40B4-BE49-F238E27FC236}">
                <a16:creationId xmlns:a16="http://schemas.microsoft.com/office/drawing/2014/main" id="{7F4CD45F-3E24-C575-19FC-C11C98488231}"/>
              </a:ext>
            </a:extLst>
          </p:cNvPr>
          <p:cNvSpPr>
            <a:spLocks noGrp="1"/>
          </p:cNvSpPr>
          <p:nvPr>
            <p:ph idx="1"/>
          </p:nvPr>
        </p:nvSpPr>
        <p:spPr>
          <a:xfrm>
            <a:off x="808948" y="722722"/>
            <a:ext cx="10979640" cy="5811896"/>
          </a:xfrm>
        </p:spPr>
        <p:txBody>
          <a:bodyPr>
            <a:noAutofit/>
          </a:bodyPr>
          <a:lstStyle/>
          <a:p>
            <a:pPr lvl="0">
              <a:buSzPct val="80000"/>
              <a:buFont typeface="Wingdings" panose="05000000000000000000" pitchFamily="2" charset="2"/>
              <a:buChar char="¨"/>
            </a:pPr>
            <a:r>
              <a:rPr lang="fr-FR" sz="2000" dirty="0">
                <a:solidFill>
                  <a:schemeClr val="accent4">
                    <a:lumMod val="50000"/>
                  </a:schemeClr>
                </a:solidFill>
              </a:rPr>
              <a:t>Logique du Pilier 2 : risque imparfaitement appréhendé dans le Pilier 1 </a:t>
            </a:r>
          </a:p>
          <a:p>
            <a:pPr lvl="0">
              <a:buSzPct val="80000"/>
              <a:buFont typeface="Wingdings" panose="05000000000000000000" pitchFamily="2" charset="2"/>
              <a:buChar char="¨"/>
            </a:pPr>
            <a:r>
              <a:rPr lang="fr-FR" sz="2000" dirty="0">
                <a:solidFill>
                  <a:schemeClr val="accent4">
                    <a:lumMod val="50000"/>
                  </a:schemeClr>
                </a:solidFill>
              </a:rPr>
              <a:t>Politique de risques interne et adéquation des trajectoires d’alignement </a:t>
            </a:r>
          </a:p>
          <a:p>
            <a:pPr lvl="1">
              <a:buSzPct val="80000"/>
              <a:buFont typeface="Wingdings" panose="05000000000000000000" pitchFamily="2" charset="2"/>
              <a:buChar char="¨"/>
            </a:pPr>
            <a:r>
              <a:rPr lang="fr-FR" sz="1800" dirty="0">
                <a:solidFill>
                  <a:schemeClr val="accent4">
                    <a:lumMod val="50000"/>
                  </a:schemeClr>
                </a:solidFill>
              </a:rPr>
              <a:t>Limites concentrations climatiques – banking et trading book - </a:t>
            </a:r>
          </a:p>
          <a:p>
            <a:pPr lvl="1">
              <a:buSzPct val="80000"/>
              <a:buFont typeface="Wingdings" panose="05000000000000000000" pitchFamily="2" charset="2"/>
              <a:buChar char="¨"/>
            </a:pPr>
            <a:r>
              <a:rPr lang="fr-FR" sz="1800" dirty="0">
                <a:solidFill>
                  <a:schemeClr val="accent4">
                    <a:lumMod val="50000"/>
                  </a:schemeClr>
                </a:solidFill>
              </a:rPr>
              <a:t>Politique sectorielle</a:t>
            </a:r>
          </a:p>
          <a:p>
            <a:pPr lvl="1">
              <a:buSzPct val="80000"/>
              <a:buFont typeface="Wingdings" panose="05000000000000000000" pitchFamily="2" charset="2"/>
              <a:buChar char="¨"/>
            </a:pPr>
            <a:r>
              <a:rPr lang="fr-FR" sz="1800" dirty="0">
                <a:solidFill>
                  <a:schemeClr val="accent4">
                    <a:lumMod val="50000"/>
                  </a:schemeClr>
                </a:solidFill>
              </a:rPr>
              <a:t>Expositions aux risques physiques</a:t>
            </a:r>
          </a:p>
          <a:p>
            <a:pPr lvl="1">
              <a:buSzPct val="80000"/>
              <a:buFont typeface="Wingdings" panose="05000000000000000000" pitchFamily="2" charset="2"/>
              <a:buChar char="¨"/>
            </a:pPr>
            <a:r>
              <a:rPr lang="fr-FR" sz="1800" dirty="0">
                <a:solidFill>
                  <a:schemeClr val="accent4">
                    <a:lumMod val="50000"/>
                  </a:schemeClr>
                </a:solidFill>
              </a:rPr>
              <a:t>Non alignement portefeuille </a:t>
            </a:r>
          </a:p>
          <a:p>
            <a:pPr lvl="0">
              <a:buSzPct val="80000"/>
              <a:buFont typeface="Wingdings" panose="05000000000000000000" pitchFamily="2" charset="2"/>
              <a:buChar char="¨"/>
            </a:pPr>
            <a:r>
              <a:rPr lang="fr-FR" sz="2000" dirty="0">
                <a:solidFill>
                  <a:schemeClr val="accent4">
                    <a:lumMod val="50000"/>
                  </a:schemeClr>
                </a:solidFill>
              </a:rPr>
              <a:t>Points clé de la gouvernance : </a:t>
            </a:r>
          </a:p>
          <a:p>
            <a:pPr lvl="1">
              <a:buSzPct val="80000"/>
              <a:buFont typeface="Wingdings" panose="05000000000000000000" pitchFamily="2" charset="2"/>
              <a:buChar char="¨"/>
            </a:pPr>
            <a:r>
              <a:rPr lang="fr-FR" sz="1800" dirty="0">
                <a:solidFill>
                  <a:schemeClr val="accent4">
                    <a:lumMod val="50000"/>
                  </a:schemeClr>
                </a:solidFill>
              </a:rPr>
              <a:t> Appétit au risque : limites et indicateurs/ratios cibles </a:t>
            </a:r>
          </a:p>
          <a:p>
            <a:pPr lvl="1">
              <a:buSzPct val="80000"/>
              <a:buFont typeface="Wingdings" panose="05000000000000000000" pitchFamily="2" charset="2"/>
              <a:buChar char="¨"/>
            </a:pPr>
            <a:r>
              <a:rPr lang="fr-FR" sz="1800" dirty="0">
                <a:solidFill>
                  <a:schemeClr val="accent4">
                    <a:lumMod val="50000"/>
                  </a:schemeClr>
                </a:solidFill>
              </a:rPr>
              <a:t> Capital et Liquidity Planning</a:t>
            </a:r>
          </a:p>
          <a:p>
            <a:pPr lvl="0">
              <a:buSzPct val="80000"/>
              <a:buFont typeface="Wingdings" panose="05000000000000000000" pitchFamily="2" charset="2"/>
              <a:buChar char="¨"/>
            </a:pPr>
            <a:r>
              <a:rPr lang="fr-FR" sz="2000" dirty="0">
                <a:solidFill>
                  <a:schemeClr val="accent4">
                    <a:lumMod val="50000"/>
                  </a:schemeClr>
                </a:solidFill>
              </a:rPr>
              <a:t>Planification des ressources </a:t>
            </a:r>
          </a:p>
          <a:p>
            <a:pPr lvl="1">
              <a:buSzPct val="80000"/>
              <a:buFont typeface="Wingdings" panose="05000000000000000000" pitchFamily="2" charset="2"/>
              <a:buChar char="¨"/>
            </a:pPr>
            <a:r>
              <a:rPr lang="fr-FR" sz="1800" dirty="0">
                <a:solidFill>
                  <a:schemeClr val="accent4">
                    <a:lumMod val="50000"/>
                  </a:schemeClr>
                </a:solidFill>
              </a:rPr>
              <a:t>Fondée sur les analyses de scénarios climatiques  </a:t>
            </a:r>
          </a:p>
          <a:p>
            <a:pPr lvl="1">
              <a:buSzPct val="80000"/>
              <a:buFont typeface="Wingdings" panose="05000000000000000000" pitchFamily="2" charset="2"/>
              <a:buChar char="¨"/>
            </a:pPr>
            <a:r>
              <a:rPr lang="fr-FR" sz="1800" dirty="0">
                <a:solidFill>
                  <a:schemeClr val="accent4">
                    <a:lumMod val="50000"/>
                  </a:schemeClr>
                </a:solidFill>
              </a:rPr>
              <a:t>Au-delà de 2-3 ans – cadre actuel – </a:t>
            </a:r>
          </a:p>
          <a:p>
            <a:pPr lvl="1">
              <a:buSzPct val="80000"/>
              <a:buFont typeface="Wingdings" panose="05000000000000000000" pitchFamily="2" charset="2"/>
              <a:buChar char="¨"/>
            </a:pPr>
            <a:r>
              <a:rPr lang="fr-FR" sz="1800" dirty="0">
                <a:solidFill>
                  <a:schemeClr val="accent4">
                    <a:lumMod val="50000"/>
                  </a:schemeClr>
                </a:solidFill>
              </a:rPr>
              <a:t>Evolution du Capital Framework  - stratégies financières et prudentielles - </a:t>
            </a:r>
            <a:endParaRPr lang="fr-FR" sz="2000" dirty="0">
              <a:solidFill>
                <a:schemeClr val="accent4">
                  <a:lumMod val="50000"/>
                </a:schemeClr>
              </a:solidFill>
            </a:endParaRPr>
          </a:p>
          <a:p>
            <a:pPr marL="457200" lvl="1" indent="0">
              <a:buSzPct val="80000"/>
              <a:buNone/>
            </a:pPr>
            <a:r>
              <a:rPr lang="fr-FR" sz="1800" dirty="0">
                <a:solidFill>
                  <a:schemeClr val="accent4">
                    <a:lumMod val="50000"/>
                  </a:schemeClr>
                </a:solidFill>
              </a:rPr>
              <a:t> </a:t>
            </a:r>
          </a:p>
          <a:p>
            <a:pPr marL="457200" lvl="1" indent="0">
              <a:buSzPct val="80000"/>
              <a:buNone/>
            </a:pPr>
            <a:endParaRPr lang="fr-FR" sz="1800" noProof="0" dirty="0">
              <a:solidFill>
                <a:schemeClr val="accent4">
                  <a:lumMod val="50000"/>
                </a:schemeClr>
              </a:solidFill>
            </a:endParaRPr>
          </a:p>
          <a:p>
            <a:pPr marL="0" indent="0" algn="just">
              <a:buNone/>
            </a:pPr>
            <a:endParaRPr lang="fr-FR" noProof="0" dirty="0">
              <a:solidFill>
                <a:schemeClr val="accent4">
                  <a:lumMod val="50000"/>
                </a:schemeClr>
              </a:solidFill>
            </a:endParaRPr>
          </a:p>
        </p:txBody>
      </p:sp>
      <p:sp>
        <p:nvSpPr>
          <p:cNvPr id="8" name="Footer Placeholder 7">
            <a:extLst>
              <a:ext uri="{FF2B5EF4-FFF2-40B4-BE49-F238E27FC236}">
                <a16:creationId xmlns:a16="http://schemas.microsoft.com/office/drawing/2014/main" id="{502D17D4-7800-E300-A42A-3535AD3EC0A6}"/>
              </a:ext>
            </a:extLst>
          </p:cNvPr>
          <p:cNvSpPr>
            <a:spLocks noGrp="1"/>
          </p:cNvSpPr>
          <p:nvPr>
            <p:ph type="ftr" sz="quarter" idx="11"/>
          </p:nvPr>
        </p:nvSpPr>
        <p:spPr/>
        <p:txBody>
          <a:bodyPr/>
          <a:lstStyle/>
          <a:p>
            <a:r>
              <a:rPr lang="en-US" dirty="0"/>
              <a:t>13</a:t>
            </a:r>
          </a:p>
        </p:txBody>
      </p:sp>
      <p:sp>
        <p:nvSpPr>
          <p:cNvPr id="5" name="Title 1">
            <a:extLst>
              <a:ext uri="{FF2B5EF4-FFF2-40B4-BE49-F238E27FC236}">
                <a16:creationId xmlns:a16="http://schemas.microsoft.com/office/drawing/2014/main" id="{58C680DC-2C79-D5E9-28CE-295A44788DE6}"/>
              </a:ext>
            </a:extLst>
          </p:cNvPr>
          <p:cNvSpPr txBox="1">
            <a:spLocks/>
          </p:cNvSpPr>
          <p:nvPr/>
        </p:nvSpPr>
        <p:spPr>
          <a:xfrm>
            <a:off x="7442718" y="295525"/>
            <a:ext cx="4345870" cy="376829"/>
          </a:xfrm>
          <a:prstGeom prst="rect">
            <a:avLst/>
          </a:prstGeom>
          <a:ln w="3175">
            <a:solidFill>
              <a:srgbClr val="002060"/>
            </a:solidFill>
          </a:ln>
        </p:spPr>
        <p:txBody>
          <a:bodyPr vert="horz" lIns="91440" tIns="45720" rIns="91440" bIns="45720" rtlCol="0" anchor="t">
            <a:normAutofit/>
          </a:bodyPr>
          <a:lstStyle>
            <a:lvl1pPr algn="l" defTabSz="457200" rtl="0" eaLnBrk="1" latinLnBrk="0" hangingPunct="1">
              <a:spcBef>
                <a:spcPct val="0"/>
              </a:spcBef>
              <a:buNone/>
              <a:defRPr sz="1800" kern="1200">
                <a:solidFill>
                  <a:schemeClr val="tx2">
                    <a:lumMod val="50000"/>
                  </a:schemeClr>
                </a:solidFill>
                <a:latin typeface="Arial Narrow" panose="020B0606020202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600" b="1" noProof="0" dirty="0">
                <a:solidFill>
                  <a:schemeClr val="accent1">
                    <a:lumMod val="75000"/>
                  </a:schemeClr>
                </a:solidFill>
              </a:rPr>
              <a:t>   </a:t>
            </a:r>
            <a:r>
              <a:rPr lang="fr-FR" sz="1600" b="1" dirty="0">
                <a:solidFill>
                  <a:schemeClr val="accent1">
                    <a:lumMod val="75000"/>
                  </a:schemeClr>
                </a:solidFill>
              </a:rPr>
              <a:t>Les Piliers 2 et 3</a:t>
            </a:r>
            <a:endParaRPr lang="fr-FR" sz="1600" b="1" noProof="0" dirty="0">
              <a:solidFill>
                <a:schemeClr val="accent1">
                  <a:lumMod val="75000"/>
                </a:schemeClr>
              </a:solidFill>
            </a:endParaRPr>
          </a:p>
        </p:txBody>
      </p:sp>
    </p:spTree>
    <p:extLst>
      <p:ext uri="{BB962C8B-B14F-4D97-AF65-F5344CB8AC3E}">
        <p14:creationId xmlns:p14="http://schemas.microsoft.com/office/powerpoint/2010/main" val="3729808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39080-F4F0-8915-6191-B07CBA012B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DD1B1D-BF86-F9F8-A0B1-366CCAE1450D}"/>
              </a:ext>
            </a:extLst>
          </p:cNvPr>
          <p:cNvSpPr>
            <a:spLocks noGrp="1"/>
          </p:cNvSpPr>
          <p:nvPr>
            <p:ph type="title"/>
          </p:nvPr>
        </p:nvSpPr>
        <p:spPr>
          <a:xfrm>
            <a:off x="808948" y="247459"/>
            <a:ext cx="6235664" cy="442691"/>
          </a:xfrm>
        </p:spPr>
        <p:txBody>
          <a:bodyPr/>
          <a:lstStyle/>
          <a:p>
            <a:r>
              <a:rPr lang="fr-FR" dirty="0">
                <a:solidFill>
                  <a:schemeClr val="accent1">
                    <a:lumMod val="75000"/>
                  </a:schemeClr>
                </a:solidFill>
              </a:rPr>
              <a:t>Supervision micro prudentielle </a:t>
            </a:r>
            <a:r>
              <a:rPr lang="fr-FR" noProof="0" dirty="0">
                <a:solidFill>
                  <a:schemeClr val="accent1">
                    <a:lumMod val="75000"/>
                  </a:schemeClr>
                </a:solidFill>
              </a:rPr>
              <a:t> </a:t>
            </a:r>
          </a:p>
        </p:txBody>
      </p:sp>
      <p:sp>
        <p:nvSpPr>
          <p:cNvPr id="7" name="Footer Placeholder 6">
            <a:extLst>
              <a:ext uri="{FF2B5EF4-FFF2-40B4-BE49-F238E27FC236}">
                <a16:creationId xmlns:a16="http://schemas.microsoft.com/office/drawing/2014/main" id="{A2C7659C-90C1-ABE1-9A13-79F94CC49E67}"/>
              </a:ext>
            </a:extLst>
          </p:cNvPr>
          <p:cNvSpPr>
            <a:spLocks noGrp="1"/>
          </p:cNvSpPr>
          <p:nvPr>
            <p:ph type="ftr" sz="quarter" idx="11"/>
          </p:nvPr>
        </p:nvSpPr>
        <p:spPr/>
        <p:txBody>
          <a:bodyPr/>
          <a:lstStyle/>
          <a:p>
            <a:r>
              <a:rPr lang="en-US" dirty="0"/>
              <a:t>16</a:t>
            </a:r>
          </a:p>
        </p:txBody>
      </p:sp>
      <p:sp>
        <p:nvSpPr>
          <p:cNvPr id="5" name="Title 1">
            <a:extLst>
              <a:ext uri="{FF2B5EF4-FFF2-40B4-BE49-F238E27FC236}">
                <a16:creationId xmlns:a16="http://schemas.microsoft.com/office/drawing/2014/main" id="{10C8B5AA-83C0-4D3E-3F61-8D8E3336371B}"/>
              </a:ext>
            </a:extLst>
          </p:cNvPr>
          <p:cNvSpPr txBox="1">
            <a:spLocks/>
          </p:cNvSpPr>
          <p:nvPr/>
        </p:nvSpPr>
        <p:spPr>
          <a:xfrm>
            <a:off x="7442718" y="295525"/>
            <a:ext cx="4345870" cy="394625"/>
          </a:xfrm>
          <a:prstGeom prst="rect">
            <a:avLst/>
          </a:prstGeom>
          <a:ln w="3175">
            <a:solidFill>
              <a:srgbClr val="002060"/>
            </a:solidFill>
          </a:ln>
        </p:spPr>
        <p:txBody>
          <a:bodyPr vert="horz" lIns="91440" tIns="45720" rIns="91440" bIns="45720" rtlCol="0" anchor="t">
            <a:normAutofit/>
          </a:bodyPr>
          <a:lstStyle>
            <a:lvl1pPr algn="l" defTabSz="457200" rtl="0" eaLnBrk="1" latinLnBrk="0" hangingPunct="1">
              <a:spcBef>
                <a:spcPct val="0"/>
              </a:spcBef>
              <a:buNone/>
              <a:defRPr sz="1800" kern="1200">
                <a:solidFill>
                  <a:schemeClr val="tx2">
                    <a:lumMod val="50000"/>
                  </a:schemeClr>
                </a:solidFill>
                <a:latin typeface="Arial Narrow" panose="020B0606020202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noProof="0" dirty="0">
                <a:solidFill>
                  <a:schemeClr val="accent1">
                    <a:lumMod val="75000"/>
                  </a:schemeClr>
                </a:solidFill>
              </a:rPr>
              <a:t>   Bilan </a:t>
            </a:r>
          </a:p>
        </p:txBody>
      </p:sp>
      <p:graphicFrame>
        <p:nvGraphicFramePr>
          <p:cNvPr id="8" name="Table 7">
            <a:extLst>
              <a:ext uri="{FF2B5EF4-FFF2-40B4-BE49-F238E27FC236}">
                <a16:creationId xmlns:a16="http://schemas.microsoft.com/office/drawing/2014/main" id="{62CCA2F4-C6E8-9BAF-6DB9-903ACD25777D}"/>
              </a:ext>
            </a:extLst>
          </p:cNvPr>
          <p:cNvGraphicFramePr>
            <a:graphicFrameLocks noGrp="1"/>
          </p:cNvGraphicFramePr>
          <p:nvPr>
            <p:extLst>
              <p:ext uri="{D42A27DB-BD31-4B8C-83A1-F6EECF244321}">
                <p14:modId xmlns:p14="http://schemas.microsoft.com/office/powerpoint/2010/main" val="3034130944"/>
              </p:ext>
            </p:extLst>
          </p:nvPr>
        </p:nvGraphicFramePr>
        <p:xfrm>
          <a:off x="808948" y="1082559"/>
          <a:ext cx="10979640" cy="5407889"/>
        </p:xfrm>
        <a:graphic>
          <a:graphicData uri="http://schemas.openxmlformats.org/drawingml/2006/table">
            <a:tbl>
              <a:tblPr firstRow="1" firstCol="1" bandRow="1">
                <a:tableStyleId>{5C22544A-7EE6-4342-B048-85BDC9FD1C3A}</a:tableStyleId>
              </a:tblPr>
              <a:tblGrid>
                <a:gridCol w="1950401">
                  <a:extLst>
                    <a:ext uri="{9D8B030D-6E8A-4147-A177-3AD203B41FA5}">
                      <a16:colId xmlns:a16="http://schemas.microsoft.com/office/drawing/2014/main" val="3013224665"/>
                    </a:ext>
                  </a:extLst>
                </a:gridCol>
                <a:gridCol w="2536596">
                  <a:extLst>
                    <a:ext uri="{9D8B030D-6E8A-4147-A177-3AD203B41FA5}">
                      <a16:colId xmlns:a16="http://schemas.microsoft.com/office/drawing/2014/main" val="1207413431"/>
                    </a:ext>
                  </a:extLst>
                </a:gridCol>
                <a:gridCol w="2990053">
                  <a:extLst>
                    <a:ext uri="{9D8B030D-6E8A-4147-A177-3AD203B41FA5}">
                      <a16:colId xmlns:a16="http://schemas.microsoft.com/office/drawing/2014/main" val="1661684473"/>
                    </a:ext>
                  </a:extLst>
                </a:gridCol>
                <a:gridCol w="3502590">
                  <a:extLst>
                    <a:ext uri="{9D8B030D-6E8A-4147-A177-3AD203B41FA5}">
                      <a16:colId xmlns:a16="http://schemas.microsoft.com/office/drawing/2014/main" val="1854593334"/>
                    </a:ext>
                  </a:extLst>
                </a:gridCol>
              </a:tblGrid>
              <a:tr h="226428">
                <a:tc>
                  <a:txBody>
                    <a:bodyPr/>
                    <a:lstStyle/>
                    <a:p>
                      <a:pPr algn="just">
                        <a:lnSpc>
                          <a:spcPct val="105000"/>
                        </a:lnSpc>
                        <a:spcAft>
                          <a:spcPts val="800"/>
                        </a:spcAft>
                        <a:buNone/>
                      </a:pPr>
                      <a:r>
                        <a:rPr lang="en-US" sz="1000" dirty="0" err="1">
                          <a:effectLst/>
                          <a:latin typeface="Arial Narrow" panose="020B0606020202030204" pitchFamily="34" charset="0"/>
                        </a:rPr>
                        <a:t>Mesures</a:t>
                      </a:r>
                      <a:r>
                        <a:rPr lang="en-US" sz="1000" dirty="0">
                          <a:effectLst/>
                          <a:latin typeface="Arial Narrow" panose="020B0606020202030204" pitchFamily="34" charset="0"/>
                        </a:rPr>
                        <a:t> </a:t>
                      </a:r>
                      <a:endParaRPr lang="fr-FR" sz="10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7469" marR="57469" marT="0" marB="0"/>
                </a:tc>
                <a:tc>
                  <a:txBody>
                    <a:bodyPr/>
                    <a:lstStyle/>
                    <a:p>
                      <a:pPr algn="just">
                        <a:lnSpc>
                          <a:spcPct val="105000"/>
                        </a:lnSpc>
                        <a:spcAft>
                          <a:spcPts val="800"/>
                        </a:spcAft>
                        <a:buNone/>
                      </a:pPr>
                      <a:r>
                        <a:rPr lang="en-US" sz="1000">
                          <a:effectLst/>
                          <a:latin typeface="Arial Narrow" panose="020B0606020202030204" pitchFamily="34" charset="0"/>
                        </a:rPr>
                        <a:t>Dispositif </a:t>
                      </a:r>
                      <a:endParaRPr lang="fr-FR" sz="10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7469" marR="57469" marT="0" marB="0"/>
                </a:tc>
                <a:tc>
                  <a:txBody>
                    <a:bodyPr/>
                    <a:lstStyle/>
                    <a:p>
                      <a:pPr algn="just">
                        <a:lnSpc>
                          <a:spcPct val="105000"/>
                        </a:lnSpc>
                        <a:spcAft>
                          <a:spcPts val="800"/>
                        </a:spcAft>
                        <a:buNone/>
                      </a:pPr>
                      <a:r>
                        <a:rPr lang="en-US" sz="1000">
                          <a:effectLst/>
                          <a:latin typeface="Arial Narrow" panose="020B0606020202030204" pitchFamily="34" charset="0"/>
                        </a:rPr>
                        <a:t>Objectifs </a:t>
                      </a:r>
                      <a:endParaRPr lang="fr-FR" sz="10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7469" marR="57469" marT="0" marB="0"/>
                </a:tc>
                <a:tc>
                  <a:txBody>
                    <a:bodyPr/>
                    <a:lstStyle/>
                    <a:p>
                      <a:pPr algn="just">
                        <a:lnSpc>
                          <a:spcPct val="105000"/>
                        </a:lnSpc>
                        <a:spcAft>
                          <a:spcPts val="800"/>
                        </a:spcAft>
                        <a:buNone/>
                      </a:pPr>
                      <a:r>
                        <a:rPr lang="en-US" sz="1000">
                          <a:effectLst/>
                          <a:latin typeface="Arial Narrow" panose="020B0606020202030204" pitchFamily="34" charset="0"/>
                        </a:rPr>
                        <a:t>Remarques </a:t>
                      </a:r>
                      <a:endParaRPr lang="fr-FR" sz="10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7469" marR="57469" marT="0" marB="0"/>
                </a:tc>
                <a:extLst>
                  <a:ext uri="{0D108BD9-81ED-4DB2-BD59-A6C34878D82A}">
                    <a16:rowId xmlns:a16="http://schemas.microsoft.com/office/drawing/2014/main" val="3648310927"/>
                  </a:ext>
                </a:extLst>
              </a:tr>
              <a:tr h="978777">
                <a:tc>
                  <a:txBody>
                    <a:bodyPr/>
                    <a:lstStyle/>
                    <a:p>
                      <a:pPr algn="just">
                        <a:lnSpc>
                          <a:spcPct val="105000"/>
                        </a:lnSpc>
                        <a:spcAft>
                          <a:spcPts val="800"/>
                        </a:spcAft>
                        <a:buNone/>
                      </a:pPr>
                      <a:r>
                        <a:rPr lang="fr-FR" sz="1000" noProof="0" dirty="0">
                          <a:effectLst/>
                          <a:latin typeface="Arial Narrow" panose="020B0606020202030204" pitchFamily="34" charset="0"/>
                        </a:rPr>
                        <a:t>Facteur pénalisant de type RWA brown  / incitatif Green </a:t>
                      </a:r>
                      <a:endParaRPr lang="fr-FR" sz="1000" noProof="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7469" marR="57469" marT="0" marB="0" anchor="ctr"/>
                </a:tc>
                <a:tc>
                  <a:txBody>
                    <a:bodyPr/>
                    <a:lstStyle/>
                    <a:p>
                      <a:pPr algn="just">
                        <a:lnSpc>
                          <a:spcPct val="105000"/>
                        </a:lnSpc>
                        <a:spcAft>
                          <a:spcPts val="800"/>
                        </a:spcAft>
                        <a:buNone/>
                      </a:pPr>
                      <a:r>
                        <a:rPr lang="fr-FR" sz="1000" noProof="0" dirty="0">
                          <a:solidFill>
                            <a:schemeClr val="accent4">
                              <a:lumMod val="50000"/>
                            </a:schemeClr>
                          </a:solidFill>
                          <a:effectLst/>
                          <a:latin typeface="Arial Narrow" panose="020B0606020202030204" pitchFamily="34" charset="0"/>
                        </a:rPr>
                        <a:t> </a:t>
                      </a:r>
                    </a:p>
                    <a:p>
                      <a:pPr algn="just">
                        <a:lnSpc>
                          <a:spcPct val="105000"/>
                        </a:lnSpc>
                        <a:spcAft>
                          <a:spcPts val="800"/>
                        </a:spcAft>
                        <a:buNone/>
                      </a:pPr>
                      <a:r>
                        <a:rPr lang="fr-FR" sz="1000" noProof="0" dirty="0">
                          <a:solidFill>
                            <a:schemeClr val="accent4">
                              <a:lumMod val="50000"/>
                            </a:schemeClr>
                          </a:solidFill>
                          <a:effectLst/>
                          <a:latin typeface="Arial Narrow" panose="020B0606020202030204" pitchFamily="34" charset="0"/>
                        </a:rPr>
                        <a:t>Pilier 1 Risques de crédit</a:t>
                      </a:r>
                      <a:endParaRPr lang="fr-FR" sz="1000" noProof="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7469" marR="57469" marT="0" marB="0">
                    <a:solidFill>
                      <a:schemeClr val="bg1">
                        <a:lumMod val="95000"/>
                      </a:schemeClr>
                    </a:solidFill>
                  </a:tcPr>
                </a:tc>
                <a:tc>
                  <a:txBody>
                    <a:bodyPr/>
                    <a:lstStyle/>
                    <a:p>
                      <a:pPr algn="just">
                        <a:lnSpc>
                          <a:spcPct val="105000"/>
                        </a:lnSpc>
                        <a:spcAft>
                          <a:spcPts val="800"/>
                        </a:spcAft>
                        <a:buNone/>
                      </a:pPr>
                      <a:r>
                        <a:rPr lang="fr-FR" sz="1000" noProof="0" dirty="0">
                          <a:solidFill>
                            <a:schemeClr val="accent4">
                              <a:lumMod val="50000"/>
                            </a:schemeClr>
                          </a:solidFill>
                          <a:effectLst/>
                          <a:latin typeface="Arial Narrow" panose="020B0606020202030204" pitchFamily="34" charset="0"/>
                        </a:rPr>
                        <a:t>Augmentation des pondérations RWA pour secteurs à fortes émissions de GES.. Limiter les financements de ces secteurs et les risques futurs Réduction des pondérations pour secteurs réducteurs de GES afin de faciliter l’offre de prêt pour les secteurs réalisant la transition</a:t>
                      </a:r>
                      <a:endParaRPr lang="fr-FR" sz="1000" noProof="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7469" marR="57469" marT="0" marB="0">
                    <a:solidFill>
                      <a:schemeClr val="bg1">
                        <a:lumMod val="95000"/>
                      </a:schemeClr>
                    </a:solidFill>
                  </a:tcPr>
                </a:tc>
                <a:tc>
                  <a:txBody>
                    <a:bodyPr/>
                    <a:lstStyle/>
                    <a:p>
                      <a:pPr algn="just">
                        <a:lnSpc>
                          <a:spcPct val="105000"/>
                        </a:lnSpc>
                        <a:spcAft>
                          <a:spcPts val="800"/>
                        </a:spcAft>
                        <a:buNone/>
                      </a:pPr>
                      <a:r>
                        <a:rPr lang="fr-FR" sz="1000" noProof="0" dirty="0">
                          <a:solidFill>
                            <a:schemeClr val="accent4">
                              <a:lumMod val="50000"/>
                            </a:schemeClr>
                          </a:solidFill>
                          <a:effectLst/>
                          <a:latin typeface="Arial Narrow" panose="020B0606020202030204" pitchFamily="34" charset="0"/>
                        </a:rPr>
                        <a:t>Complexité d’un calibrage pondération pour les actifs brown et green, et de son application. </a:t>
                      </a:r>
                      <a:r>
                        <a:rPr lang="fr-FR" sz="1000" noProof="0" dirty="0" err="1">
                          <a:solidFill>
                            <a:schemeClr val="accent4">
                              <a:lumMod val="50000"/>
                            </a:schemeClr>
                          </a:solidFill>
                          <a:effectLst/>
                          <a:latin typeface="Arial Narrow" panose="020B0606020202030204" pitchFamily="34" charset="0"/>
                        </a:rPr>
                        <a:t>Necessite</a:t>
                      </a:r>
                      <a:r>
                        <a:rPr lang="fr-FR" sz="1000" noProof="0" dirty="0">
                          <a:solidFill>
                            <a:schemeClr val="accent4">
                              <a:lumMod val="50000"/>
                            </a:schemeClr>
                          </a:solidFill>
                          <a:effectLst/>
                          <a:latin typeface="Arial Narrow" panose="020B0606020202030204" pitchFamily="34" charset="0"/>
                        </a:rPr>
                        <a:t> norme pour classification internationale green / brown. </a:t>
                      </a:r>
                    </a:p>
                    <a:p>
                      <a:pPr algn="just">
                        <a:lnSpc>
                          <a:spcPct val="105000"/>
                        </a:lnSpc>
                        <a:spcAft>
                          <a:spcPts val="800"/>
                        </a:spcAft>
                        <a:buNone/>
                      </a:pPr>
                      <a:r>
                        <a:rPr lang="fr-FR" sz="1000" noProof="0" dirty="0">
                          <a:solidFill>
                            <a:schemeClr val="accent4">
                              <a:lumMod val="50000"/>
                            </a:schemeClr>
                          </a:solidFill>
                          <a:effectLst/>
                          <a:latin typeface="Arial Narrow" panose="020B0606020202030204" pitchFamily="34" charset="0"/>
                        </a:rPr>
                        <a:t>  </a:t>
                      </a:r>
                      <a:endParaRPr lang="fr-FR" sz="1000" noProof="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7469" marR="57469" marT="0" marB="0">
                    <a:solidFill>
                      <a:schemeClr val="bg1">
                        <a:lumMod val="95000"/>
                      </a:schemeClr>
                    </a:solidFill>
                  </a:tcPr>
                </a:tc>
                <a:extLst>
                  <a:ext uri="{0D108BD9-81ED-4DB2-BD59-A6C34878D82A}">
                    <a16:rowId xmlns:a16="http://schemas.microsoft.com/office/drawing/2014/main" val="664187424"/>
                  </a:ext>
                </a:extLst>
              </a:tr>
              <a:tr h="433281">
                <a:tc>
                  <a:txBody>
                    <a:bodyPr/>
                    <a:lstStyle/>
                    <a:p>
                      <a:pPr algn="just">
                        <a:lnSpc>
                          <a:spcPct val="105000"/>
                        </a:lnSpc>
                        <a:spcAft>
                          <a:spcPts val="800"/>
                        </a:spcAft>
                        <a:buNone/>
                      </a:pPr>
                      <a:r>
                        <a:rPr lang="fr-FR" sz="1000" noProof="0" dirty="0">
                          <a:effectLst/>
                          <a:latin typeface="Arial Narrow" panose="020B0606020202030204" pitchFamily="34" charset="0"/>
                          <a:ea typeface="Times New Roman" panose="02020603050405020304" pitchFamily="18" charset="0"/>
                          <a:cs typeface="Times New Roman" panose="02020603050405020304" pitchFamily="18" charset="0"/>
                        </a:rPr>
                        <a:t>Trajectoires  </a:t>
                      </a:r>
                    </a:p>
                  </a:txBody>
                  <a:tcPr marL="57469" marR="57469" marT="0" marB="0" anchor="ctr"/>
                </a:tc>
                <a:tc>
                  <a:txBody>
                    <a:bodyPr/>
                    <a:lstStyle/>
                    <a:p>
                      <a:pPr algn="just">
                        <a:lnSpc>
                          <a:spcPct val="105000"/>
                        </a:lnSpc>
                        <a:spcAft>
                          <a:spcPts val="800"/>
                        </a:spcAft>
                        <a:buNone/>
                      </a:pPr>
                      <a:r>
                        <a:rPr lang="fr-FR" sz="1000" noProof="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Pilotage des risques crédit, marché et opérationnels </a:t>
                      </a:r>
                    </a:p>
                  </a:txBody>
                  <a:tcPr marL="57469" marR="57469" marT="0" marB="0">
                    <a:solidFill>
                      <a:schemeClr val="bg1"/>
                    </a:solidFill>
                  </a:tcPr>
                </a:tc>
                <a:tc>
                  <a:txBody>
                    <a:bodyPr/>
                    <a:lstStyle/>
                    <a:p>
                      <a:pPr algn="just">
                        <a:lnSpc>
                          <a:spcPct val="105000"/>
                        </a:lnSpc>
                        <a:spcAft>
                          <a:spcPts val="800"/>
                        </a:spcAft>
                        <a:buNone/>
                      </a:pPr>
                      <a:r>
                        <a:rPr lang="fr-FR" sz="1000" noProof="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Satisfaire aux obligations légales de la CRD6 (</a:t>
                      </a:r>
                      <a:r>
                        <a:rPr lang="fr-FR" sz="1000" noProof="0" dirty="0" err="1">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cf</a:t>
                      </a:r>
                      <a:r>
                        <a:rPr lang="fr-FR" sz="1000" noProof="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 paquet CRR3/CRD6 2025)</a:t>
                      </a:r>
                    </a:p>
                  </a:txBody>
                  <a:tcPr marL="57469" marR="57469" marT="0" marB="0">
                    <a:solidFill>
                      <a:schemeClr val="bg1"/>
                    </a:solidFill>
                  </a:tcPr>
                </a:tc>
                <a:tc>
                  <a:txBody>
                    <a:bodyPr/>
                    <a:lstStyle/>
                    <a:p>
                      <a:pPr algn="just">
                        <a:lnSpc>
                          <a:spcPct val="105000"/>
                        </a:lnSpc>
                        <a:spcAft>
                          <a:spcPts val="800"/>
                        </a:spcAft>
                        <a:buNone/>
                      </a:pPr>
                      <a:r>
                        <a:rPr lang="fr-FR" sz="1000" noProof="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Enjeu majeur pour le système et pour les banques – risques légaux -</a:t>
                      </a:r>
                    </a:p>
                  </a:txBody>
                  <a:tcPr marL="57469" marR="57469" marT="0" marB="0">
                    <a:solidFill>
                      <a:schemeClr val="bg1"/>
                    </a:solidFill>
                  </a:tcPr>
                </a:tc>
                <a:extLst>
                  <a:ext uri="{0D108BD9-81ED-4DB2-BD59-A6C34878D82A}">
                    <a16:rowId xmlns:a16="http://schemas.microsoft.com/office/drawing/2014/main" val="3237376042"/>
                  </a:ext>
                </a:extLst>
              </a:tr>
              <a:tr h="735093">
                <a:tc>
                  <a:txBody>
                    <a:bodyPr/>
                    <a:lstStyle/>
                    <a:p>
                      <a:pPr>
                        <a:lnSpc>
                          <a:spcPct val="105000"/>
                        </a:lnSpc>
                        <a:spcAft>
                          <a:spcPts val="800"/>
                        </a:spcAft>
                        <a:buNone/>
                      </a:pPr>
                      <a:r>
                        <a:rPr lang="fr-FR" sz="1000" noProof="0" dirty="0">
                          <a:effectLst/>
                          <a:latin typeface="Arial Narrow" panose="020B0606020202030204" pitchFamily="34" charset="0"/>
                        </a:rPr>
                        <a:t>Adaptation des systèmes de rating aux risques de climat </a:t>
                      </a:r>
                      <a:endParaRPr lang="fr-FR" sz="1000" noProof="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7469" marR="57469" marT="0" marB="0" anchor="ctr"/>
                </a:tc>
                <a:tc>
                  <a:txBody>
                    <a:bodyPr/>
                    <a:lstStyle/>
                    <a:p>
                      <a:pPr algn="just">
                        <a:lnSpc>
                          <a:spcPct val="105000"/>
                        </a:lnSpc>
                        <a:spcAft>
                          <a:spcPts val="800"/>
                        </a:spcAft>
                        <a:buNone/>
                      </a:pPr>
                      <a:r>
                        <a:rPr lang="fr-FR" sz="1000" noProof="0" dirty="0">
                          <a:solidFill>
                            <a:schemeClr val="accent4">
                              <a:lumMod val="50000"/>
                            </a:schemeClr>
                          </a:solidFill>
                          <a:effectLst/>
                          <a:latin typeface="Arial Narrow" panose="020B0606020202030204" pitchFamily="34" charset="0"/>
                        </a:rPr>
                        <a:t> </a:t>
                      </a:r>
                    </a:p>
                    <a:p>
                      <a:pPr algn="just">
                        <a:lnSpc>
                          <a:spcPct val="105000"/>
                        </a:lnSpc>
                        <a:spcAft>
                          <a:spcPts val="800"/>
                        </a:spcAft>
                        <a:buNone/>
                      </a:pPr>
                      <a:r>
                        <a:rPr lang="fr-FR" sz="1000" noProof="0" dirty="0">
                          <a:solidFill>
                            <a:schemeClr val="accent4">
                              <a:lumMod val="50000"/>
                            </a:schemeClr>
                          </a:solidFill>
                          <a:effectLst/>
                          <a:latin typeface="Arial Narrow" panose="020B0606020202030204" pitchFamily="34" charset="0"/>
                        </a:rPr>
                        <a:t>Pilier 1 Risques de crédit</a:t>
                      </a:r>
                      <a:endParaRPr lang="fr-FR" sz="1000" noProof="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7469" marR="57469" marT="0" marB="0">
                    <a:solidFill>
                      <a:schemeClr val="bg1">
                        <a:lumMod val="95000"/>
                      </a:schemeClr>
                    </a:solidFill>
                  </a:tcPr>
                </a:tc>
                <a:tc>
                  <a:txBody>
                    <a:bodyPr/>
                    <a:lstStyle/>
                    <a:p>
                      <a:pPr algn="just">
                        <a:lnSpc>
                          <a:spcPct val="105000"/>
                        </a:lnSpc>
                        <a:spcAft>
                          <a:spcPts val="800"/>
                        </a:spcAft>
                        <a:buNone/>
                      </a:pPr>
                      <a:r>
                        <a:rPr lang="fr-FR" sz="1000" noProof="0" dirty="0">
                          <a:solidFill>
                            <a:schemeClr val="accent4">
                              <a:lumMod val="50000"/>
                            </a:schemeClr>
                          </a:solidFill>
                          <a:effectLst/>
                          <a:latin typeface="Arial Narrow" panose="020B0606020202030204" pitchFamily="34" charset="0"/>
                        </a:rPr>
                        <a:t>Intégration des facteurs de risques climatiques dans la notation des entreprises et les systèmes de rating (notes, probabilités de défaut, LGD, .</a:t>
                      </a:r>
                      <a:endParaRPr lang="fr-FR" sz="1000" noProof="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7469" marR="57469" marT="0" marB="0">
                    <a:solidFill>
                      <a:schemeClr val="bg1">
                        <a:lumMod val="95000"/>
                      </a:schemeClr>
                    </a:solidFill>
                  </a:tcPr>
                </a:tc>
                <a:tc>
                  <a:txBody>
                    <a:bodyPr/>
                    <a:lstStyle/>
                    <a:p>
                      <a:pPr algn="just">
                        <a:lnSpc>
                          <a:spcPct val="105000"/>
                        </a:lnSpc>
                        <a:spcAft>
                          <a:spcPts val="800"/>
                        </a:spcAft>
                        <a:buNone/>
                      </a:pPr>
                      <a:r>
                        <a:rPr lang="fr-FR" sz="1000" noProof="0" dirty="0">
                          <a:solidFill>
                            <a:schemeClr val="accent4">
                              <a:lumMod val="50000"/>
                            </a:schemeClr>
                          </a:solidFill>
                          <a:effectLst/>
                          <a:latin typeface="Arial Narrow" panose="020B0606020202030204" pitchFamily="34" charset="0"/>
                        </a:rPr>
                        <a:t>Adaptation des systèmes de rating actuels. Intègre de facto une différenciation des risques à partir de l’échelle interne des ratings Nécessite de passer à des systèmes forward looking – </a:t>
                      </a:r>
                      <a:r>
                        <a:rPr lang="fr-FR" sz="1000" noProof="0" dirty="0" err="1">
                          <a:solidFill>
                            <a:schemeClr val="accent4">
                              <a:lumMod val="50000"/>
                            </a:schemeClr>
                          </a:solidFill>
                          <a:effectLst/>
                          <a:latin typeface="Arial Narrow" panose="020B0606020202030204" pitchFamily="34" charset="0"/>
                        </a:rPr>
                        <a:t>cf</a:t>
                      </a:r>
                      <a:r>
                        <a:rPr lang="fr-FR" sz="1000" noProof="0" dirty="0">
                          <a:solidFill>
                            <a:schemeClr val="accent4">
                              <a:lumMod val="50000"/>
                            </a:schemeClr>
                          </a:solidFill>
                          <a:effectLst/>
                          <a:latin typeface="Arial Narrow" panose="020B0606020202030204" pitchFamily="34" charset="0"/>
                        </a:rPr>
                        <a:t> IFRS – en intégrant les déterminants climatiques dans les modèles de crédits  </a:t>
                      </a:r>
                      <a:endParaRPr lang="fr-FR" sz="1000" noProof="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7469" marR="57469" marT="0" marB="0">
                    <a:solidFill>
                      <a:schemeClr val="bg1">
                        <a:lumMod val="95000"/>
                      </a:schemeClr>
                    </a:solidFill>
                  </a:tcPr>
                </a:tc>
                <a:extLst>
                  <a:ext uri="{0D108BD9-81ED-4DB2-BD59-A6C34878D82A}">
                    <a16:rowId xmlns:a16="http://schemas.microsoft.com/office/drawing/2014/main" val="3647158063"/>
                  </a:ext>
                </a:extLst>
              </a:tr>
              <a:tr h="666669">
                <a:tc>
                  <a:txBody>
                    <a:bodyPr/>
                    <a:lstStyle/>
                    <a:p>
                      <a:pPr>
                        <a:lnSpc>
                          <a:spcPct val="105000"/>
                        </a:lnSpc>
                        <a:spcAft>
                          <a:spcPts val="800"/>
                        </a:spcAft>
                        <a:buNone/>
                      </a:pPr>
                      <a:r>
                        <a:rPr lang="fr-FR" sz="1000" noProof="0" dirty="0">
                          <a:effectLst/>
                          <a:latin typeface="Arial Narrow" panose="020B0606020202030204" pitchFamily="34" charset="0"/>
                        </a:rPr>
                        <a:t>Politique d’intégration des  risques climatiques au sein de la gouvernance des risques </a:t>
                      </a:r>
                      <a:endParaRPr lang="fr-FR" sz="1000" noProof="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7469" marR="57469" marT="0" marB="0" anchor="ctr"/>
                </a:tc>
                <a:tc>
                  <a:txBody>
                    <a:bodyPr/>
                    <a:lstStyle/>
                    <a:p>
                      <a:pPr algn="just">
                        <a:lnSpc>
                          <a:spcPct val="105000"/>
                        </a:lnSpc>
                        <a:spcAft>
                          <a:spcPts val="800"/>
                        </a:spcAft>
                        <a:buNone/>
                      </a:pPr>
                      <a:r>
                        <a:rPr lang="fr-FR" sz="1000" noProof="0" dirty="0">
                          <a:solidFill>
                            <a:schemeClr val="accent4">
                              <a:lumMod val="50000"/>
                            </a:schemeClr>
                          </a:solidFill>
                          <a:effectLst/>
                          <a:latin typeface="Arial Narrow" panose="020B0606020202030204" pitchFamily="34" charset="0"/>
                        </a:rPr>
                        <a:t> </a:t>
                      </a:r>
                    </a:p>
                    <a:p>
                      <a:pPr algn="just">
                        <a:lnSpc>
                          <a:spcPct val="105000"/>
                        </a:lnSpc>
                        <a:spcAft>
                          <a:spcPts val="800"/>
                        </a:spcAft>
                        <a:buNone/>
                      </a:pPr>
                      <a:r>
                        <a:rPr lang="fr-FR" sz="1000" noProof="0" dirty="0">
                          <a:solidFill>
                            <a:schemeClr val="accent4">
                              <a:lumMod val="50000"/>
                            </a:schemeClr>
                          </a:solidFill>
                          <a:effectLst/>
                          <a:latin typeface="Arial Narrow" panose="020B0606020202030204" pitchFamily="34" charset="0"/>
                        </a:rPr>
                        <a:t>Pilier 2 et Pilier 1 </a:t>
                      </a:r>
                      <a:endParaRPr lang="fr-FR" sz="1000" noProof="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7469" marR="57469" marT="0" marB="0">
                    <a:solidFill>
                      <a:schemeClr val="bg1"/>
                    </a:solidFill>
                  </a:tcPr>
                </a:tc>
                <a:tc>
                  <a:txBody>
                    <a:bodyPr/>
                    <a:lstStyle/>
                    <a:p>
                      <a:pPr>
                        <a:lnSpc>
                          <a:spcPct val="105000"/>
                        </a:lnSpc>
                        <a:spcAft>
                          <a:spcPts val="800"/>
                        </a:spcAft>
                        <a:buNone/>
                      </a:pPr>
                      <a:r>
                        <a:rPr lang="fr-FR" sz="1000" noProof="0" dirty="0">
                          <a:solidFill>
                            <a:schemeClr val="accent4">
                              <a:lumMod val="50000"/>
                            </a:schemeClr>
                          </a:solidFill>
                          <a:effectLst/>
                          <a:latin typeface="Arial Narrow" panose="020B0606020202030204" pitchFamily="34" charset="0"/>
                        </a:rPr>
                        <a:t>Intégration des risques et engagement climatiques de crédit depuis l’origination, risques de portefeuille et définition de limites adaptées – limites de concentration </a:t>
                      </a:r>
                      <a:endParaRPr lang="fr-FR" sz="1000" noProof="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7469" marR="57469" marT="0" marB="0">
                    <a:solidFill>
                      <a:schemeClr val="bg1"/>
                    </a:solidFill>
                  </a:tcPr>
                </a:tc>
                <a:tc>
                  <a:txBody>
                    <a:bodyPr/>
                    <a:lstStyle/>
                    <a:p>
                      <a:pPr algn="just">
                        <a:lnSpc>
                          <a:spcPct val="105000"/>
                        </a:lnSpc>
                        <a:spcAft>
                          <a:spcPts val="800"/>
                        </a:spcAft>
                        <a:buNone/>
                      </a:pPr>
                      <a:r>
                        <a:rPr lang="fr-FR" sz="1000" noProof="0" dirty="0">
                          <a:solidFill>
                            <a:schemeClr val="accent4">
                              <a:lumMod val="50000"/>
                            </a:schemeClr>
                          </a:solidFill>
                          <a:effectLst/>
                          <a:latin typeface="Arial Narrow" panose="020B0606020202030204" pitchFamily="34" charset="0"/>
                        </a:rPr>
                        <a:t>Evolution dispositif risques de crédit / de marché / opérationnels </a:t>
                      </a:r>
                      <a:r>
                        <a:rPr lang="fr-FR" sz="1000" noProof="0" dirty="0" err="1">
                          <a:solidFill>
                            <a:schemeClr val="accent4">
                              <a:lumMod val="50000"/>
                            </a:schemeClr>
                          </a:solidFill>
                          <a:effectLst/>
                          <a:latin typeface="Arial Narrow" panose="020B0606020202030204" pitchFamily="34" charset="0"/>
                        </a:rPr>
                        <a:t>etc</a:t>
                      </a:r>
                      <a:r>
                        <a:rPr lang="fr-FR" sz="1000" noProof="0" dirty="0">
                          <a:solidFill>
                            <a:schemeClr val="accent4">
                              <a:lumMod val="50000"/>
                            </a:schemeClr>
                          </a:solidFill>
                          <a:effectLst/>
                          <a:latin typeface="Arial Narrow" panose="020B0606020202030204" pitchFamily="34" charset="0"/>
                        </a:rPr>
                        <a:t> aux risques climatiques</a:t>
                      </a:r>
                      <a:endParaRPr lang="fr-FR" sz="1000" noProof="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7469" marR="57469" marT="0" marB="0">
                    <a:solidFill>
                      <a:schemeClr val="bg1"/>
                    </a:solidFill>
                  </a:tcPr>
                </a:tc>
                <a:extLst>
                  <a:ext uri="{0D108BD9-81ED-4DB2-BD59-A6C34878D82A}">
                    <a16:rowId xmlns:a16="http://schemas.microsoft.com/office/drawing/2014/main" val="692552680"/>
                  </a:ext>
                </a:extLst>
              </a:tr>
              <a:tr h="558359">
                <a:tc>
                  <a:txBody>
                    <a:bodyPr/>
                    <a:lstStyle/>
                    <a:p>
                      <a:pPr>
                        <a:lnSpc>
                          <a:spcPct val="105000"/>
                        </a:lnSpc>
                        <a:spcAft>
                          <a:spcPts val="800"/>
                        </a:spcAft>
                        <a:buNone/>
                      </a:pPr>
                      <a:r>
                        <a:rPr lang="fr-FR" sz="1000" noProof="0" dirty="0">
                          <a:effectLst/>
                          <a:latin typeface="Arial Narrow" panose="020B0606020202030204" pitchFamily="34" charset="0"/>
                        </a:rPr>
                        <a:t>Politique sectorielle de concentration pour les risques climatiques</a:t>
                      </a:r>
                      <a:endParaRPr lang="fr-FR" sz="1000" noProof="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7469" marR="57469" marT="0" marB="0" anchor="ctr"/>
                </a:tc>
                <a:tc>
                  <a:txBody>
                    <a:bodyPr/>
                    <a:lstStyle/>
                    <a:p>
                      <a:pPr algn="just">
                        <a:lnSpc>
                          <a:spcPct val="105000"/>
                        </a:lnSpc>
                        <a:spcAft>
                          <a:spcPts val="800"/>
                        </a:spcAft>
                        <a:buNone/>
                      </a:pPr>
                      <a:r>
                        <a:rPr lang="fr-FR" sz="1000" noProof="0" dirty="0">
                          <a:solidFill>
                            <a:schemeClr val="accent4">
                              <a:lumMod val="50000"/>
                            </a:schemeClr>
                          </a:solidFill>
                          <a:effectLst/>
                          <a:latin typeface="Arial Narrow" panose="020B0606020202030204" pitchFamily="34" charset="0"/>
                        </a:rPr>
                        <a:t>Pilier 2 </a:t>
                      </a:r>
                      <a:endParaRPr lang="fr-FR" sz="1000" noProof="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7469" marR="57469" marT="0" marB="0">
                    <a:solidFill>
                      <a:schemeClr val="bg1">
                        <a:lumMod val="95000"/>
                      </a:schemeClr>
                    </a:solidFill>
                  </a:tcPr>
                </a:tc>
                <a:tc>
                  <a:txBody>
                    <a:bodyPr/>
                    <a:lstStyle/>
                    <a:p>
                      <a:pPr>
                        <a:lnSpc>
                          <a:spcPct val="105000"/>
                        </a:lnSpc>
                        <a:spcAft>
                          <a:spcPts val="800"/>
                        </a:spcAft>
                        <a:buNone/>
                      </a:pPr>
                      <a:r>
                        <a:rPr lang="fr-FR" sz="1000" noProof="0" dirty="0">
                          <a:solidFill>
                            <a:schemeClr val="accent4">
                              <a:lumMod val="50000"/>
                            </a:schemeClr>
                          </a:solidFill>
                          <a:effectLst/>
                          <a:latin typeface="Arial Narrow" panose="020B0606020202030204" pitchFamily="34" charset="0"/>
                        </a:rPr>
                        <a:t>Identifier les risques de concentration (pays, secteurs, contreparties) selon les risques climatiques.   </a:t>
                      </a:r>
                      <a:endParaRPr lang="fr-FR" sz="1000" noProof="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7469" marR="57469" marT="0" marB="0">
                    <a:solidFill>
                      <a:schemeClr val="bg1">
                        <a:lumMod val="95000"/>
                      </a:schemeClr>
                    </a:solidFill>
                  </a:tcPr>
                </a:tc>
                <a:tc>
                  <a:txBody>
                    <a:bodyPr/>
                    <a:lstStyle/>
                    <a:p>
                      <a:pPr algn="just">
                        <a:lnSpc>
                          <a:spcPct val="105000"/>
                        </a:lnSpc>
                        <a:spcAft>
                          <a:spcPts val="800"/>
                        </a:spcAft>
                        <a:buNone/>
                      </a:pPr>
                      <a:r>
                        <a:rPr lang="fr-FR" sz="1000" noProof="0" dirty="0">
                          <a:solidFill>
                            <a:schemeClr val="accent4">
                              <a:lumMod val="50000"/>
                            </a:schemeClr>
                          </a:solidFill>
                          <a:effectLst/>
                          <a:latin typeface="Arial Narrow" panose="020B0606020202030204" pitchFamily="34" charset="0"/>
                        </a:rPr>
                        <a:t>Définir des limites d’expositions sectorielles ou par contrepartie et de selon les risques climatiques identifiés.  </a:t>
                      </a:r>
                      <a:endParaRPr lang="fr-FR" sz="1000" noProof="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7469" marR="57469" marT="0" marB="0">
                    <a:solidFill>
                      <a:schemeClr val="bg1">
                        <a:lumMod val="95000"/>
                      </a:schemeClr>
                    </a:solidFill>
                  </a:tcPr>
                </a:tc>
                <a:extLst>
                  <a:ext uri="{0D108BD9-81ED-4DB2-BD59-A6C34878D82A}">
                    <a16:rowId xmlns:a16="http://schemas.microsoft.com/office/drawing/2014/main" val="139613107"/>
                  </a:ext>
                </a:extLst>
              </a:tr>
              <a:tr h="558359">
                <a:tc>
                  <a:txBody>
                    <a:bodyPr/>
                    <a:lstStyle/>
                    <a:p>
                      <a:pPr>
                        <a:buNone/>
                      </a:pPr>
                      <a:r>
                        <a:rPr lang="fr-FR" sz="1000" noProof="0" dirty="0">
                          <a:effectLst/>
                          <a:latin typeface="Arial Narrow" panose="020B0606020202030204" pitchFamily="34" charset="0"/>
                        </a:rPr>
                        <a:t>Analyses de scenarios climatiques </a:t>
                      </a:r>
                      <a:endParaRPr lang="fr-FR" sz="1000" noProof="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7469" marR="57469" marT="0" marB="0" anchor="ctr"/>
                </a:tc>
                <a:tc>
                  <a:txBody>
                    <a:bodyPr/>
                    <a:lstStyle/>
                    <a:p>
                      <a:pPr algn="just">
                        <a:buNone/>
                      </a:pPr>
                      <a:r>
                        <a:rPr lang="fr-FR" sz="1000" noProof="0" dirty="0">
                          <a:solidFill>
                            <a:schemeClr val="accent4">
                              <a:lumMod val="50000"/>
                            </a:schemeClr>
                          </a:solidFill>
                          <a:effectLst/>
                          <a:latin typeface="Arial Narrow" panose="020B0606020202030204" pitchFamily="34" charset="0"/>
                        </a:rPr>
                        <a:t>Pilier 2</a:t>
                      </a:r>
                      <a:endParaRPr lang="fr-FR" sz="1000" noProof="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7469" marR="57469" marT="0" marB="0">
                    <a:solidFill>
                      <a:schemeClr val="bg1"/>
                    </a:solidFill>
                  </a:tcPr>
                </a:tc>
                <a:tc>
                  <a:txBody>
                    <a:bodyPr/>
                    <a:lstStyle/>
                    <a:p>
                      <a:pPr algn="just">
                        <a:buNone/>
                      </a:pPr>
                      <a:r>
                        <a:rPr lang="fr-FR" sz="1000" noProof="0" dirty="0">
                          <a:solidFill>
                            <a:schemeClr val="accent4">
                              <a:lumMod val="50000"/>
                            </a:schemeClr>
                          </a:solidFill>
                          <a:effectLst/>
                          <a:latin typeface="Arial Narrow" panose="020B0606020202030204" pitchFamily="34" charset="0"/>
                        </a:rPr>
                        <a:t>Evaluer la résilience vis à vis de scénarios climatiques, identifier des sources de vulnérabilité.  </a:t>
                      </a:r>
                      <a:endParaRPr lang="fr-FR" sz="1000" noProof="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7469" marR="57469" marT="0" marB="0">
                    <a:solidFill>
                      <a:schemeClr val="bg1"/>
                    </a:solidFill>
                  </a:tcPr>
                </a:tc>
                <a:tc>
                  <a:txBody>
                    <a:bodyPr/>
                    <a:lstStyle/>
                    <a:p>
                      <a:pPr algn="just">
                        <a:buNone/>
                      </a:pPr>
                      <a:r>
                        <a:rPr lang="fr-FR" sz="1000" noProof="0" dirty="0">
                          <a:solidFill>
                            <a:schemeClr val="accent4">
                              <a:lumMod val="50000"/>
                            </a:schemeClr>
                          </a:solidFill>
                          <a:effectLst/>
                          <a:latin typeface="Arial Narrow" panose="020B0606020202030204" pitchFamily="34" charset="0"/>
                        </a:rPr>
                        <a:t>Mesures d’éventuels besoin de capitalisation</a:t>
                      </a:r>
                    </a:p>
                    <a:p>
                      <a:pPr algn="just">
                        <a:buNone/>
                      </a:pPr>
                      <a:r>
                        <a:rPr lang="fr-FR" sz="1000" noProof="0" dirty="0">
                          <a:solidFill>
                            <a:schemeClr val="accent4">
                              <a:lumMod val="50000"/>
                            </a:schemeClr>
                          </a:solidFill>
                          <a:effectLst/>
                          <a:latin typeface="Arial Narrow" panose="020B0606020202030204" pitchFamily="34" charset="0"/>
                        </a:rPr>
                        <a:t>Intégration de la démarche et des résultats dans les approches ICAAP et ILAAP</a:t>
                      </a:r>
                      <a:endParaRPr lang="fr-FR" sz="1000" noProof="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7469" marR="57469" marT="0" marB="0">
                    <a:solidFill>
                      <a:schemeClr val="bg1"/>
                    </a:solidFill>
                  </a:tcPr>
                </a:tc>
                <a:extLst>
                  <a:ext uri="{0D108BD9-81ED-4DB2-BD59-A6C34878D82A}">
                    <a16:rowId xmlns:a16="http://schemas.microsoft.com/office/drawing/2014/main" val="3003173186"/>
                  </a:ext>
                </a:extLst>
              </a:tr>
              <a:tr h="537816">
                <a:tc>
                  <a:txBody>
                    <a:bodyPr/>
                    <a:lstStyle/>
                    <a:p>
                      <a:pPr>
                        <a:lnSpc>
                          <a:spcPct val="105000"/>
                        </a:lnSpc>
                        <a:spcAft>
                          <a:spcPts val="800"/>
                        </a:spcAft>
                        <a:buNone/>
                      </a:pPr>
                      <a:r>
                        <a:rPr lang="en-US" sz="1000" dirty="0">
                          <a:effectLst/>
                          <a:latin typeface="Arial Narrow" panose="020B0606020202030204" pitchFamily="34" charset="0"/>
                        </a:rPr>
                        <a:t>Appétit aux </a:t>
                      </a:r>
                      <a:r>
                        <a:rPr lang="en-US" sz="1000" dirty="0" err="1">
                          <a:effectLst/>
                          <a:latin typeface="Arial Narrow" panose="020B0606020202030204" pitchFamily="34" charset="0"/>
                        </a:rPr>
                        <a:t>risques</a:t>
                      </a:r>
                      <a:r>
                        <a:rPr lang="en-US" sz="1000" dirty="0">
                          <a:effectLst/>
                          <a:latin typeface="Arial Narrow" panose="020B0606020202030204" pitchFamily="34" charset="0"/>
                        </a:rPr>
                        <a:t> </a:t>
                      </a:r>
                      <a:endParaRPr lang="fr-FR" sz="10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7469" marR="57469" marT="0" marB="0" anchor="ctr"/>
                </a:tc>
                <a:tc>
                  <a:txBody>
                    <a:bodyPr/>
                    <a:lstStyle/>
                    <a:p>
                      <a:pPr algn="just">
                        <a:buNone/>
                      </a:pPr>
                      <a:r>
                        <a:rPr lang="fr-FR" sz="1000" noProof="0" dirty="0">
                          <a:solidFill>
                            <a:schemeClr val="accent4">
                              <a:lumMod val="50000"/>
                            </a:schemeClr>
                          </a:solidFill>
                          <a:effectLst/>
                          <a:latin typeface="Arial Narrow" panose="020B0606020202030204" pitchFamily="34" charset="0"/>
                        </a:rPr>
                        <a:t>Pilier 2</a:t>
                      </a:r>
                      <a:endParaRPr lang="fr-FR" sz="1000" noProof="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7469" marR="57469" marT="0" marB="0">
                    <a:solidFill>
                      <a:schemeClr val="bg1">
                        <a:lumMod val="95000"/>
                      </a:schemeClr>
                    </a:solidFill>
                  </a:tcPr>
                </a:tc>
                <a:tc>
                  <a:txBody>
                    <a:bodyPr/>
                    <a:lstStyle/>
                    <a:p>
                      <a:pPr algn="just">
                        <a:buNone/>
                      </a:pPr>
                      <a:r>
                        <a:rPr lang="fr-FR" sz="1000" noProof="0" dirty="0">
                          <a:solidFill>
                            <a:schemeClr val="accent4">
                              <a:lumMod val="50000"/>
                            </a:schemeClr>
                          </a:solidFill>
                          <a:effectLst/>
                          <a:latin typeface="Arial Narrow" panose="020B0606020202030204" pitchFamily="34" charset="0"/>
                        </a:rPr>
                        <a:t>Objectifs climatiques selon les risques acceptables et également les engagements de neutralité carbone</a:t>
                      </a:r>
                    </a:p>
                    <a:p>
                      <a:pPr algn="just">
                        <a:buNone/>
                      </a:pPr>
                      <a:r>
                        <a:rPr lang="fr-FR" sz="1000" noProof="0" dirty="0">
                          <a:solidFill>
                            <a:schemeClr val="accent4">
                              <a:lumMod val="50000"/>
                            </a:schemeClr>
                          </a:solidFill>
                          <a:effectLst/>
                          <a:latin typeface="Arial Narrow" panose="020B0606020202030204" pitchFamily="34" charset="0"/>
                        </a:rPr>
                        <a:t>  </a:t>
                      </a:r>
                      <a:endParaRPr lang="fr-FR" sz="1000" noProof="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7469" marR="57469" marT="0" marB="0">
                    <a:solidFill>
                      <a:schemeClr val="bg1">
                        <a:lumMod val="95000"/>
                      </a:schemeClr>
                    </a:solidFill>
                  </a:tcPr>
                </a:tc>
                <a:tc>
                  <a:txBody>
                    <a:bodyPr/>
                    <a:lstStyle/>
                    <a:p>
                      <a:pPr>
                        <a:buNone/>
                      </a:pPr>
                      <a:endParaRPr lang="fr-FR" sz="1000" noProof="0" dirty="0">
                        <a:solidFill>
                          <a:schemeClr val="accent4">
                            <a:lumMod val="50000"/>
                          </a:schemeClr>
                        </a:solidFill>
                        <a:effectLst/>
                        <a:latin typeface="Arial Narrow" panose="020B0606020202030204" pitchFamily="34" charset="0"/>
                        <a:ea typeface="Times New Roman" panose="02020603050405020304" pitchFamily="18" charset="0"/>
                      </a:endParaRPr>
                    </a:p>
                  </a:txBody>
                  <a:tcPr marL="57469" marR="57469" marT="0" marB="0">
                    <a:solidFill>
                      <a:schemeClr val="bg1">
                        <a:lumMod val="95000"/>
                      </a:schemeClr>
                    </a:solidFill>
                  </a:tcPr>
                </a:tc>
                <a:extLst>
                  <a:ext uri="{0D108BD9-81ED-4DB2-BD59-A6C34878D82A}">
                    <a16:rowId xmlns:a16="http://schemas.microsoft.com/office/drawing/2014/main" val="3151291405"/>
                  </a:ext>
                </a:extLst>
              </a:tr>
              <a:tr h="178277">
                <a:tc>
                  <a:txBody>
                    <a:bodyPr/>
                    <a:lstStyle/>
                    <a:p>
                      <a:pPr algn="just">
                        <a:buNone/>
                      </a:pPr>
                      <a:r>
                        <a:rPr lang="en-US" sz="1000">
                          <a:effectLst/>
                          <a:latin typeface="Arial Narrow" panose="020B0606020202030204" pitchFamily="34" charset="0"/>
                        </a:rPr>
                        <a:t>ICAAP et ILAAP </a:t>
                      </a:r>
                      <a:endParaRPr lang="fr-FR" sz="10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7469" marR="57469" marT="0" marB="0" anchor="ctr"/>
                </a:tc>
                <a:tc>
                  <a:txBody>
                    <a:bodyPr/>
                    <a:lstStyle/>
                    <a:p>
                      <a:pPr algn="just">
                        <a:buNone/>
                      </a:pPr>
                      <a:r>
                        <a:rPr lang="fr-FR" sz="1000" noProof="0" dirty="0">
                          <a:solidFill>
                            <a:schemeClr val="accent4">
                              <a:lumMod val="50000"/>
                            </a:schemeClr>
                          </a:solidFill>
                          <a:effectLst/>
                          <a:latin typeface="Arial Narrow" panose="020B0606020202030204" pitchFamily="34" charset="0"/>
                        </a:rPr>
                        <a:t>Pilier 2 </a:t>
                      </a:r>
                      <a:endParaRPr lang="fr-FR" sz="1000" noProof="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7469" marR="57469" marT="0" marB="0">
                    <a:solidFill>
                      <a:schemeClr val="bg1"/>
                    </a:solidFill>
                  </a:tcPr>
                </a:tc>
                <a:tc>
                  <a:txBody>
                    <a:bodyPr/>
                    <a:lstStyle/>
                    <a:p>
                      <a:pPr algn="just">
                        <a:buNone/>
                      </a:pPr>
                      <a:r>
                        <a:rPr lang="fr-FR" sz="1000" noProof="0" dirty="0">
                          <a:solidFill>
                            <a:schemeClr val="accent4">
                              <a:lumMod val="50000"/>
                            </a:schemeClr>
                          </a:solidFill>
                          <a:effectLst/>
                          <a:latin typeface="Arial Narrow" panose="020B0606020202030204" pitchFamily="34" charset="0"/>
                        </a:rPr>
                        <a:t> Planification besoins en capital/liquidité</a:t>
                      </a:r>
                      <a:endParaRPr lang="fr-FR" sz="1000" noProof="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7469" marR="57469" marT="0" marB="0">
                    <a:solidFill>
                      <a:schemeClr val="bg1"/>
                    </a:solidFill>
                  </a:tcPr>
                </a:tc>
                <a:tc>
                  <a:txBody>
                    <a:bodyPr/>
                    <a:lstStyle/>
                    <a:p>
                      <a:pPr marL="274320" algn="just">
                        <a:buNone/>
                      </a:pPr>
                      <a:r>
                        <a:rPr lang="fr-FR" sz="1000" noProof="0" dirty="0">
                          <a:solidFill>
                            <a:schemeClr val="accent4">
                              <a:lumMod val="50000"/>
                            </a:schemeClr>
                          </a:solidFill>
                          <a:effectLst/>
                          <a:latin typeface="Arial Narrow" panose="020B0606020202030204" pitchFamily="34" charset="0"/>
                        </a:rPr>
                        <a:t>Avec risques climatiques / Horizon du risque</a:t>
                      </a:r>
                      <a:endParaRPr lang="fr-FR" sz="1000" noProof="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7469" marR="57469" marT="0" marB="0">
                    <a:solidFill>
                      <a:schemeClr val="bg1"/>
                    </a:solidFill>
                  </a:tcPr>
                </a:tc>
                <a:extLst>
                  <a:ext uri="{0D108BD9-81ED-4DB2-BD59-A6C34878D82A}">
                    <a16:rowId xmlns:a16="http://schemas.microsoft.com/office/drawing/2014/main" val="2491466719"/>
                  </a:ext>
                </a:extLst>
              </a:tr>
              <a:tr h="178277">
                <a:tc>
                  <a:txBody>
                    <a:bodyPr/>
                    <a:lstStyle/>
                    <a:p>
                      <a:pPr algn="just">
                        <a:buNone/>
                      </a:pPr>
                      <a:r>
                        <a:rPr lang="fr-FR" sz="1000" dirty="0">
                          <a:effectLst/>
                          <a:latin typeface="Arial Narrow" panose="020B0606020202030204" pitchFamily="34" charset="0"/>
                          <a:ea typeface="Times New Roman" panose="02020603050405020304" pitchFamily="18" charset="0"/>
                          <a:cs typeface="Times New Roman" panose="02020603050405020304" pitchFamily="18" charset="0"/>
                        </a:rPr>
                        <a:t>Allocation et limites de RWA </a:t>
                      </a:r>
                    </a:p>
                  </a:txBody>
                  <a:tcPr marL="57469" marR="57469" marT="0" marB="0" anchor="ctr"/>
                </a:tc>
                <a:tc>
                  <a:txBody>
                    <a:bodyPr/>
                    <a:lstStyle/>
                    <a:p>
                      <a:pPr algn="just">
                        <a:buNone/>
                      </a:pPr>
                      <a:r>
                        <a:rPr lang="fr-FR" sz="1000" noProof="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Pilier 2 </a:t>
                      </a:r>
                    </a:p>
                  </a:txBody>
                  <a:tcPr marL="57469" marR="57469" marT="0" marB="0">
                    <a:solidFill>
                      <a:schemeClr val="bg1">
                        <a:lumMod val="95000"/>
                      </a:schemeClr>
                    </a:solidFill>
                  </a:tcPr>
                </a:tc>
                <a:tc>
                  <a:txBody>
                    <a:bodyPr/>
                    <a:lstStyle/>
                    <a:p>
                      <a:pPr algn="just">
                        <a:buNone/>
                      </a:pPr>
                      <a:r>
                        <a:rPr lang="fr-FR" sz="1000" noProof="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Limiter les RWA pour les portefeuilles ‘’</a:t>
                      </a:r>
                      <a:r>
                        <a:rPr lang="fr-FR" sz="1000" noProof="0" dirty="0" err="1">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browns</a:t>
                      </a:r>
                      <a:r>
                        <a:rPr lang="fr-FR" sz="1000" noProof="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57469" marR="57469" marT="0" marB="0">
                    <a:solidFill>
                      <a:schemeClr val="bg1">
                        <a:lumMod val="95000"/>
                      </a:schemeClr>
                    </a:solidFill>
                  </a:tcPr>
                </a:tc>
                <a:tc>
                  <a:txBody>
                    <a:bodyPr/>
                    <a:lstStyle/>
                    <a:p>
                      <a:pPr marL="274320" algn="just">
                        <a:buNone/>
                      </a:pPr>
                      <a:r>
                        <a:rPr lang="fr-FR" sz="1000" noProof="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Arbitrage risques/rentabilité et </a:t>
                      </a:r>
                      <a:r>
                        <a:rPr lang="fr-FR" sz="1000" noProof="0" dirty="0" err="1">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objectofs</a:t>
                      </a:r>
                      <a:r>
                        <a:rPr lang="fr-FR" sz="1000" noProof="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 de DET</a:t>
                      </a:r>
                    </a:p>
                  </a:txBody>
                  <a:tcPr marL="57469" marR="57469" marT="0" marB="0">
                    <a:solidFill>
                      <a:schemeClr val="bg1">
                        <a:lumMod val="95000"/>
                      </a:schemeClr>
                    </a:solidFill>
                  </a:tcPr>
                </a:tc>
                <a:extLst>
                  <a:ext uri="{0D108BD9-81ED-4DB2-BD59-A6C34878D82A}">
                    <a16:rowId xmlns:a16="http://schemas.microsoft.com/office/drawing/2014/main" val="546875773"/>
                  </a:ext>
                </a:extLst>
              </a:tr>
              <a:tr h="356553">
                <a:tc>
                  <a:txBody>
                    <a:bodyPr/>
                    <a:lstStyle/>
                    <a:p>
                      <a:pPr algn="just">
                        <a:buNone/>
                      </a:pPr>
                      <a:r>
                        <a:rPr lang="en-US" sz="1000" dirty="0" err="1">
                          <a:effectLst/>
                          <a:latin typeface="Arial Narrow" panose="020B0606020202030204" pitchFamily="34" charset="0"/>
                        </a:rPr>
                        <a:t>Pilier</a:t>
                      </a:r>
                      <a:r>
                        <a:rPr lang="en-US" sz="1000" dirty="0">
                          <a:effectLst/>
                          <a:latin typeface="Arial Narrow" panose="020B0606020202030204" pitchFamily="34" charset="0"/>
                        </a:rPr>
                        <a:t> 3 </a:t>
                      </a:r>
                      <a:endParaRPr lang="fr-FR" sz="10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7469" marR="57469" marT="0" marB="0" anchor="ctr"/>
                </a:tc>
                <a:tc>
                  <a:txBody>
                    <a:bodyPr/>
                    <a:lstStyle/>
                    <a:p>
                      <a:pPr algn="just">
                        <a:buNone/>
                      </a:pPr>
                      <a:r>
                        <a:rPr lang="fr-FR" sz="1000" noProof="0" dirty="0">
                          <a:solidFill>
                            <a:schemeClr val="accent4">
                              <a:lumMod val="50000"/>
                            </a:schemeClr>
                          </a:solidFill>
                          <a:effectLst/>
                          <a:latin typeface="Arial Narrow" panose="020B0606020202030204" pitchFamily="34" charset="0"/>
                        </a:rPr>
                        <a:t>Pilier 3 </a:t>
                      </a:r>
                      <a:endParaRPr lang="fr-FR" sz="1000" noProof="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7469" marR="57469" marT="0" marB="0">
                    <a:solidFill>
                      <a:schemeClr val="bg1"/>
                    </a:solidFill>
                  </a:tcPr>
                </a:tc>
                <a:tc>
                  <a:txBody>
                    <a:bodyPr/>
                    <a:lstStyle/>
                    <a:p>
                      <a:pPr algn="just">
                        <a:buNone/>
                      </a:pPr>
                      <a:r>
                        <a:rPr lang="fr-FR" sz="1000" noProof="0" dirty="0">
                          <a:solidFill>
                            <a:schemeClr val="accent4">
                              <a:lumMod val="50000"/>
                            </a:schemeClr>
                          </a:solidFill>
                          <a:effectLst/>
                          <a:latin typeface="Arial Narrow" panose="020B0606020202030204" pitchFamily="34" charset="0"/>
                        </a:rPr>
                        <a:t>Transparence des informations dont financements et risques climatiques </a:t>
                      </a:r>
                      <a:endParaRPr lang="fr-FR" sz="1000" noProof="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7469" marR="57469" marT="0" marB="0">
                    <a:solidFill>
                      <a:schemeClr val="bg1"/>
                    </a:solidFill>
                  </a:tcPr>
                </a:tc>
                <a:tc>
                  <a:txBody>
                    <a:bodyPr/>
                    <a:lstStyle/>
                    <a:p>
                      <a:pPr algn="just">
                        <a:buNone/>
                      </a:pPr>
                      <a:r>
                        <a:rPr lang="fr-FR" sz="1000" noProof="0" dirty="0">
                          <a:solidFill>
                            <a:schemeClr val="accent4">
                              <a:lumMod val="50000"/>
                            </a:schemeClr>
                          </a:solidFill>
                          <a:effectLst/>
                          <a:latin typeface="Arial Narrow" panose="020B0606020202030204" pitchFamily="34" charset="0"/>
                        </a:rPr>
                        <a:t>Répond aux critères ESG et renseigne sur les efforts en matière de trajectoire et engagements climatiques</a:t>
                      </a:r>
                      <a:endParaRPr lang="fr-FR" sz="1000" noProof="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7469" marR="57469" marT="0" marB="0">
                    <a:solidFill>
                      <a:schemeClr val="bg1"/>
                    </a:solidFill>
                  </a:tcPr>
                </a:tc>
                <a:extLst>
                  <a:ext uri="{0D108BD9-81ED-4DB2-BD59-A6C34878D82A}">
                    <a16:rowId xmlns:a16="http://schemas.microsoft.com/office/drawing/2014/main" val="1229438759"/>
                  </a:ext>
                </a:extLst>
              </a:tr>
            </a:tbl>
          </a:graphicData>
        </a:graphic>
      </p:graphicFrame>
    </p:spTree>
    <p:extLst>
      <p:ext uri="{BB962C8B-B14F-4D97-AF65-F5344CB8AC3E}">
        <p14:creationId xmlns:p14="http://schemas.microsoft.com/office/powerpoint/2010/main" val="1556256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3CC88-7B02-D818-826F-E197214140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F7257D-46A7-2BCC-D7C7-0E8AAD399AA7}"/>
              </a:ext>
            </a:extLst>
          </p:cNvPr>
          <p:cNvSpPr>
            <a:spLocks noGrp="1"/>
          </p:cNvSpPr>
          <p:nvPr>
            <p:ph type="title"/>
          </p:nvPr>
        </p:nvSpPr>
        <p:spPr>
          <a:xfrm>
            <a:off x="808948" y="310346"/>
            <a:ext cx="6235664" cy="310608"/>
          </a:xfrm>
        </p:spPr>
        <p:txBody>
          <a:bodyPr>
            <a:normAutofit fontScale="90000"/>
          </a:bodyPr>
          <a:lstStyle/>
          <a:p>
            <a:r>
              <a:rPr lang="fr-FR" dirty="0">
                <a:solidFill>
                  <a:schemeClr val="accent1">
                    <a:lumMod val="75000"/>
                  </a:schemeClr>
                </a:solidFill>
              </a:rPr>
              <a:t>Supervision macro prudentielle </a:t>
            </a:r>
            <a:r>
              <a:rPr lang="fr-FR" noProof="0" dirty="0">
                <a:solidFill>
                  <a:schemeClr val="accent1">
                    <a:lumMod val="75000"/>
                  </a:schemeClr>
                </a:solidFill>
              </a:rPr>
              <a:t> </a:t>
            </a:r>
          </a:p>
        </p:txBody>
      </p:sp>
      <p:sp>
        <p:nvSpPr>
          <p:cNvPr id="7" name="Footer Placeholder 6">
            <a:extLst>
              <a:ext uri="{FF2B5EF4-FFF2-40B4-BE49-F238E27FC236}">
                <a16:creationId xmlns:a16="http://schemas.microsoft.com/office/drawing/2014/main" id="{C6CD961F-512A-4A2B-0F0A-51EBE5E62B0B}"/>
              </a:ext>
            </a:extLst>
          </p:cNvPr>
          <p:cNvSpPr>
            <a:spLocks noGrp="1"/>
          </p:cNvSpPr>
          <p:nvPr>
            <p:ph type="ftr" sz="quarter" idx="11"/>
          </p:nvPr>
        </p:nvSpPr>
        <p:spPr/>
        <p:txBody>
          <a:bodyPr/>
          <a:lstStyle/>
          <a:p>
            <a:r>
              <a:rPr lang="en-US" dirty="0"/>
              <a:t>18</a:t>
            </a:r>
          </a:p>
        </p:txBody>
      </p:sp>
      <p:sp>
        <p:nvSpPr>
          <p:cNvPr id="5" name="Title 1">
            <a:extLst>
              <a:ext uri="{FF2B5EF4-FFF2-40B4-BE49-F238E27FC236}">
                <a16:creationId xmlns:a16="http://schemas.microsoft.com/office/drawing/2014/main" id="{C6F6055E-5FB7-5DBF-0806-ADB195EDD1A5}"/>
              </a:ext>
            </a:extLst>
          </p:cNvPr>
          <p:cNvSpPr txBox="1">
            <a:spLocks/>
          </p:cNvSpPr>
          <p:nvPr/>
        </p:nvSpPr>
        <p:spPr>
          <a:xfrm>
            <a:off x="7442718" y="295525"/>
            <a:ext cx="4345870" cy="325429"/>
          </a:xfrm>
          <a:prstGeom prst="rect">
            <a:avLst/>
          </a:prstGeom>
          <a:ln w="3175">
            <a:solidFill>
              <a:srgbClr val="002060"/>
            </a:solidFill>
          </a:ln>
        </p:spPr>
        <p:txBody>
          <a:bodyPr vert="horz" lIns="91440" tIns="45720" rIns="91440" bIns="45720" rtlCol="0" anchor="t">
            <a:normAutofit fontScale="92500" lnSpcReduction="10000"/>
          </a:bodyPr>
          <a:lstStyle>
            <a:lvl1pPr algn="l" defTabSz="457200" rtl="0" eaLnBrk="1" latinLnBrk="0" hangingPunct="1">
              <a:spcBef>
                <a:spcPct val="0"/>
              </a:spcBef>
              <a:buNone/>
              <a:defRPr sz="1800" kern="1200">
                <a:solidFill>
                  <a:schemeClr val="tx2">
                    <a:lumMod val="50000"/>
                  </a:schemeClr>
                </a:solidFill>
                <a:latin typeface="Arial Narrow" panose="020B0606020202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noProof="0" dirty="0">
                <a:solidFill>
                  <a:schemeClr val="accent1">
                    <a:lumMod val="75000"/>
                  </a:schemeClr>
                </a:solidFill>
              </a:rPr>
              <a:t>   </a:t>
            </a:r>
            <a:r>
              <a:rPr lang="fr-FR" dirty="0">
                <a:solidFill>
                  <a:schemeClr val="accent1">
                    <a:lumMod val="75000"/>
                  </a:schemeClr>
                </a:solidFill>
              </a:rPr>
              <a:t>Bilan </a:t>
            </a:r>
            <a:r>
              <a:rPr lang="fr-FR" noProof="0" dirty="0">
                <a:solidFill>
                  <a:schemeClr val="accent1">
                    <a:lumMod val="75000"/>
                  </a:schemeClr>
                </a:solidFill>
              </a:rPr>
              <a:t> </a:t>
            </a:r>
            <a:r>
              <a:rPr lang="fr-FR" dirty="0">
                <a:solidFill>
                  <a:schemeClr val="accent1">
                    <a:lumMod val="75000"/>
                  </a:schemeClr>
                </a:solidFill>
              </a:rPr>
              <a:t> </a:t>
            </a:r>
            <a:endParaRPr lang="fr-FR" noProof="0" dirty="0">
              <a:solidFill>
                <a:schemeClr val="accent1">
                  <a:lumMod val="75000"/>
                </a:schemeClr>
              </a:solidFill>
            </a:endParaRPr>
          </a:p>
        </p:txBody>
      </p:sp>
      <p:graphicFrame>
        <p:nvGraphicFramePr>
          <p:cNvPr id="8" name="Table 7">
            <a:extLst>
              <a:ext uri="{FF2B5EF4-FFF2-40B4-BE49-F238E27FC236}">
                <a16:creationId xmlns:a16="http://schemas.microsoft.com/office/drawing/2014/main" id="{111CB528-FA74-F551-6245-92CB5C7FA40C}"/>
              </a:ext>
            </a:extLst>
          </p:cNvPr>
          <p:cNvGraphicFramePr>
            <a:graphicFrameLocks noGrp="1"/>
          </p:cNvGraphicFramePr>
          <p:nvPr>
            <p:extLst>
              <p:ext uri="{D42A27DB-BD31-4B8C-83A1-F6EECF244321}">
                <p14:modId xmlns:p14="http://schemas.microsoft.com/office/powerpoint/2010/main" val="1360669527"/>
              </p:ext>
            </p:extLst>
          </p:nvPr>
        </p:nvGraphicFramePr>
        <p:xfrm>
          <a:off x="808948" y="995082"/>
          <a:ext cx="10970675" cy="4321857"/>
        </p:xfrm>
        <a:graphic>
          <a:graphicData uri="http://schemas.openxmlformats.org/drawingml/2006/table">
            <a:tbl>
              <a:tblPr firstRow="1" firstCol="1" bandRow="1">
                <a:tableStyleId>{5C22544A-7EE6-4342-B048-85BDC9FD1C3A}</a:tableStyleId>
              </a:tblPr>
              <a:tblGrid>
                <a:gridCol w="2188461">
                  <a:extLst>
                    <a:ext uri="{9D8B030D-6E8A-4147-A177-3AD203B41FA5}">
                      <a16:colId xmlns:a16="http://schemas.microsoft.com/office/drawing/2014/main" val="3235012186"/>
                    </a:ext>
                  </a:extLst>
                </a:gridCol>
                <a:gridCol w="1374114">
                  <a:extLst>
                    <a:ext uri="{9D8B030D-6E8A-4147-A177-3AD203B41FA5}">
                      <a16:colId xmlns:a16="http://schemas.microsoft.com/office/drawing/2014/main" val="3791899956"/>
                    </a:ext>
                  </a:extLst>
                </a:gridCol>
                <a:gridCol w="3571010">
                  <a:extLst>
                    <a:ext uri="{9D8B030D-6E8A-4147-A177-3AD203B41FA5}">
                      <a16:colId xmlns:a16="http://schemas.microsoft.com/office/drawing/2014/main" val="3653328120"/>
                    </a:ext>
                  </a:extLst>
                </a:gridCol>
                <a:gridCol w="3837090">
                  <a:extLst>
                    <a:ext uri="{9D8B030D-6E8A-4147-A177-3AD203B41FA5}">
                      <a16:colId xmlns:a16="http://schemas.microsoft.com/office/drawing/2014/main" val="2408670511"/>
                    </a:ext>
                  </a:extLst>
                </a:gridCol>
              </a:tblGrid>
              <a:tr h="168745">
                <a:tc>
                  <a:txBody>
                    <a:bodyPr/>
                    <a:lstStyle/>
                    <a:p>
                      <a:pPr algn="ctr">
                        <a:lnSpc>
                          <a:spcPct val="105000"/>
                        </a:lnSpc>
                        <a:spcAft>
                          <a:spcPts val="800"/>
                        </a:spcAft>
                        <a:buNone/>
                      </a:pPr>
                      <a:r>
                        <a:rPr lang="en-US" sz="1000">
                          <a:effectLst/>
                          <a:latin typeface="Arial Narrow" panose="020B0606020202030204" pitchFamily="34" charset="0"/>
                        </a:rPr>
                        <a:t> </a:t>
                      </a:r>
                      <a:endParaRPr lang="fr-FR" sz="10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915" marR="55915" marT="0" marB="0"/>
                </a:tc>
                <a:tc gridSpan="3">
                  <a:txBody>
                    <a:bodyPr/>
                    <a:lstStyle/>
                    <a:p>
                      <a:pPr algn="ctr">
                        <a:lnSpc>
                          <a:spcPct val="105000"/>
                        </a:lnSpc>
                        <a:spcAft>
                          <a:spcPts val="800"/>
                        </a:spcAft>
                        <a:buNone/>
                      </a:pPr>
                      <a:r>
                        <a:rPr lang="en-US" sz="1000" dirty="0" err="1">
                          <a:effectLst/>
                          <a:latin typeface="Arial Narrow" panose="020B0606020202030204" pitchFamily="34" charset="0"/>
                        </a:rPr>
                        <a:t>Risques</a:t>
                      </a:r>
                      <a:r>
                        <a:rPr lang="en-US" sz="1000" dirty="0">
                          <a:effectLst/>
                          <a:latin typeface="Arial Narrow" panose="020B0606020202030204" pitchFamily="34" charset="0"/>
                        </a:rPr>
                        <a:t> climatiques : </a:t>
                      </a:r>
                      <a:r>
                        <a:rPr lang="en-US" sz="1000" dirty="0" err="1">
                          <a:effectLst/>
                          <a:latin typeface="Arial Narrow" panose="020B0606020202030204" pitchFamily="34" charset="0"/>
                        </a:rPr>
                        <a:t>éléments</a:t>
                      </a:r>
                      <a:r>
                        <a:rPr lang="en-US" sz="1000" dirty="0">
                          <a:effectLst/>
                          <a:latin typeface="Arial Narrow" panose="020B0606020202030204" pitchFamily="34" charset="0"/>
                        </a:rPr>
                        <a:t> de politique macroprudentielle  </a:t>
                      </a:r>
                      <a:endParaRPr lang="fr-FR" sz="10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915" marR="55915"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894426766"/>
                  </a:ext>
                </a:extLst>
              </a:tr>
              <a:tr h="169035">
                <a:tc>
                  <a:txBody>
                    <a:bodyPr/>
                    <a:lstStyle/>
                    <a:p>
                      <a:pPr algn="just">
                        <a:lnSpc>
                          <a:spcPct val="105000"/>
                        </a:lnSpc>
                        <a:spcAft>
                          <a:spcPts val="800"/>
                        </a:spcAft>
                        <a:buNone/>
                      </a:pPr>
                      <a:r>
                        <a:rPr lang="en-US" sz="1000">
                          <a:effectLst/>
                          <a:latin typeface="Arial Narrow" panose="020B0606020202030204" pitchFamily="34" charset="0"/>
                        </a:rPr>
                        <a:t>Facteur de risque</a:t>
                      </a:r>
                      <a:endParaRPr lang="fr-FR" sz="10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915" marR="55915" marT="0" marB="0"/>
                </a:tc>
                <a:tc>
                  <a:txBody>
                    <a:bodyPr/>
                    <a:lstStyle/>
                    <a:p>
                      <a:pPr algn="just">
                        <a:lnSpc>
                          <a:spcPct val="105000"/>
                        </a:lnSpc>
                        <a:spcAft>
                          <a:spcPts val="800"/>
                        </a:spcAft>
                        <a:buNone/>
                      </a:pPr>
                      <a:r>
                        <a:rPr lang="fr-FR" sz="1000" noProof="0" dirty="0">
                          <a:solidFill>
                            <a:schemeClr val="accent5">
                              <a:lumMod val="50000"/>
                            </a:schemeClr>
                          </a:solidFill>
                          <a:effectLst/>
                          <a:latin typeface="Arial Narrow" panose="020B0606020202030204" pitchFamily="34" charset="0"/>
                        </a:rPr>
                        <a:t>Type d’instrument</a:t>
                      </a:r>
                      <a:endParaRPr lang="fr-FR" sz="1000" noProof="0" dirty="0">
                        <a:solidFill>
                          <a:schemeClr val="accent5">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915" marR="55915" marT="0" marB="0"/>
                </a:tc>
                <a:tc>
                  <a:txBody>
                    <a:bodyPr/>
                    <a:lstStyle/>
                    <a:p>
                      <a:pPr algn="just">
                        <a:lnSpc>
                          <a:spcPct val="105000"/>
                        </a:lnSpc>
                        <a:spcAft>
                          <a:spcPts val="800"/>
                        </a:spcAft>
                        <a:buNone/>
                      </a:pPr>
                      <a:r>
                        <a:rPr lang="fr-FR" sz="1000" noProof="0" dirty="0">
                          <a:solidFill>
                            <a:schemeClr val="accent5">
                              <a:lumMod val="50000"/>
                            </a:schemeClr>
                          </a:solidFill>
                          <a:effectLst/>
                          <a:latin typeface="Arial Narrow" panose="020B0606020202030204" pitchFamily="34" charset="0"/>
                        </a:rPr>
                        <a:t>Modalités </a:t>
                      </a:r>
                      <a:endParaRPr lang="fr-FR" sz="1000" noProof="0" dirty="0">
                        <a:solidFill>
                          <a:schemeClr val="accent5">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915" marR="55915" marT="0" marB="0"/>
                </a:tc>
                <a:tc>
                  <a:txBody>
                    <a:bodyPr/>
                    <a:lstStyle/>
                    <a:p>
                      <a:pPr algn="just">
                        <a:lnSpc>
                          <a:spcPct val="105000"/>
                        </a:lnSpc>
                        <a:spcAft>
                          <a:spcPts val="800"/>
                        </a:spcAft>
                        <a:buNone/>
                      </a:pPr>
                      <a:r>
                        <a:rPr lang="fr-FR" sz="1000" noProof="0" dirty="0">
                          <a:solidFill>
                            <a:schemeClr val="accent5">
                              <a:lumMod val="50000"/>
                            </a:schemeClr>
                          </a:solidFill>
                          <a:effectLst/>
                          <a:latin typeface="Arial Narrow" panose="020B0606020202030204" pitchFamily="34" charset="0"/>
                        </a:rPr>
                        <a:t>Commentaires </a:t>
                      </a:r>
                      <a:endParaRPr lang="fr-FR" sz="1000" noProof="0" dirty="0">
                        <a:solidFill>
                          <a:schemeClr val="accent5">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915" marR="55915" marT="0" marB="0"/>
                </a:tc>
                <a:extLst>
                  <a:ext uri="{0D108BD9-81ED-4DB2-BD59-A6C34878D82A}">
                    <a16:rowId xmlns:a16="http://schemas.microsoft.com/office/drawing/2014/main" val="1122167693"/>
                  </a:ext>
                </a:extLst>
              </a:tr>
              <a:tr h="351384">
                <a:tc>
                  <a:txBody>
                    <a:bodyPr/>
                    <a:lstStyle/>
                    <a:p>
                      <a:pPr algn="just">
                        <a:lnSpc>
                          <a:spcPct val="105000"/>
                        </a:lnSpc>
                        <a:spcAft>
                          <a:spcPts val="800"/>
                        </a:spcAft>
                        <a:buNone/>
                      </a:pPr>
                      <a:r>
                        <a:rPr lang="en-US" sz="1000">
                          <a:effectLst/>
                          <a:latin typeface="Arial Narrow" panose="020B0606020202030204" pitchFamily="34" charset="0"/>
                        </a:rPr>
                        <a:t>Procyclicité </a:t>
                      </a:r>
                      <a:endParaRPr lang="fr-FR" sz="10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915" marR="55915" marT="0" marB="0"/>
                </a:tc>
                <a:tc>
                  <a:txBody>
                    <a:bodyPr/>
                    <a:lstStyle/>
                    <a:p>
                      <a:pPr algn="just">
                        <a:lnSpc>
                          <a:spcPct val="105000"/>
                        </a:lnSpc>
                        <a:spcAft>
                          <a:spcPts val="800"/>
                        </a:spcAft>
                        <a:buNone/>
                      </a:pPr>
                      <a:r>
                        <a:rPr lang="fr-FR" sz="1000" noProof="0" dirty="0">
                          <a:solidFill>
                            <a:schemeClr val="accent5">
                              <a:lumMod val="50000"/>
                            </a:schemeClr>
                          </a:solidFill>
                          <a:effectLst/>
                          <a:latin typeface="Arial Narrow" panose="020B0606020202030204" pitchFamily="34" charset="0"/>
                        </a:rPr>
                        <a:t>Buffer contracyclique</a:t>
                      </a:r>
                      <a:endParaRPr lang="fr-FR" sz="1000" noProof="0" dirty="0">
                        <a:solidFill>
                          <a:schemeClr val="accent5">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915" marR="55915" marT="0" marB="0" anchor="ctr"/>
                </a:tc>
                <a:tc>
                  <a:txBody>
                    <a:bodyPr/>
                    <a:lstStyle/>
                    <a:p>
                      <a:pPr algn="just">
                        <a:lnSpc>
                          <a:spcPct val="105000"/>
                        </a:lnSpc>
                        <a:spcAft>
                          <a:spcPts val="800"/>
                        </a:spcAft>
                        <a:buNone/>
                      </a:pPr>
                      <a:r>
                        <a:rPr lang="fr-FR" sz="1000" noProof="0" dirty="0">
                          <a:solidFill>
                            <a:schemeClr val="accent5">
                              <a:lumMod val="50000"/>
                            </a:schemeClr>
                          </a:solidFill>
                          <a:effectLst/>
                          <a:latin typeface="Arial Narrow" panose="020B0606020202030204" pitchFamily="34" charset="0"/>
                        </a:rPr>
                        <a:t>Volet contracyclique de l’offre de prêt </a:t>
                      </a:r>
                      <a:endParaRPr lang="fr-FR" sz="1000" noProof="0" dirty="0">
                        <a:solidFill>
                          <a:schemeClr val="accent5">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915" marR="55915" marT="0" marB="0"/>
                </a:tc>
                <a:tc>
                  <a:txBody>
                    <a:bodyPr/>
                    <a:lstStyle/>
                    <a:p>
                      <a:pPr algn="just">
                        <a:lnSpc>
                          <a:spcPct val="105000"/>
                        </a:lnSpc>
                        <a:spcAft>
                          <a:spcPts val="800"/>
                        </a:spcAft>
                        <a:buNone/>
                      </a:pPr>
                      <a:r>
                        <a:rPr lang="fr-FR" sz="1000" noProof="0" dirty="0">
                          <a:solidFill>
                            <a:schemeClr val="accent5">
                              <a:lumMod val="50000"/>
                            </a:schemeClr>
                          </a:solidFill>
                          <a:effectLst/>
                          <a:latin typeface="Arial Narrow" panose="020B0606020202030204" pitchFamily="34" charset="0"/>
                        </a:rPr>
                        <a:t>A été défini pour limiter la procyclicité du secteur bancaire en augmentant les réserves en phase boom de cycle</a:t>
                      </a:r>
                      <a:endParaRPr lang="fr-FR" sz="1000" noProof="0" dirty="0">
                        <a:solidFill>
                          <a:schemeClr val="accent5">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915" marR="55915" marT="0" marB="0"/>
                </a:tc>
                <a:extLst>
                  <a:ext uri="{0D108BD9-81ED-4DB2-BD59-A6C34878D82A}">
                    <a16:rowId xmlns:a16="http://schemas.microsoft.com/office/drawing/2014/main" val="648441520"/>
                  </a:ext>
                </a:extLst>
              </a:tr>
              <a:tr h="520998">
                <a:tc>
                  <a:txBody>
                    <a:bodyPr/>
                    <a:lstStyle/>
                    <a:p>
                      <a:pPr algn="just">
                        <a:buNone/>
                      </a:pPr>
                      <a:r>
                        <a:rPr lang="en-US" sz="1000">
                          <a:effectLst/>
                          <a:latin typeface="Arial Narrow" panose="020B0606020202030204" pitchFamily="34" charset="0"/>
                        </a:rPr>
                        <a:t>Incertitude</a:t>
                      </a:r>
                      <a:endParaRPr lang="fr-FR" sz="10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915" marR="55915" marT="0" marB="0"/>
                </a:tc>
                <a:tc>
                  <a:txBody>
                    <a:bodyPr/>
                    <a:lstStyle/>
                    <a:p>
                      <a:pPr algn="just">
                        <a:buNone/>
                      </a:pPr>
                      <a:r>
                        <a:rPr lang="fr-FR" sz="1000" noProof="0" dirty="0">
                          <a:solidFill>
                            <a:schemeClr val="accent5">
                              <a:lumMod val="50000"/>
                            </a:schemeClr>
                          </a:solidFill>
                          <a:effectLst/>
                          <a:latin typeface="Arial Narrow" panose="020B0606020202030204" pitchFamily="34" charset="0"/>
                        </a:rPr>
                        <a:t>Buffer conservatif toutes banques </a:t>
                      </a:r>
                      <a:endParaRPr lang="fr-FR" sz="1000" noProof="0" dirty="0">
                        <a:solidFill>
                          <a:schemeClr val="accent5">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915" marR="55915" marT="0" marB="0" anchor="ctr"/>
                </a:tc>
                <a:tc>
                  <a:txBody>
                    <a:bodyPr/>
                    <a:lstStyle/>
                    <a:p>
                      <a:pPr algn="just">
                        <a:buNone/>
                      </a:pPr>
                      <a:r>
                        <a:rPr lang="fr-FR" sz="1000" noProof="0" dirty="0">
                          <a:solidFill>
                            <a:schemeClr val="accent5">
                              <a:lumMod val="50000"/>
                            </a:schemeClr>
                          </a:solidFill>
                          <a:effectLst/>
                          <a:latin typeface="Arial Narrow" panose="020B0606020202030204" pitchFamily="34" charset="0"/>
                        </a:rPr>
                        <a:t>Augmentation uniforme pour le secteur selon un taux  </a:t>
                      </a:r>
                    </a:p>
                    <a:p>
                      <a:pPr algn="just">
                        <a:buNone/>
                      </a:pPr>
                      <a:r>
                        <a:rPr lang="fr-FR" sz="1000" noProof="0" dirty="0" err="1">
                          <a:solidFill>
                            <a:schemeClr val="accent5">
                              <a:lumMod val="50000"/>
                            </a:schemeClr>
                          </a:solidFill>
                          <a:effectLst/>
                          <a:latin typeface="Arial Narrow" panose="020B0606020202030204" pitchFamily="34" charset="0"/>
                        </a:rPr>
                        <a:t>CoB</a:t>
                      </a:r>
                      <a:r>
                        <a:rPr lang="fr-FR" sz="1000" noProof="0" dirty="0">
                          <a:solidFill>
                            <a:schemeClr val="accent5">
                              <a:lumMod val="50000"/>
                            </a:schemeClr>
                          </a:solidFill>
                          <a:effectLst/>
                          <a:latin typeface="Arial Narrow" panose="020B0606020202030204" pitchFamily="34" charset="0"/>
                        </a:rPr>
                        <a:t> Cl à déterminer et applique à l’assiette de RWA </a:t>
                      </a:r>
                      <a:endParaRPr lang="fr-FR" sz="1000" noProof="0" dirty="0">
                        <a:solidFill>
                          <a:schemeClr val="accent5">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915" marR="55915" marT="0" marB="0"/>
                </a:tc>
                <a:tc>
                  <a:txBody>
                    <a:bodyPr/>
                    <a:lstStyle/>
                    <a:p>
                      <a:pPr algn="just">
                        <a:buNone/>
                      </a:pPr>
                      <a:r>
                        <a:rPr lang="fr-FR" sz="1000" noProof="0" dirty="0">
                          <a:solidFill>
                            <a:schemeClr val="accent5">
                              <a:lumMod val="50000"/>
                            </a:schemeClr>
                          </a:solidFill>
                          <a:effectLst/>
                          <a:latin typeface="Arial Narrow" panose="020B0606020202030204" pitchFamily="34" charset="0"/>
                        </a:rPr>
                        <a:t>Application du principe de précaution   </a:t>
                      </a:r>
                    </a:p>
                    <a:p>
                      <a:pPr algn="just">
                        <a:buNone/>
                      </a:pPr>
                      <a:r>
                        <a:rPr lang="fr-FR" sz="1000" noProof="0" dirty="0">
                          <a:solidFill>
                            <a:schemeClr val="accent5">
                              <a:lumMod val="50000"/>
                            </a:schemeClr>
                          </a:solidFill>
                          <a:effectLst/>
                          <a:latin typeface="Arial Narrow" panose="020B0606020202030204" pitchFamily="34" charset="0"/>
                        </a:rPr>
                        <a:t>Renforcement prudentielle de la capitalisation du secteur – </a:t>
                      </a:r>
                    </a:p>
                    <a:p>
                      <a:pPr algn="just">
                        <a:buNone/>
                      </a:pPr>
                      <a:r>
                        <a:rPr lang="fr-FR" sz="1000" noProof="0" dirty="0">
                          <a:solidFill>
                            <a:schemeClr val="accent5">
                              <a:lumMod val="50000"/>
                            </a:schemeClr>
                          </a:solidFill>
                          <a:effectLst/>
                          <a:latin typeface="Arial Narrow" panose="020B0606020202030204" pitchFamily="34" charset="0"/>
                        </a:rPr>
                        <a:t> </a:t>
                      </a:r>
                      <a:endParaRPr lang="fr-FR" sz="1000" noProof="0" dirty="0">
                        <a:solidFill>
                          <a:schemeClr val="accent5">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915" marR="55915" marT="0" marB="0"/>
                </a:tc>
                <a:extLst>
                  <a:ext uri="{0D108BD9-81ED-4DB2-BD59-A6C34878D82A}">
                    <a16:rowId xmlns:a16="http://schemas.microsoft.com/office/drawing/2014/main" val="1044916732"/>
                  </a:ext>
                </a:extLst>
              </a:tr>
              <a:tr h="351384">
                <a:tc>
                  <a:txBody>
                    <a:bodyPr/>
                    <a:lstStyle/>
                    <a:p>
                      <a:pPr algn="just">
                        <a:lnSpc>
                          <a:spcPct val="105000"/>
                        </a:lnSpc>
                        <a:spcAft>
                          <a:spcPts val="800"/>
                        </a:spcAft>
                        <a:buNone/>
                      </a:pPr>
                      <a:r>
                        <a:rPr lang="en-US" sz="1000">
                          <a:effectLst/>
                          <a:latin typeface="Arial Narrow" panose="020B0606020202030204" pitchFamily="34" charset="0"/>
                        </a:rPr>
                        <a:t>‘’Zones’’ identifiées de risques systémiques  </a:t>
                      </a:r>
                      <a:endParaRPr lang="fr-FR" sz="10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915" marR="55915" marT="0" marB="0"/>
                </a:tc>
                <a:tc>
                  <a:txBody>
                    <a:bodyPr/>
                    <a:lstStyle/>
                    <a:p>
                      <a:pPr algn="just">
                        <a:lnSpc>
                          <a:spcPct val="105000"/>
                        </a:lnSpc>
                        <a:spcAft>
                          <a:spcPts val="800"/>
                        </a:spcAft>
                        <a:buNone/>
                      </a:pPr>
                      <a:r>
                        <a:rPr lang="fr-FR" sz="1000" noProof="0" dirty="0">
                          <a:solidFill>
                            <a:schemeClr val="accent5">
                              <a:lumMod val="50000"/>
                            </a:schemeClr>
                          </a:solidFill>
                          <a:effectLst/>
                          <a:latin typeface="Arial Narrow" panose="020B0606020202030204" pitchFamily="34" charset="0"/>
                        </a:rPr>
                        <a:t>Buffer de risque systémique   </a:t>
                      </a:r>
                      <a:endParaRPr lang="fr-FR" sz="1000" noProof="0" dirty="0">
                        <a:solidFill>
                          <a:schemeClr val="accent5">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915" marR="55915" marT="0" marB="0" anchor="ctr"/>
                </a:tc>
                <a:tc>
                  <a:txBody>
                    <a:bodyPr/>
                    <a:lstStyle/>
                    <a:p>
                      <a:pPr algn="just">
                        <a:lnSpc>
                          <a:spcPct val="105000"/>
                        </a:lnSpc>
                        <a:spcAft>
                          <a:spcPts val="800"/>
                        </a:spcAft>
                        <a:buNone/>
                      </a:pPr>
                      <a:r>
                        <a:rPr lang="fr-FR" sz="1000" noProof="0" dirty="0">
                          <a:solidFill>
                            <a:schemeClr val="accent5">
                              <a:lumMod val="50000"/>
                            </a:schemeClr>
                          </a:solidFill>
                          <a:effectLst/>
                          <a:latin typeface="Arial Narrow" panose="020B0606020202030204" pitchFamily="34" charset="0"/>
                        </a:rPr>
                        <a:t>Renforcement ciblé des exigences en capital. </a:t>
                      </a:r>
                      <a:endParaRPr lang="fr-FR" sz="1000" noProof="0" dirty="0">
                        <a:solidFill>
                          <a:schemeClr val="accent5">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915" marR="55915" marT="0" marB="0"/>
                </a:tc>
                <a:tc>
                  <a:txBody>
                    <a:bodyPr/>
                    <a:lstStyle/>
                    <a:p>
                      <a:pPr algn="just">
                        <a:lnSpc>
                          <a:spcPct val="105000"/>
                        </a:lnSpc>
                        <a:spcAft>
                          <a:spcPts val="800"/>
                        </a:spcAft>
                        <a:buNone/>
                      </a:pPr>
                      <a:r>
                        <a:rPr lang="fr-FR" sz="1000" noProof="0" dirty="0">
                          <a:solidFill>
                            <a:schemeClr val="accent5">
                              <a:lumMod val="50000"/>
                            </a:schemeClr>
                          </a:solidFill>
                          <a:effectLst/>
                          <a:latin typeface="Arial Narrow" panose="020B0606020202030204" pitchFamily="34" charset="0"/>
                        </a:rPr>
                        <a:t>Flexibilité aux configurations de risques climatiques. </a:t>
                      </a:r>
                      <a:endParaRPr lang="fr-FR" sz="1000" noProof="0" dirty="0">
                        <a:solidFill>
                          <a:schemeClr val="accent5">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915" marR="55915" marT="0" marB="0"/>
                </a:tc>
                <a:extLst>
                  <a:ext uri="{0D108BD9-81ED-4DB2-BD59-A6C34878D82A}">
                    <a16:rowId xmlns:a16="http://schemas.microsoft.com/office/drawing/2014/main" val="3409371905"/>
                  </a:ext>
                </a:extLst>
              </a:tr>
              <a:tr h="500337">
                <a:tc>
                  <a:txBody>
                    <a:bodyPr/>
                    <a:lstStyle/>
                    <a:p>
                      <a:pPr algn="just">
                        <a:lnSpc>
                          <a:spcPct val="105000"/>
                        </a:lnSpc>
                        <a:spcAft>
                          <a:spcPts val="800"/>
                        </a:spcAft>
                        <a:buNone/>
                      </a:pPr>
                      <a:r>
                        <a:rPr lang="fr-FR" sz="1000" noProof="0" dirty="0">
                          <a:effectLst/>
                          <a:latin typeface="Arial Narrow" panose="020B0606020202030204" pitchFamily="34" charset="0"/>
                        </a:rPr>
                        <a:t>Etablissements d’Importance Systémique  </a:t>
                      </a:r>
                      <a:endParaRPr lang="fr-FR" sz="1000" noProof="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915" marR="55915" marT="0" marB="0"/>
                </a:tc>
                <a:tc>
                  <a:txBody>
                    <a:bodyPr/>
                    <a:lstStyle/>
                    <a:p>
                      <a:pPr>
                        <a:lnSpc>
                          <a:spcPct val="105000"/>
                        </a:lnSpc>
                        <a:spcAft>
                          <a:spcPts val="800"/>
                        </a:spcAft>
                        <a:buNone/>
                      </a:pPr>
                      <a:r>
                        <a:rPr lang="fr-FR" sz="1000" noProof="0" dirty="0">
                          <a:solidFill>
                            <a:schemeClr val="accent5">
                              <a:lumMod val="50000"/>
                            </a:schemeClr>
                          </a:solidFill>
                          <a:effectLst/>
                          <a:latin typeface="Arial Narrow" panose="020B0606020202030204" pitchFamily="34" charset="0"/>
                        </a:rPr>
                        <a:t>G SIB and D SIB</a:t>
                      </a:r>
                      <a:endParaRPr lang="fr-FR" sz="1000" noProof="0" dirty="0">
                        <a:solidFill>
                          <a:schemeClr val="accent5">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915" marR="55915" marT="0" marB="0" anchor="ctr"/>
                </a:tc>
                <a:tc>
                  <a:txBody>
                    <a:bodyPr/>
                    <a:lstStyle/>
                    <a:p>
                      <a:pPr>
                        <a:lnSpc>
                          <a:spcPct val="105000"/>
                        </a:lnSpc>
                        <a:spcAft>
                          <a:spcPts val="800"/>
                        </a:spcAft>
                        <a:buNone/>
                      </a:pPr>
                      <a:r>
                        <a:rPr lang="fr-FR" sz="1000" noProof="0" dirty="0">
                          <a:solidFill>
                            <a:schemeClr val="accent5">
                              <a:lumMod val="50000"/>
                            </a:schemeClr>
                          </a:solidFill>
                          <a:effectLst/>
                          <a:latin typeface="Arial Narrow" panose="020B0606020202030204" pitchFamily="34" charset="0"/>
                        </a:rPr>
                        <a:t> </a:t>
                      </a:r>
                      <a:endParaRPr lang="fr-FR" sz="1000" noProof="0" dirty="0">
                        <a:solidFill>
                          <a:schemeClr val="accent5">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915" marR="55915" marT="0" marB="0"/>
                </a:tc>
                <a:tc>
                  <a:txBody>
                    <a:bodyPr/>
                    <a:lstStyle/>
                    <a:p>
                      <a:pPr algn="just">
                        <a:lnSpc>
                          <a:spcPct val="105000"/>
                        </a:lnSpc>
                        <a:spcAft>
                          <a:spcPts val="800"/>
                        </a:spcAft>
                        <a:buNone/>
                      </a:pPr>
                      <a:r>
                        <a:rPr lang="fr-FR" sz="1000" noProof="0" dirty="0">
                          <a:solidFill>
                            <a:schemeClr val="accent5">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Quid tail risks banks</a:t>
                      </a:r>
                    </a:p>
                  </a:txBody>
                  <a:tcPr marL="55915" marR="55915" marT="0" marB="0"/>
                </a:tc>
                <a:extLst>
                  <a:ext uri="{0D108BD9-81ED-4DB2-BD59-A6C34878D82A}">
                    <a16:rowId xmlns:a16="http://schemas.microsoft.com/office/drawing/2014/main" val="327610021"/>
                  </a:ext>
                </a:extLst>
              </a:tr>
              <a:tr h="831860">
                <a:tc>
                  <a:txBody>
                    <a:bodyPr/>
                    <a:lstStyle/>
                    <a:p>
                      <a:pPr algn="just">
                        <a:spcAft>
                          <a:spcPts val="800"/>
                        </a:spcAft>
                        <a:buNone/>
                      </a:pPr>
                      <a:r>
                        <a:rPr lang="en-US" sz="1000" dirty="0">
                          <a:effectLst/>
                          <a:latin typeface="Arial Narrow" panose="020B0606020202030204" pitchFamily="34" charset="0"/>
                        </a:rPr>
                        <a:t> </a:t>
                      </a:r>
                      <a:endParaRPr lang="fr-FR" sz="1000" dirty="0">
                        <a:effectLst/>
                        <a:latin typeface="Arial Narrow" panose="020B0606020202030204" pitchFamily="34" charset="0"/>
                      </a:endParaRPr>
                    </a:p>
                    <a:p>
                      <a:pPr algn="just">
                        <a:spcAft>
                          <a:spcPts val="800"/>
                        </a:spcAft>
                        <a:buNone/>
                      </a:pPr>
                      <a:r>
                        <a:rPr lang="fr-FR" sz="1000" noProof="0" dirty="0">
                          <a:effectLst/>
                          <a:latin typeface="Arial Narrow" panose="020B0606020202030204" pitchFamily="34" charset="0"/>
                        </a:rPr>
                        <a:t>Risques Boom &amp; Bust de secteurs brown ou green.  </a:t>
                      </a:r>
                      <a:endParaRPr lang="fr-FR" sz="1000" noProof="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915" marR="55915" marT="0" marB="0"/>
                </a:tc>
                <a:tc>
                  <a:txBody>
                    <a:bodyPr/>
                    <a:lstStyle/>
                    <a:p>
                      <a:pPr algn="just">
                        <a:spcAft>
                          <a:spcPts val="800"/>
                        </a:spcAft>
                        <a:buNone/>
                      </a:pPr>
                      <a:r>
                        <a:rPr lang="fr-FR" sz="1000" noProof="0" dirty="0">
                          <a:solidFill>
                            <a:schemeClr val="accent5">
                              <a:lumMod val="50000"/>
                            </a:schemeClr>
                          </a:solidFill>
                          <a:effectLst/>
                          <a:latin typeface="Arial Narrow" panose="020B0606020202030204" pitchFamily="34" charset="0"/>
                        </a:rPr>
                        <a:t>Mesures vis-à-vis des emprunteurs (</a:t>
                      </a:r>
                      <a:r>
                        <a:rPr lang="fr-FR" sz="1000" noProof="0" dirty="0" err="1">
                          <a:solidFill>
                            <a:schemeClr val="accent5">
                              <a:lumMod val="50000"/>
                            </a:schemeClr>
                          </a:solidFill>
                          <a:effectLst/>
                          <a:latin typeface="Arial Narrow" panose="020B0606020202030204" pitchFamily="34" charset="0"/>
                        </a:rPr>
                        <a:t>Borrower</a:t>
                      </a:r>
                      <a:r>
                        <a:rPr lang="fr-FR" sz="1000" noProof="0" dirty="0">
                          <a:solidFill>
                            <a:schemeClr val="accent5">
                              <a:lumMod val="50000"/>
                            </a:schemeClr>
                          </a:solidFill>
                          <a:effectLst/>
                          <a:latin typeface="Arial Narrow" panose="020B0606020202030204" pitchFamily="34" charset="0"/>
                        </a:rPr>
                        <a:t> Based </a:t>
                      </a:r>
                      <a:r>
                        <a:rPr lang="fr-FR" sz="1000" noProof="0" dirty="0" err="1">
                          <a:solidFill>
                            <a:schemeClr val="accent5">
                              <a:lumMod val="50000"/>
                            </a:schemeClr>
                          </a:solidFill>
                          <a:effectLst/>
                          <a:latin typeface="Arial Narrow" panose="020B0606020202030204" pitchFamily="34" charset="0"/>
                        </a:rPr>
                        <a:t>Measures</a:t>
                      </a:r>
                      <a:r>
                        <a:rPr lang="fr-FR" sz="1000" noProof="0" dirty="0">
                          <a:solidFill>
                            <a:schemeClr val="accent5">
                              <a:lumMod val="50000"/>
                            </a:schemeClr>
                          </a:solidFill>
                          <a:effectLst/>
                          <a:latin typeface="Arial Narrow" panose="020B0606020202030204" pitchFamily="34" charset="0"/>
                        </a:rPr>
                        <a:t>) </a:t>
                      </a:r>
                      <a:endParaRPr lang="fr-FR" sz="1000" noProof="0" dirty="0">
                        <a:solidFill>
                          <a:schemeClr val="accent5">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915" marR="55915" marT="0" marB="0" anchor="ctr"/>
                </a:tc>
                <a:tc>
                  <a:txBody>
                    <a:bodyPr/>
                    <a:lstStyle/>
                    <a:p>
                      <a:pPr algn="just">
                        <a:buNone/>
                      </a:pPr>
                      <a:r>
                        <a:rPr lang="fr-FR" sz="1000" noProof="0" dirty="0">
                          <a:solidFill>
                            <a:schemeClr val="accent5">
                              <a:lumMod val="50000"/>
                            </a:schemeClr>
                          </a:solidFill>
                          <a:effectLst/>
                          <a:latin typeface="Arial Narrow" panose="020B0606020202030204" pitchFamily="34" charset="0"/>
                        </a:rPr>
                        <a:t>Aménagement de la politique de crédit vis-à-vis d’emprunteurs ou de secteurs connus comme risqués. </a:t>
                      </a:r>
                    </a:p>
                    <a:p>
                      <a:pPr algn="just">
                        <a:buNone/>
                      </a:pPr>
                      <a:endParaRPr lang="fr-FR" sz="1000" noProof="0" dirty="0">
                        <a:solidFill>
                          <a:schemeClr val="accent5">
                            <a:lumMod val="50000"/>
                          </a:schemeClr>
                        </a:solidFill>
                        <a:effectLst/>
                        <a:latin typeface="Arial Narrow" panose="020B0606020202030204" pitchFamily="34" charset="0"/>
                      </a:endParaRPr>
                    </a:p>
                    <a:p>
                      <a:pPr algn="just">
                        <a:buNone/>
                      </a:pPr>
                      <a:r>
                        <a:rPr lang="fr-FR" sz="1000" noProof="0" dirty="0">
                          <a:solidFill>
                            <a:schemeClr val="accent5">
                              <a:lumMod val="50000"/>
                            </a:schemeClr>
                          </a:solidFill>
                          <a:effectLst/>
                          <a:latin typeface="Arial Narrow" panose="020B0606020202030204" pitchFamily="34" charset="0"/>
                        </a:rPr>
                        <a:t>Limites de LTV, Maturités, Financements pour des secteurs risqués   </a:t>
                      </a:r>
                    </a:p>
                    <a:p>
                      <a:pPr>
                        <a:lnSpc>
                          <a:spcPct val="105000"/>
                        </a:lnSpc>
                        <a:spcAft>
                          <a:spcPts val="800"/>
                        </a:spcAft>
                        <a:buNone/>
                      </a:pPr>
                      <a:r>
                        <a:rPr lang="fr-FR" sz="1000" noProof="0" dirty="0">
                          <a:solidFill>
                            <a:schemeClr val="accent5">
                              <a:lumMod val="50000"/>
                            </a:schemeClr>
                          </a:solidFill>
                          <a:effectLst/>
                          <a:latin typeface="Arial Narrow" panose="020B0606020202030204" pitchFamily="34" charset="0"/>
                        </a:rPr>
                        <a:t> </a:t>
                      </a:r>
                      <a:endParaRPr lang="fr-FR" sz="1000" noProof="0" dirty="0">
                        <a:solidFill>
                          <a:schemeClr val="accent5">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915" marR="55915" marT="0" marB="0"/>
                </a:tc>
                <a:tc>
                  <a:txBody>
                    <a:bodyPr/>
                    <a:lstStyle/>
                    <a:p>
                      <a:pPr algn="just">
                        <a:lnSpc>
                          <a:spcPct val="105000"/>
                        </a:lnSpc>
                        <a:spcAft>
                          <a:spcPts val="800"/>
                        </a:spcAft>
                        <a:buNone/>
                      </a:pPr>
                      <a:r>
                        <a:rPr lang="fr-FR" sz="1000" noProof="0" dirty="0">
                          <a:solidFill>
                            <a:schemeClr val="accent5">
                              <a:lumMod val="50000"/>
                            </a:schemeClr>
                          </a:solidFill>
                          <a:effectLst/>
                          <a:latin typeface="Arial Narrow" panose="020B0606020202030204" pitchFamily="34" charset="0"/>
                        </a:rPr>
                        <a:t>Limite la forte croissance de l’endettement vis à vis de secteurs/contreparties à risques climatiques</a:t>
                      </a:r>
                    </a:p>
                    <a:p>
                      <a:pPr algn="just">
                        <a:lnSpc>
                          <a:spcPct val="105000"/>
                        </a:lnSpc>
                        <a:spcAft>
                          <a:spcPts val="800"/>
                        </a:spcAft>
                        <a:buNone/>
                      </a:pPr>
                      <a:r>
                        <a:rPr lang="fr-FR" sz="1000" noProof="0" dirty="0">
                          <a:solidFill>
                            <a:schemeClr val="accent5">
                              <a:lumMod val="50000"/>
                            </a:schemeClr>
                          </a:solidFill>
                          <a:effectLst/>
                          <a:latin typeface="Arial Narrow" panose="020B0606020202030204" pitchFamily="34" charset="0"/>
                        </a:rPr>
                        <a:t>Flexibilité, mécanisme peut être élargi</a:t>
                      </a:r>
                      <a:endParaRPr lang="fr-FR" sz="1000" noProof="0" dirty="0">
                        <a:solidFill>
                          <a:schemeClr val="accent5">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915" marR="55915" marT="0" marB="0"/>
                </a:tc>
                <a:extLst>
                  <a:ext uri="{0D108BD9-81ED-4DB2-BD59-A6C34878D82A}">
                    <a16:rowId xmlns:a16="http://schemas.microsoft.com/office/drawing/2014/main" val="222652385"/>
                  </a:ext>
                </a:extLst>
              </a:tr>
              <a:tr h="1428114">
                <a:tc>
                  <a:txBody>
                    <a:bodyPr/>
                    <a:lstStyle/>
                    <a:p>
                      <a:pPr algn="just">
                        <a:lnSpc>
                          <a:spcPct val="105000"/>
                        </a:lnSpc>
                        <a:spcAft>
                          <a:spcPts val="800"/>
                        </a:spcAft>
                        <a:buNone/>
                      </a:pPr>
                      <a:r>
                        <a:rPr lang="en-US" sz="1000" dirty="0">
                          <a:effectLst/>
                          <a:latin typeface="Arial Narrow" panose="020B0606020202030204" pitchFamily="34" charset="0"/>
                        </a:rPr>
                        <a:t> </a:t>
                      </a:r>
                      <a:endParaRPr lang="fr-FR" sz="1000" dirty="0">
                        <a:effectLst/>
                        <a:latin typeface="Arial Narrow" panose="020B0606020202030204" pitchFamily="34" charset="0"/>
                      </a:endParaRPr>
                    </a:p>
                    <a:p>
                      <a:pPr>
                        <a:lnSpc>
                          <a:spcPct val="105000"/>
                        </a:lnSpc>
                        <a:spcAft>
                          <a:spcPts val="800"/>
                        </a:spcAft>
                        <a:buNone/>
                      </a:pPr>
                      <a:r>
                        <a:rPr lang="en-US" sz="1000" dirty="0">
                          <a:effectLst/>
                          <a:latin typeface="Arial Narrow" panose="020B0606020202030204" pitchFamily="34" charset="0"/>
                        </a:rPr>
                        <a:t> </a:t>
                      </a:r>
                      <a:endParaRPr lang="fr-FR" sz="1000" dirty="0">
                        <a:effectLst/>
                        <a:latin typeface="Arial Narrow" panose="020B0606020202030204" pitchFamily="34" charset="0"/>
                      </a:endParaRPr>
                    </a:p>
                    <a:p>
                      <a:pPr>
                        <a:lnSpc>
                          <a:spcPct val="105000"/>
                        </a:lnSpc>
                        <a:spcAft>
                          <a:spcPts val="800"/>
                        </a:spcAft>
                        <a:buNone/>
                      </a:pPr>
                      <a:r>
                        <a:rPr lang="en-US" sz="1000" dirty="0" err="1">
                          <a:effectLst/>
                          <a:latin typeface="Arial Narrow" panose="020B0606020202030204" pitchFamily="34" charset="0"/>
                        </a:rPr>
                        <a:t>Globalité</a:t>
                      </a:r>
                      <a:r>
                        <a:rPr lang="en-US" sz="1000" dirty="0">
                          <a:effectLst/>
                          <a:latin typeface="Arial Narrow" panose="020B0606020202030204" pitchFamily="34" charset="0"/>
                        </a:rPr>
                        <a:t> des </a:t>
                      </a:r>
                      <a:r>
                        <a:rPr lang="en-US" sz="1000" dirty="0" err="1">
                          <a:effectLst/>
                          <a:latin typeface="Arial Narrow" panose="020B0606020202030204" pitchFamily="34" charset="0"/>
                        </a:rPr>
                        <a:t>risques</a:t>
                      </a:r>
                      <a:r>
                        <a:rPr lang="en-US" sz="1000" dirty="0">
                          <a:effectLst/>
                          <a:latin typeface="Arial Narrow" panose="020B0606020202030204" pitchFamily="34" charset="0"/>
                        </a:rPr>
                        <a:t> </a:t>
                      </a:r>
                      <a:endParaRPr lang="fr-FR" sz="10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915" marR="55915" marT="0" marB="0"/>
                </a:tc>
                <a:tc>
                  <a:txBody>
                    <a:bodyPr/>
                    <a:lstStyle/>
                    <a:p>
                      <a:pPr algn="just">
                        <a:lnSpc>
                          <a:spcPct val="105000"/>
                        </a:lnSpc>
                        <a:spcAft>
                          <a:spcPts val="800"/>
                        </a:spcAft>
                        <a:buNone/>
                      </a:pPr>
                      <a:r>
                        <a:rPr lang="fr-FR" sz="1000" noProof="0" dirty="0">
                          <a:solidFill>
                            <a:schemeClr val="accent5">
                              <a:lumMod val="50000"/>
                            </a:schemeClr>
                          </a:solidFill>
                          <a:effectLst/>
                          <a:latin typeface="Arial Narrow" panose="020B0606020202030204" pitchFamily="34" charset="0"/>
                        </a:rPr>
                        <a:t>Analyse de scénario</a:t>
                      </a:r>
                    </a:p>
                    <a:p>
                      <a:pPr algn="just">
                        <a:lnSpc>
                          <a:spcPct val="105000"/>
                        </a:lnSpc>
                        <a:spcAft>
                          <a:spcPts val="800"/>
                        </a:spcAft>
                        <a:buNone/>
                      </a:pPr>
                      <a:r>
                        <a:rPr lang="fr-FR" sz="1000" noProof="0" dirty="0">
                          <a:solidFill>
                            <a:schemeClr val="accent5">
                              <a:lumMod val="50000"/>
                            </a:schemeClr>
                          </a:solidFill>
                          <a:effectLst/>
                          <a:latin typeface="Arial Narrow" panose="020B0606020202030204" pitchFamily="34" charset="0"/>
                        </a:rPr>
                        <a:t>climatiques </a:t>
                      </a:r>
                      <a:endParaRPr lang="fr-FR" sz="1000" noProof="0" dirty="0">
                        <a:solidFill>
                          <a:schemeClr val="accent5">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915" marR="55915" marT="0" marB="0" anchor="ctr"/>
                </a:tc>
                <a:tc>
                  <a:txBody>
                    <a:bodyPr/>
                    <a:lstStyle/>
                    <a:p>
                      <a:pPr algn="just">
                        <a:lnSpc>
                          <a:spcPct val="105000"/>
                        </a:lnSpc>
                        <a:spcAft>
                          <a:spcPts val="800"/>
                        </a:spcAft>
                        <a:buNone/>
                      </a:pPr>
                      <a:r>
                        <a:rPr lang="fr-FR" sz="1000" noProof="0" dirty="0">
                          <a:solidFill>
                            <a:schemeClr val="accent5">
                              <a:lumMod val="50000"/>
                            </a:schemeClr>
                          </a:solidFill>
                          <a:effectLst/>
                          <a:latin typeface="Arial Narrow" panose="020B0606020202030204" pitchFamily="34" charset="0"/>
                        </a:rPr>
                        <a:t>Evaluation du gap capital du secteur bancaire</a:t>
                      </a:r>
                    </a:p>
                    <a:p>
                      <a:pPr algn="just">
                        <a:lnSpc>
                          <a:spcPct val="105000"/>
                        </a:lnSpc>
                        <a:spcAft>
                          <a:spcPts val="800"/>
                        </a:spcAft>
                        <a:buNone/>
                      </a:pPr>
                      <a:r>
                        <a:rPr lang="fr-FR" sz="1000" noProof="0" dirty="0">
                          <a:solidFill>
                            <a:schemeClr val="accent5">
                              <a:lumMod val="50000"/>
                            </a:schemeClr>
                          </a:solidFill>
                          <a:effectLst/>
                          <a:latin typeface="Arial Narrow" panose="020B0606020202030204" pitchFamily="34" charset="0"/>
                        </a:rPr>
                        <a:t>Détection des institutions de taille systémique fragilisées par les risques climatiques ou de tout autre risque de </a:t>
                      </a:r>
                      <a:r>
                        <a:rPr lang="fr-FR" sz="1000" noProof="0" dirty="0" err="1">
                          <a:solidFill>
                            <a:schemeClr val="accent5">
                              <a:lumMod val="50000"/>
                            </a:schemeClr>
                          </a:solidFill>
                          <a:effectLst/>
                          <a:latin typeface="Arial Narrow" panose="020B0606020202030204" pitchFamily="34" charset="0"/>
                        </a:rPr>
                        <a:t>systéme</a:t>
                      </a:r>
                      <a:endParaRPr lang="fr-FR" sz="1000" noProof="0" dirty="0">
                        <a:solidFill>
                          <a:schemeClr val="accent5">
                            <a:lumMod val="50000"/>
                          </a:schemeClr>
                        </a:solidFill>
                        <a:effectLst/>
                        <a:latin typeface="Arial Narrow" panose="020B0606020202030204" pitchFamily="34" charset="0"/>
                      </a:endParaRPr>
                    </a:p>
                    <a:p>
                      <a:pPr algn="just">
                        <a:lnSpc>
                          <a:spcPct val="105000"/>
                        </a:lnSpc>
                        <a:spcAft>
                          <a:spcPts val="800"/>
                        </a:spcAft>
                        <a:buNone/>
                      </a:pPr>
                      <a:r>
                        <a:rPr lang="fr-FR" sz="1000" noProof="0" dirty="0">
                          <a:solidFill>
                            <a:schemeClr val="accent5">
                              <a:lumMod val="50000"/>
                            </a:schemeClr>
                          </a:solidFill>
                          <a:effectLst/>
                          <a:latin typeface="Arial Narrow" panose="020B0606020202030204" pitchFamily="34" charset="0"/>
                        </a:rPr>
                        <a:t>Conséquences chocs macro financiers climatiques globaux</a:t>
                      </a:r>
                    </a:p>
                    <a:p>
                      <a:pPr algn="just">
                        <a:lnSpc>
                          <a:spcPct val="105000"/>
                        </a:lnSpc>
                        <a:spcAft>
                          <a:spcPts val="800"/>
                        </a:spcAft>
                        <a:buNone/>
                      </a:pPr>
                      <a:r>
                        <a:rPr lang="fr-FR" sz="1000" noProof="0" dirty="0">
                          <a:solidFill>
                            <a:schemeClr val="accent5">
                              <a:lumMod val="50000"/>
                            </a:schemeClr>
                          </a:solidFill>
                          <a:effectLst/>
                          <a:latin typeface="Arial Narrow" panose="020B0606020202030204" pitchFamily="34" charset="0"/>
                        </a:rPr>
                        <a:t>Corrélations de risques entre secteurs financiers</a:t>
                      </a:r>
                      <a:endParaRPr lang="fr-FR" sz="1000" noProof="0" dirty="0">
                        <a:solidFill>
                          <a:schemeClr val="accent5">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915" marR="55915" marT="0" marB="0"/>
                </a:tc>
                <a:tc>
                  <a:txBody>
                    <a:bodyPr/>
                    <a:lstStyle/>
                    <a:p>
                      <a:pPr algn="just">
                        <a:lnSpc>
                          <a:spcPct val="105000"/>
                        </a:lnSpc>
                        <a:spcAft>
                          <a:spcPts val="800"/>
                        </a:spcAft>
                        <a:buNone/>
                      </a:pPr>
                      <a:r>
                        <a:rPr lang="fr-FR" sz="1000" noProof="0" dirty="0">
                          <a:solidFill>
                            <a:schemeClr val="accent5">
                              <a:lumMod val="50000"/>
                            </a:schemeClr>
                          </a:solidFill>
                          <a:effectLst/>
                          <a:latin typeface="Arial Narrow" panose="020B0606020202030204" pitchFamily="34" charset="0"/>
                        </a:rPr>
                        <a:t> </a:t>
                      </a:r>
                    </a:p>
                    <a:p>
                      <a:pPr algn="just">
                        <a:lnSpc>
                          <a:spcPct val="105000"/>
                        </a:lnSpc>
                        <a:spcAft>
                          <a:spcPts val="800"/>
                        </a:spcAft>
                        <a:buNone/>
                      </a:pPr>
                      <a:r>
                        <a:rPr lang="fr-FR" sz="1000" noProof="0" dirty="0">
                          <a:solidFill>
                            <a:schemeClr val="accent5">
                              <a:lumMod val="50000"/>
                            </a:schemeClr>
                          </a:solidFill>
                          <a:effectLst/>
                          <a:latin typeface="Arial Narrow" panose="020B0606020202030204" pitchFamily="34" charset="0"/>
                        </a:rPr>
                        <a:t>Nouveaux schémas de crises financières basés sur des crises climatiques </a:t>
                      </a:r>
                    </a:p>
                    <a:p>
                      <a:pPr algn="just">
                        <a:lnSpc>
                          <a:spcPct val="105000"/>
                        </a:lnSpc>
                        <a:spcAft>
                          <a:spcPts val="800"/>
                        </a:spcAft>
                        <a:buNone/>
                      </a:pPr>
                      <a:r>
                        <a:rPr lang="fr-FR" sz="1000" noProof="0" dirty="0" err="1">
                          <a:solidFill>
                            <a:schemeClr val="accent5">
                              <a:lumMod val="50000"/>
                            </a:schemeClr>
                          </a:solidFill>
                          <a:effectLst/>
                          <a:latin typeface="Arial Narrow" panose="020B0606020202030204" pitchFamily="34" charset="0"/>
                        </a:rPr>
                        <a:t>Detéction</a:t>
                      </a:r>
                      <a:r>
                        <a:rPr lang="fr-FR" sz="1000" noProof="0" dirty="0">
                          <a:solidFill>
                            <a:schemeClr val="accent5">
                              <a:lumMod val="50000"/>
                            </a:schemeClr>
                          </a:solidFill>
                          <a:effectLst/>
                          <a:latin typeface="Arial Narrow" panose="020B0606020202030204" pitchFamily="34" charset="0"/>
                        </a:rPr>
                        <a:t> et prévention de risques macro prudentiels  </a:t>
                      </a:r>
                    </a:p>
                    <a:p>
                      <a:pPr algn="just">
                        <a:lnSpc>
                          <a:spcPct val="105000"/>
                        </a:lnSpc>
                        <a:spcAft>
                          <a:spcPts val="800"/>
                        </a:spcAft>
                        <a:buNone/>
                      </a:pPr>
                      <a:r>
                        <a:rPr lang="fr-FR" sz="1000" noProof="0" dirty="0">
                          <a:solidFill>
                            <a:schemeClr val="accent5">
                              <a:lumMod val="50000"/>
                            </a:schemeClr>
                          </a:solidFill>
                          <a:effectLst/>
                          <a:latin typeface="Arial Narrow" panose="020B0606020202030204" pitchFamily="34" charset="0"/>
                        </a:rPr>
                        <a:t>Dimensionnement de mesures de renforcement de capital Evaluation Gap de Capital Transversalité des approches et des politiques de supervision entre Banques, Assurances et Fonds</a:t>
                      </a:r>
                      <a:endParaRPr lang="fr-FR" sz="1000" noProof="0" dirty="0">
                        <a:solidFill>
                          <a:schemeClr val="accent5">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915" marR="55915" marT="0" marB="0"/>
                </a:tc>
                <a:extLst>
                  <a:ext uri="{0D108BD9-81ED-4DB2-BD59-A6C34878D82A}">
                    <a16:rowId xmlns:a16="http://schemas.microsoft.com/office/drawing/2014/main" val="86329063"/>
                  </a:ext>
                </a:extLst>
              </a:tr>
            </a:tbl>
          </a:graphicData>
        </a:graphic>
      </p:graphicFrame>
    </p:spTree>
    <p:extLst>
      <p:ext uri="{BB962C8B-B14F-4D97-AF65-F5344CB8AC3E}">
        <p14:creationId xmlns:p14="http://schemas.microsoft.com/office/powerpoint/2010/main" val="3130578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4C9A1-7A9D-7D22-A253-9E32583AF5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631FB0-66B2-3AD5-725E-6088C0D16EB1}"/>
              </a:ext>
            </a:extLst>
          </p:cNvPr>
          <p:cNvSpPr>
            <a:spLocks noGrp="1"/>
          </p:cNvSpPr>
          <p:nvPr>
            <p:ph type="title"/>
          </p:nvPr>
        </p:nvSpPr>
        <p:spPr>
          <a:xfrm>
            <a:off x="564960" y="322466"/>
            <a:ext cx="2763603" cy="367816"/>
          </a:xfrm>
        </p:spPr>
        <p:txBody>
          <a:bodyPr>
            <a:normAutofit fontScale="90000"/>
          </a:bodyPr>
          <a:lstStyle/>
          <a:p>
            <a:r>
              <a:rPr lang="fr-FR" sz="2000" noProof="0" dirty="0">
                <a:solidFill>
                  <a:schemeClr val="accent2">
                    <a:lumMod val="75000"/>
                  </a:schemeClr>
                </a:solidFill>
              </a:rPr>
              <a:t>La capitalisation du secteur </a:t>
            </a:r>
          </a:p>
        </p:txBody>
      </p:sp>
      <p:pic>
        <p:nvPicPr>
          <p:cNvPr id="6" name="Content Placeholder 5">
            <a:extLst>
              <a:ext uri="{FF2B5EF4-FFF2-40B4-BE49-F238E27FC236}">
                <a16:creationId xmlns:a16="http://schemas.microsoft.com/office/drawing/2014/main" id="{289F0BFC-0823-824B-652F-E5E065046C8C}"/>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3639670" y="3233713"/>
            <a:ext cx="8380051" cy="3375768"/>
          </a:xfrm>
          <a:prstGeom prst="rect">
            <a:avLst/>
          </a:prstGeom>
          <a:noFill/>
          <a:ln w="3175">
            <a:solidFill>
              <a:schemeClr val="accent1">
                <a:lumMod val="100000"/>
                <a:lumOff val="0"/>
              </a:schemeClr>
            </a:solidFill>
            <a:miter lim="800000"/>
            <a:headEnd/>
            <a:tailEnd/>
          </a:ln>
        </p:spPr>
      </p:pic>
      <p:sp>
        <p:nvSpPr>
          <p:cNvPr id="9" name="Footer Placeholder 8">
            <a:extLst>
              <a:ext uri="{FF2B5EF4-FFF2-40B4-BE49-F238E27FC236}">
                <a16:creationId xmlns:a16="http://schemas.microsoft.com/office/drawing/2014/main" id="{5B1F5FA3-1864-B341-B65D-8F7D18B3C2B3}"/>
              </a:ext>
            </a:extLst>
          </p:cNvPr>
          <p:cNvSpPr>
            <a:spLocks noGrp="1"/>
          </p:cNvSpPr>
          <p:nvPr>
            <p:ph type="ftr" sz="quarter" idx="11"/>
          </p:nvPr>
        </p:nvSpPr>
        <p:spPr/>
        <p:txBody>
          <a:bodyPr/>
          <a:lstStyle/>
          <a:p>
            <a:r>
              <a:rPr lang="en-US" dirty="0"/>
              <a:t>19</a:t>
            </a:r>
          </a:p>
        </p:txBody>
      </p:sp>
      <p:sp>
        <p:nvSpPr>
          <p:cNvPr id="5" name="Title 1">
            <a:extLst>
              <a:ext uri="{FF2B5EF4-FFF2-40B4-BE49-F238E27FC236}">
                <a16:creationId xmlns:a16="http://schemas.microsoft.com/office/drawing/2014/main" id="{85C0DEF5-9539-4160-E14E-0FFE66EEA5DB}"/>
              </a:ext>
            </a:extLst>
          </p:cNvPr>
          <p:cNvSpPr txBox="1">
            <a:spLocks/>
          </p:cNvSpPr>
          <p:nvPr/>
        </p:nvSpPr>
        <p:spPr>
          <a:xfrm>
            <a:off x="3639671" y="322467"/>
            <a:ext cx="8380050" cy="367816"/>
          </a:xfrm>
          <a:prstGeom prst="rect">
            <a:avLst/>
          </a:prstGeom>
          <a:ln w="3175">
            <a:solidFill>
              <a:schemeClr val="accent2"/>
            </a:solidFill>
          </a:ln>
        </p:spPr>
        <p:txBody>
          <a:bodyPr vert="horz" lIns="91440" tIns="45720" rIns="91440" bIns="45720" rtlCol="0" anchor="t">
            <a:normAutofit/>
          </a:bodyPr>
          <a:lstStyle>
            <a:lvl1pPr algn="l" defTabSz="457200" rtl="0" eaLnBrk="1" latinLnBrk="0" hangingPunct="1">
              <a:spcBef>
                <a:spcPct val="0"/>
              </a:spcBef>
              <a:buNone/>
              <a:defRPr sz="1800" kern="1200">
                <a:solidFill>
                  <a:schemeClr val="tx2">
                    <a:lumMod val="50000"/>
                  </a:schemeClr>
                </a:solidFill>
                <a:latin typeface="Arial Narrow" panose="020B0606020202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noProof="0" dirty="0">
                <a:solidFill>
                  <a:schemeClr val="accent2">
                    <a:lumMod val="75000"/>
                  </a:schemeClr>
                </a:solidFill>
              </a:rPr>
              <a:t>La question des marges de manœuvre</a:t>
            </a:r>
          </a:p>
        </p:txBody>
      </p:sp>
      <p:pic>
        <p:nvPicPr>
          <p:cNvPr id="8" name="Picture 7">
            <a:extLst>
              <a:ext uri="{FF2B5EF4-FFF2-40B4-BE49-F238E27FC236}">
                <a16:creationId xmlns:a16="http://schemas.microsoft.com/office/drawing/2014/main" id="{0BB7B8C4-3BB1-6BCB-7B0E-AE1BABBA7FA9}"/>
              </a:ext>
            </a:extLst>
          </p:cNvPr>
          <p:cNvPicPr>
            <a:picLocks noChangeAspect="1"/>
          </p:cNvPicPr>
          <p:nvPr/>
        </p:nvPicPr>
        <p:blipFill>
          <a:blip r:embed="rId4"/>
          <a:stretch>
            <a:fillRect/>
          </a:stretch>
        </p:blipFill>
        <p:spPr>
          <a:xfrm>
            <a:off x="521547" y="801784"/>
            <a:ext cx="2807016" cy="5807697"/>
          </a:xfrm>
          <a:prstGeom prst="rect">
            <a:avLst/>
          </a:prstGeom>
        </p:spPr>
      </p:pic>
      <p:sp>
        <p:nvSpPr>
          <p:cNvPr id="4" name="Content Placeholder 2">
            <a:extLst>
              <a:ext uri="{FF2B5EF4-FFF2-40B4-BE49-F238E27FC236}">
                <a16:creationId xmlns:a16="http://schemas.microsoft.com/office/drawing/2014/main" id="{6BBB0CED-17A0-B8F0-E37D-5676E9478D7D}"/>
              </a:ext>
            </a:extLst>
          </p:cNvPr>
          <p:cNvSpPr txBox="1">
            <a:spLocks/>
          </p:cNvSpPr>
          <p:nvPr/>
        </p:nvSpPr>
        <p:spPr>
          <a:xfrm>
            <a:off x="3639671" y="898408"/>
            <a:ext cx="8380050" cy="2266133"/>
          </a:xfrm>
          <a:prstGeom prst="rect">
            <a:avLst/>
          </a:prstGeom>
          <a:ln w="3175">
            <a:solidFill>
              <a:srgbClr val="002060"/>
            </a:solidFill>
            <a:prstDash val="sysDot"/>
          </a:ln>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400" kern="1200">
                <a:solidFill>
                  <a:schemeClr val="tx2">
                    <a:lumMod val="50000"/>
                  </a:schemeClr>
                </a:solidFill>
                <a:latin typeface="Arial Narrow" panose="020B0606020202030204" pitchFamily="34" charset="0"/>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400" kern="1200">
                <a:solidFill>
                  <a:schemeClr val="tx2">
                    <a:lumMod val="50000"/>
                  </a:schemeClr>
                </a:solidFill>
                <a:latin typeface="Arial Narrow" panose="020B0606020202030204" pitchFamily="34" charset="0"/>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2">
                    <a:lumMod val="50000"/>
                  </a:schemeClr>
                </a:solidFill>
                <a:latin typeface="Arial Narrow" panose="020B0606020202030204" pitchFamily="34" charset="0"/>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400" kern="1200">
                <a:solidFill>
                  <a:schemeClr val="tx2">
                    <a:lumMod val="50000"/>
                  </a:schemeClr>
                </a:solidFill>
                <a:latin typeface="Arial Narrow" panose="020B0606020202030204" pitchFamily="34" charset="0"/>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400" kern="1200">
                <a:solidFill>
                  <a:schemeClr val="tx2">
                    <a:lumMod val="50000"/>
                  </a:schemeClr>
                </a:solidFill>
                <a:latin typeface="Arial Narrow" panose="020B0606020202030204" pitchFamily="34" charset="0"/>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fr-FR" sz="1600" noProof="0" dirty="0">
                <a:solidFill>
                  <a:schemeClr val="accent3">
                    <a:lumMod val="75000"/>
                  </a:schemeClr>
                </a:solidFill>
              </a:rPr>
              <a:t>Capacité des établissements à absorber :</a:t>
            </a:r>
          </a:p>
          <a:p>
            <a:pPr>
              <a:buFont typeface="Arial Narrow" panose="020B0606020202030204" pitchFamily="34" charset="0"/>
              <a:buChar char="-"/>
            </a:pPr>
            <a:r>
              <a:rPr lang="fr-FR" sz="1600" dirty="0">
                <a:solidFill>
                  <a:schemeClr val="accent3">
                    <a:lumMod val="75000"/>
                  </a:schemeClr>
                </a:solidFill>
              </a:rPr>
              <a:t>Réduction du CET1 et augmentation RWA</a:t>
            </a:r>
          </a:p>
          <a:p>
            <a:pPr>
              <a:buFont typeface="Arial Narrow" panose="020B0606020202030204" pitchFamily="34" charset="0"/>
              <a:buChar char="-"/>
            </a:pPr>
            <a:r>
              <a:rPr lang="fr-FR" sz="1600" dirty="0">
                <a:solidFill>
                  <a:schemeClr val="accent3">
                    <a:lumMod val="75000"/>
                  </a:schemeClr>
                </a:solidFill>
              </a:rPr>
              <a:t>Evolution de la réglementation (hausse des exigences)</a:t>
            </a:r>
          </a:p>
          <a:p>
            <a:pPr>
              <a:buFont typeface="Arial Narrow" panose="020B0606020202030204" pitchFamily="34" charset="0"/>
              <a:buChar char="-"/>
            </a:pPr>
            <a:r>
              <a:rPr lang="fr-FR" sz="1600" dirty="0">
                <a:solidFill>
                  <a:schemeClr val="accent3">
                    <a:lumMod val="75000"/>
                  </a:schemeClr>
                </a:solidFill>
              </a:rPr>
              <a:t>Chocs et pertes de type stress test réglementaire/géopolitiques et climatiques </a:t>
            </a:r>
          </a:p>
          <a:p>
            <a:pPr marL="0" indent="0">
              <a:buNone/>
            </a:pPr>
            <a:r>
              <a:rPr lang="fr-FR" sz="1600" dirty="0">
                <a:solidFill>
                  <a:schemeClr val="accent3">
                    <a:lumMod val="75000"/>
                  </a:schemeClr>
                </a:solidFill>
              </a:rPr>
              <a:t>- Marges de manœuvre </a:t>
            </a:r>
            <a:r>
              <a:rPr lang="fr-FR" sz="1600" dirty="0">
                <a:solidFill>
                  <a:schemeClr val="accent4">
                    <a:lumMod val="50000"/>
                  </a:schemeClr>
                </a:solidFill>
              </a:rPr>
              <a:t>Headroom = CET1 - RWA[P1R+P2R+CoB+CBR+P2G]</a:t>
            </a:r>
          </a:p>
          <a:p>
            <a:pPr marL="0" indent="0">
              <a:buNone/>
            </a:pPr>
            <a:r>
              <a:rPr lang="fr-FR" sz="1600" dirty="0">
                <a:solidFill>
                  <a:schemeClr val="accent3">
                    <a:lumMod val="75000"/>
                  </a:schemeClr>
                </a:solidFill>
              </a:rPr>
              <a:t> - ‘’T</a:t>
            </a:r>
            <a:r>
              <a:rPr lang="fr-FR" sz="1600" noProof="0" dirty="0">
                <a:solidFill>
                  <a:schemeClr val="accent3">
                    <a:lumMod val="75000"/>
                  </a:schemeClr>
                </a:solidFill>
              </a:rPr>
              <a:t>ail’’ risk sous 2 à 3 % ? </a:t>
            </a:r>
            <a:r>
              <a:rPr lang="fr-FR" sz="1600" dirty="0">
                <a:solidFill>
                  <a:schemeClr val="accent3">
                    <a:lumMod val="75000"/>
                  </a:schemeClr>
                </a:solidFill>
              </a:rPr>
              <a:t>C</a:t>
            </a:r>
            <a:r>
              <a:rPr lang="fr-FR" sz="1600" noProof="0" dirty="0" err="1">
                <a:solidFill>
                  <a:schemeClr val="accent3">
                    <a:lumMod val="75000"/>
                  </a:schemeClr>
                </a:solidFill>
              </a:rPr>
              <a:t>omportement</a:t>
            </a:r>
            <a:r>
              <a:rPr lang="fr-FR" sz="1600" noProof="0" dirty="0">
                <a:solidFill>
                  <a:schemeClr val="accent3">
                    <a:lumMod val="75000"/>
                  </a:schemeClr>
                </a:solidFill>
              </a:rPr>
              <a:t> des </a:t>
            </a:r>
            <a:r>
              <a:rPr lang="fr-FR" sz="1600" dirty="0">
                <a:solidFill>
                  <a:schemeClr val="accent3">
                    <a:lumMod val="75000"/>
                  </a:schemeClr>
                </a:solidFill>
              </a:rPr>
              <a:t>ratios en cas de chocs (</a:t>
            </a:r>
            <a:r>
              <a:rPr lang="fr-FR" sz="1600" dirty="0" err="1">
                <a:solidFill>
                  <a:schemeClr val="accent3">
                    <a:lumMod val="75000"/>
                  </a:schemeClr>
                </a:solidFill>
              </a:rPr>
              <a:t>cf</a:t>
            </a:r>
            <a:r>
              <a:rPr lang="fr-FR" sz="1600" dirty="0">
                <a:solidFill>
                  <a:schemeClr val="accent3">
                    <a:lumMod val="75000"/>
                  </a:schemeClr>
                </a:solidFill>
              </a:rPr>
              <a:t> Stress Test Prudentiel EBA ) </a:t>
            </a:r>
            <a:endParaRPr lang="fr-FR" sz="1600" noProof="0" dirty="0">
              <a:solidFill>
                <a:schemeClr val="accent3">
                  <a:lumMod val="75000"/>
                </a:schemeClr>
              </a:solidFill>
            </a:endParaRPr>
          </a:p>
        </p:txBody>
      </p:sp>
    </p:spTree>
    <p:extLst>
      <p:ext uri="{BB962C8B-B14F-4D97-AF65-F5344CB8AC3E}">
        <p14:creationId xmlns:p14="http://schemas.microsoft.com/office/powerpoint/2010/main" val="2810087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E21EF-80A6-28CE-4B5D-7003493013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A864A6-1870-6CE0-1B71-3312A36353B5}"/>
              </a:ext>
            </a:extLst>
          </p:cNvPr>
          <p:cNvSpPr>
            <a:spLocks noGrp="1"/>
          </p:cNvSpPr>
          <p:nvPr>
            <p:ph type="title"/>
          </p:nvPr>
        </p:nvSpPr>
        <p:spPr>
          <a:xfrm>
            <a:off x="755373" y="346826"/>
            <a:ext cx="5340624" cy="425765"/>
          </a:xfrm>
        </p:spPr>
        <p:txBody>
          <a:bodyPr>
            <a:normAutofit/>
          </a:bodyPr>
          <a:lstStyle/>
          <a:p>
            <a:r>
              <a:rPr lang="fr-FR" sz="1600" b="1" dirty="0">
                <a:solidFill>
                  <a:schemeClr val="accent2">
                    <a:lumMod val="75000"/>
                  </a:schemeClr>
                </a:solidFill>
              </a:rPr>
              <a:t>Politiques climatiques et politiques de supervisions </a:t>
            </a:r>
            <a:endParaRPr lang="fr-FR" sz="1600" b="1" noProof="0" dirty="0">
              <a:solidFill>
                <a:schemeClr val="accent2">
                  <a:lumMod val="75000"/>
                </a:schemeClr>
              </a:solidFill>
            </a:endParaRPr>
          </a:p>
        </p:txBody>
      </p:sp>
      <p:sp>
        <p:nvSpPr>
          <p:cNvPr id="3" name="Content Placeholder 2">
            <a:extLst>
              <a:ext uri="{FF2B5EF4-FFF2-40B4-BE49-F238E27FC236}">
                <a16:creationId xmlns:a16="http://schemas.microsoft.com/office/drawing/2014/main" id="{92E708D5-F7D2-275C-E7F6-0E503FDEE36B}"/>
              </a:ext>
            </a:extLst>
          </p:cNvPr>
          <p:cNvSpPr>
            <a:spLocks noGrp="1"/>
          </p:cNvSpPr>
          <p:nvPr>
            <p:ph sz="half" idx="1"/>
          </p:nvPr>
        </p:nvSpPr>
        <p:spPr>
          <a:xfrm>
            <a:off x="755373" y="830478"/>
            <a:ext cx="5340626" cy="5767545"/>
          </a:xfrm>
        </p:spPr>
        <p:txBody>
          <a:bodyPr>
            <a:noAutofit/>
          </a:bodyPr>
          <a:lstStyle/>
          <a:p>
            <a:pPr marL="0" indent="0">
              <a:buNone/>
            </a:pPr>
            <a:r>
              <a:rPr lang="fr-FR" sz="1800" dirty="0">
                <a:solidFill>
                  <a:schemeClr val="accent5">
                    <a:lumMod val="50000"/>
                  </a:schemeClr>
                </a:solidFill>
              </a:rPr>
              <a:t>Risques : </a:t>
            </a:r>
          </a:p>
          <a:p>
            <a:pPr>
              <a:buFontTx/>
              <a:buChar char="-"/>
            </a:pPr>
            <a:r>
              <a:rPr lang="fr-FR" sz="1800" dirty="0">
                <a:solidFill>
                  <a:schemeClr val="accent5">
                    <a:lumMod val="50000"/>
                  </a:schemeClr>
                </a:solidFill>
              </a:rPr>
              <a:t>exposition aux risques de crédit (concentration individuelle) des banques ; </a:t>
            </a:r>
          </a:p>
          <a:p>
            <a:pPr>
              <a:buFontTx/>
              <a:buChar char="-"/>
            </a:pPr>
            <a:r>
              <a:rPr lang="fr-FR" sz="1800" dirty="0">
                <a:solidFill>
                  <a:schemeClr val="accent5">
                    <a:lumMod val="50000"/>
                  </a:schemeClr>
                </a:solidFill>
              </a:rPr>
              <a:t>frein à la recomposition de l’offre nécessaire pour la transition </a:t>
            </a:r>
          </a:p>
          <a:p>
            <a:pPr>
              <a:buFontTx/>
              <a:buChar char="-"/>
            </a:pPr>
            <a:r>
              <a:rPr lang="fr-FR" sz="1800" dirty="0">
                <a:solidFill>
                  <a:schemeClr val="accent5">
                    <a:lumMod val="50000"/>
                  </a:schemeClr>
                </a:solidFill>
              </a:rPr>
              <a:t>dimension systémique en cas de choc de valeur des actifs (concentration du secteur) </a:t>
            </a:r>
          </a:p>
          <a:p>
            <a:pPr>
              <a:buFontTx/>
              <a:buChar char="-"/>
            </a:pPr>
            <a:r>
              <a:rPr lang="fr-FR" sz="1800" dirty="0">
                <a:solidFill>
                  <a:schemeClr val="accent5">
                    <a:lumMod val="50000"/>
                  </a:schemeClr>
                </a:solidFill>
              </a:rPr>
              <a:t>diffusion des risques en cas de titrisation (non encadrée) </a:t>
            </a:r>
          </a:p>
          <a:p>
            <a:pPr marL="0" indent="0" algn="just">
              <a:buNone/>
            </a:pPr>
            <a:r>
              <a:rPr lang="fr-FR" sz="1800" dirty="0">
                <a:solidFill>
                  <a:schemeClr val="accent5">
                    <a:lumMod val="50000"/>
                  </a:schemeClr>
                </a:solidFill>
              </a:rPr>
              <a:t>A</a:t>
            </a:r>
            <a:r>
              <a:rPr lang="fr-FR" sz="1800" noProof="0" dirty="0">
                <a:solidFill>
                  <a:schemeClr val="accent5">
                    <a:lumMod val="50000"/>
                  </a:schemeClr>
                </a:solidFill>
              </a:rPr>
              <a:t>daptation des bilans bancaires à la montée des risques climatiques </a:t>
            </a:r>
          </a:p>
          <a:p>
            <a:pPr algn="just">
              <a:buFont typeface="Arial Narrow" panose="020B0606020202030204" pitchFamily="34" charset="0"/>
              <a:buChar char="-"/>
            </a:pPr>
            <a:r>
              <a:rPr lang="fr-FR" sz="1800" dirty="0">
                <a:solidFill>
                  <a:schemeClr val="accent5">
                    <a:lumMod val="50000"/>
                  </a:schemeClr>
                </a:solidFill>
              </a:rPr>
              <a:t>l’encombrement ‘’brown’’ de leur bilan (stock) </a:t>
            </a:r>
          </a:p>
          <a:p>
            <a:pPr algn="just">
              <a:buFontTx/>
              <a:buChar char="-"/>
            </a:pPr>
            <a:r>
              <a:rPr lang="fr-FR" sz="1800" noProof="0" dirty="0">
                <a:solidFill>
                  <a:schemeClr val="accent5">
                    <a:lumMod val="50000"/>
                  </a:schemeClr>
                </a:solidFill>
              </a:rPr>
              <a:t>les politiques d’origination des crédits (les flux) donc choix de financement entre secteurs/contreparties ‘’brown ou green’’</a:t>
            </a:r>
          </a:p>
          <a:p>
            <a:pPr marL="0" indent="0">
              <a:buNone/>
            </a:pPr>
            <a:r>
              <a:rPr lang="fr-FR" sz="1800" dirty="0">
                <a:solidFill>
                  <a:schemeClr val="accent5">
                    <a:lumMod val="50000"/>
                  </a:schemeClr>
                </a:solidFill>
              </a:rPr>
              <a:t>A</a:t>
            </a:r>
            <a:r>
              <a:rPr lang="fr-FR" sz="1800" noProof="0" dirty="0">
                <a:solidFill>
                  <a:schemeClr val="accent5">
                    <a:lumMod val="50000"/>
                  </a:schemeClr>
                </a:solidFill>
              </a:rPr>
              <a:t>purement durable des bilans aller de pair </a:t>
            </a:r>
            <a:r>
              <a:rPr lang="fr-FR" sz="1800" b="1" i="1" noProof="0" dirty="0">
                <a:solidFill>
                  <a:schemeClr val="accent5">
                    <a:lumMod val="50000"/>
                  </a:schemeClr>
                </a:solidFill>
              </a:rPr>
              <a:t>avec </a:t>
            </a:r>
            <a:r>
              <a:rPr lang="fr-FR" sz="1800" noProof="0" dirty="0">
                <a:solidFill>
                  <a:schemeClr val="accent5">
                    <a:lumMod val="50000"/>
                  </a:schemeClr>
                </a:solidFill>
              </a:rPr>
              <a:t>une politique de financement  adaptée – trajectoires et engagement durables </a:t>
            </a:r>
            <a:r>
              <a:rPr lang="fr-FR" noProof="0" dirty="0">
                <a:solidFill>
                  <a:schemeClr val="accent5">
                    <a:lumMod val="50000"/>
                  </a:schemeClr>
                </a:solidFill>
              </a:rPr>
              <a:t>- </a:t>
            </a:r>
          </a:p>
          <a:p>
            <a:pPr marL="0" indent="0">
              <a:buNone/>
            </a:pPr>
            <a:endParaRPr lang="fr-FR" noProof="0" dirty="0">
              <a:solidFill>
                <a:schemeClr val="accent5">
                  <a:lumMod val="50000"/>
                </a:schemeClr>
              </a:solidFill>
            </a:endParaRPr>
          </a:p>
          <a:p>
            <a:endParaRPr lang="fr-FR" noProof="0" dirty="0">
              <a:solidFill>
                <a:schemeClr val="accent5">
                  <a:lumMod val="50000"/>
                </a:schemeClr>
              </a:solidFill>
            </a:endParaRPr>
          </a:p>
        </p:txBody>
      </p:sp>
      <p:sp>
        <p:nvSpPr>
          <p:cNvPr id="8" name="Footer Placeholder 7">
            <a:extLst>
              <a:ext uri="{FF2B5EF4-FFF2-40B4-BE49-F238E27FC236}">
                <a16:creationId xmlns:a16="http://schemas.microsoft.com/office/drawing/2014/main" id="{FE1ABE14-A034-C2AA-6A9C-A68A0D9CFC51}"/>
              </a:ext>
            </a:extLst>
          </p:cNvPr>
          <p:cNvSpPr>
            <a:spLocks noGrp="1"/>
          </p:cNvSpPr>
          <p:nvPr>
            <p:ph type="ftr" sz="quarter" idx="11"/>
          </p:nvPr>
        </p:nvSpPr>
        <p:spPr/>
        <p:txBody>
          <a:bodyPr/>
          <a:lstStyle/>
          <a:p>
            <a:r>
              <a:rPr lang="en-US" dirty="0"/>
              <a:t>20</a:t>
            </a:r>
          </a:p>
        </p:txBody>
      </p:sp>
      <p:sp>
        <p:nvSpPr>
          <p:cNvPr id="4" name="Content Placeholder 3">
            <a:extLst>
              <a:ext uri="{FF2B5EF4-FFF2-40B4-BE49-F238E27FC236}">
                <a16:creationId xmlns:a16="http://schemas.microsoft.com/office/drawing/2014/main" id="{97D748B3-EBCB-E993-AA87-145791093D07}"/>
              </a:ext>
            </a:extLst>
          </p:cNvPr>
          <p:cNvSpPr>
            <a:spLocks noGrp="1"/>
          </p:cNvSpPr>
          <p:nvPr>
            <p:ph sz="half" idx="12"/>
          </p:nvPr>
        </p:nvSpPr>
        <p:spPr>
          <a:xfrm>
            <a:off x="6266330" y="830478"/>
            <a:ext cx="5611906" cy="5767545"/>
          </a:xfrm>
          <a:prstGeom prst="rect">
            <a:avLst/>
          </a:prstGeom>
        </p:spPr>
        <p:txBody>
          <a:bodyPr>
            <a:noAutofit/>
          </a:bodyPr>
          <a:lstStyle/>
          <a:p>
            <a:pPr marL="0" indent="0" algn="just">
              <a:buNone/>
            </a:pPr>
            <a:r>
              <a:rPr lang="fr-FR" sz="1800" dirty="0">
                <a:solidFill>
                  <a:schemeClr val="accent5">
                    <a:lumMod val="50000"/>
                  </a:schemeClr>
                </a:solidFill>
              </a:rPr>
              <a:t>Cantonnement des actifs – par exemple - </a:t>
            </a:r>
          </a:p>
          <a:p>
            <a:pPr algn="just">
              <a:buFontTx/>
              <a:buChar char="-"/>
            </a:pPr>
            <a:r>
              <a:rPr lang="fr-FR" sz="1800" dirty="0">
                <a:solidFill>
                  <a:schemeClr val="accent5">
                    <a:lumMod val="50000"/>
                  </a:schemeClr>
                </a:solidFill>
              </a:rPr>
              <a:t>Structures adossées aux acteurs concernés</a:t>
            </a:r>
          </a:p>
          <a:p>
            <a:pPr algn="just">
              <a:buFontTx/>
              <a:buChar char="-"/>
            </a:pPr>
            <a:r>
              <a:rPr lang="fr-FR" sz="1800" noProof="0" dirty="0">
                <a:solidFill>
                  <a:schemeClr val="accent5">
                    <a:lumMod val="50000"/>
                  </a:schemeClr>
                </a:solidFill>
              </a:rPr>
              <a:t>Supervisées base individuelle </a:t>
            </a:r>
          </a:p>
          <a:p>
            <a:pPr algn="just">
              <a:buFontTx/>
              <a:buChar char="-"/>
            </a:pPr>
            <a:r>
              <a:rPr lang="fr-FR" sz="1800" noProof="0" dirty="0">
                <a:solidFill>
                  <a:schemeClr val="accent5">
                    <a:lumMod val="50000"/>
                  </a:schemeClr>
                </a:solidFill>
              </a:rPr>
              <a:t>Capitalisation par acteurs ban</a:t>
            </a:r>
            <a:r>
              <a:rPr lang="fr-FR" sz="1800" dirty="0" err="1">
                <a:solidFill>
                  <a:schemeClr val="accent5">
                    <a:lumMod val="50000"/>
                  </a:schemeClr>
                </a:solidFill>
              </a:rPr>
              <a:t>caires</a:t>
            </a:r>
            <a:r>
              <a:rPr lang="fr-FR" sz="1800" dirty="0">
                <a:solidFill>
                  <a:schemeClr val="accent5">
                    <a:lumMod val="50000"/>
                  </a:schemeClr>
                </a:solidFill>
              </a:rPr>
              <a:t> et investisseurs </a:t>
            </a:r>
          </a:p>
          <a:p>
            <a:pPr algn="just">
              <a:buFontTx/>
              <a:buChar char="-"/>
            </a:pPr>
            <a:r>
              <a:rPr lang="fr-FR" sz="1800" noProof="0" dirty="0">
                <a:solidFill>
                  <a:schemeClr val="accent5">
                    <a:lumMod val="50000"/>
                  </a:schemeClr>
                </a:solidFill>
              </a:rPr>
              <a:t>Complément </a:t>
            </a:r>
            <a:r>
              <a:rPr lang="fr-FR" sz="1800" dirty="0">
                <a:solidFill>
                  <a:schemeClr val="accent5">
                    <a:lumMod val="50000"/>
                  </a:schemeClr>
                </a:solidFill>
              </a:rPr>
              <a:t>f</a:t>
            </a:r>
            <a:r>
              <a:rPr lang="fr-FR" sz="1800" noProof="0" dirty="0" err="1">
                <a:solidFill>
                  <a:schemeClr val="accent5">
                    <a:lumMod val="50000"/>
                  </a:schemeClr>
                </a:solidFill>
              </a:rPr>
              <a:t>inancement</a:t>
            </a:r>
            <a:r>
              <a:rPr lang="fr-FR" sz="1800" noProof="0" dirty="0">
                <a:solidFill>
                  <a:schemeClr val="accent5">
                    <a:lumMod val="50000"/>
                  </a:schemeClr>
                </a:solidFill>
              </a:rPr>
              <a:t> interne </a:t>
            </a:r>
          </a:p>
          <a:p>
            <a:pPr algn="just">
              <a:buFontTx/>
              <a:buChar char="-"/>
            </a:pPr>
            <a:r>
              <a:rPr lang="fr-FR" sz="1800" dirty="0">
                <a:solidFill>
                  <a:schemeClr val="accent5">
                    <a:lumMod val="50000"/>
                  </a:schemeClr>
                </a:solidFill>
              </a:rPr>
              <a:t>Gestion en extinction </a:t>
            </a:r>
          </a:p>
          <a:p>
            <a:pPr algn="just">
              <a:buFontTx/>
              <a:buChar char="-"/>
            </a:pPr>
            <a:r>
              <a:rPr lang="fr-FR" sz="1800" noProof="0" dirty="0">
                <a:solidFill>
                  <a:schemeClr val="accent5">
                    <a:lumMod val="50000"/>
                  </a:schemeClr>
                </a:solidFill>
              </a:rPr>
              <a:t>Transparence résultats, trajectoires classes d’actifs </a:t>
            </a:r>
            <a:r>
              <a:rPr lang="fr-FR" sz="1800" noProof="0" dirty="0" err="1">
                <a:solidFill>
                  <a:schemeClr val="accent5">
                    <a:lumMod val="50000"/>
                  </a:schemeClr>
                </a:solidFill>
              </a:rPr>
              <a:t>etc</a:t>
            </a:r>
            <a:r>
              <a:rPr lang="fr-FR" sz="1800" noProof="0" dirty="0">
                <a:solidFill>
                  <a:schemeClr val="accent5">
                    <a:lumMod val="50000"/>
                  </a:schemeClr>
                </a:solidFill>
              </a:rPr>
              <a:t> </a:t>
            </a:r>
          </a:p>
          <a:p>
            <a:pPr marL="0" indent="0" algn="just">
              <a:buNone/>
            </a:pPr>
            <a:endParaRPr lang="fr-FR" sz="1800" dirty="0">
              <a:solidFill>
                <a:schemeClr val="accent5">
                  <a:lumMod val="50000"/>
                </a:schemeClr>
              </a:solidFill>
            </a:endParaRPr>
          </a:p>
          <a:p>
            <a:pPr marL="0" indent="0" algn="just">
              <a:buNone/>
            </a:pPr>
            <a:r>
              <a:rPr lang="fr-FR" sz="1800" noProof="0" dirty="0">
                <a:solidFill>
                  <a:schemeClr val="accent5">
                    <a:lumMod val="50000"/>
                  </a:schemeClr>
                </a:solidFill>
              </a:rPr>
              <a:t>Problème complexe tant que rentabilité ‘’actifs brown’’ sera élevée </a:t>
            </a:r>
          </a:p>
          <a:p>
            <a:pPr marL="0" indent="0" algn="just">
              <a:buNone/>
            </a:pPr>
            <a:endParaRPr lang="fr-FR" sz="1800" dirty="0">
              <a:solidFill>
                <a:schemeClr val="accent5">
                  <a:lumMod val="50000"/>
                </a:schemeClr>
              </a:solidFill>
            </a:endParaRPr>
          </a:p>
          <a:p>
            <a:pPr marL="0" indent="0" algn="just">
              <a:buNone/>
            </a:pPr>
            <a:r>
              <a:rPr lang="fr-FR" sz="1800" noProof="0" dirty="0">
                <a:solidFill>
                  <a:schemeClr val="accent5">
                    <a:lumMod val="50000"/>
                  </a:schemeClr>
                </a:solidFill>
              </a:rPr>
              <a:t>Politique climatique : mécanisme ‘’taxe carbone’’ pour rééquilibrer en amont les rentabilités et éviter les effets d’éviction du secteur régulé au non régulé </a:t>
            </a:r>
          </a:p>
        </p:txBody>
      </p:sp>
      <p:sp>
        <p:nvSpPr>
          <p:cNvPr id="6" name="Title 1">
            <a:extLst>
              <a:ext uri="{FF2B5EF4-FFF2-40B4-BE49-F238E27FC236}">
                <a16:creationId xmlns:a16="http://schemas.microsoft.com/office/drawing/2014/main" id="{57F93B19-F643-3C92-FF9D-03B0C73CC66D}"/>
              </a:ext>
            </a:extLst>
          </p:cNvPr>
          <p:cNvSpPr txBox="1">
            <a:spLocks/>
          </p:cNvSpPr>
          <p:nvPr/>
        </p:nvSpPr>
        <p:spPr>
          <a:xfrm>
            <a:off x="6298081" y="346825"/>
            <a:ext cx="5548404" cy="425765"/>
          </a:xfrm>
          <a:prstGeom prst="rect">
            <a:avLst/>
          </a:prstGeom>
          <a:ln w="3175">
            <a:solidFill>
              <a:schemeClr val="accent2"/>
            </a:solidFill>
          </a:ln>
        </p:spPr>
        <p:txBody>
          <a:bodyPr vert="horz" lIns="91440" tIns="45720" rIns="91440" bIns="45720" rtlCol="0" anchor="t">
            <a:normAutofit/>
          </a:bodyPr>
          <a:lstStyle>
            <a:lvl1pPr algn="l" defTabSz="457200" rtl="0" eaLnBrk="1" latinLnBrk="0" hangingPunct="1">
              <a:spcBef>
                <a:spcPct val="0"/>
              </a:spcBef>
              <a:buNone/>
              <a:defRPr sz="1800" kern="1200">
                <a:solidFill>
                  <a:schemeClr val="tx2">
                    <a:lumMod val="50000"/>
                  </a:schemeClr>
                </a:solidFill>
                <a:latin typeface="Arial Narrow" panose="020B0606020202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600" b="1" noProof="0" dirty="0">
                <a:solidFill>
                  <a:schemeClr val="accent5">
                    <a:lumMod val="50000"/>
                  </a:schemeClr>
                </a:solidFill>
              </a:rPr>
              <a:t>L’encombrement ‘’brown’’ des bilans bancaires </a:t>
            </a:r>
          </a:p>
        </p:txBody>
      </p:sp>
    </p:spTree>
    <p:extLst>
      <p:ext uri="{BB962C8B-B14F-4D97-AF65-F5344CB8AC3E}">
        <p14:creationId xmlns:p14="http://schemas.microsoft.com/office/powerpoint/2010/main" val="1908239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7748D-DEB7-0887-D78C-AEF785E379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F87126-6AA9-AF22-28E6-5D7FDC03A80D}"/>
              </a:ext>
            </a:extLst>
          </p:cNvPr>
          <p:cNvSpPr>
            <a:spLocks noGrp="1"/>
          </p:cNvSpPr>
          <p:nvPr>
            <p:ph type="title"/>
          </p:nvPr>
        </p:nvSpPr>
        <p:spPr>
          <a:xfrm>
            <a:off x="620158" y="174602"/>
            <a:ext cx="5380949" cy="479909"/>
          </a:xfrm>
        </p:spPr>
        <p:txBody>
          <a:bodyPr>
            <a:normAutofit/>
          </a:bodyPr>
          <a:lstStyle/>
          <a:p>
            <a:r>
              <a:rPr lang="fr-FR" sz="2000" dirty="0">
                <a:solidFill>
                  <a:schemeClr val="accent2">
                    <a:lumMod val="75000"/>
                  </a:schemeClr>
                </a:solidFill>
              </a:rPr>
              <a:t>Politiques climatiques et politiques de supervisions </a:t>
            </a:r>
            <a:endParaRPr lang="fr-FR" sz="2000" noProof="0" dirty="0">
              <a:solidFill>
                <a:schemeClr val="accent2">
                  <a:lumMod val="75000"/>
                </a:schemeClr>
              </a:solidFill>
            </a:endParaRPr>
          </a:p>
        </p:txBody>
      </p:sp>
      <p:sp>
        <p:nvSpPr>
          <p:cNvPr id="9" name="Footer Placeholder 8">
            <a:extLst>
              <a:ext uri="{FF2B5EF4-FFF2-40B4-BE49-F238E27FC236}">
                <a16:creationId xmlns:a16="http://schemas.microsoft.com/office/drawing/2014/main" id="{A16EA0CA-C1DC-683F-5D8C-540CB9316D70}"/>
              </a:ext>
            </a:extLst>
          </p:cNvPr>
          <p:cNvSpPr>
            <a:spLocks noGrp="1"/>
          </p:cNvSpPr>
          <p:nvPr>
            <p:ph type="ftr" sz="quarter" idx="11"/>
          </p:nvPr>
        </p:nvSpPr>
        <p:spPr/>
        <p:txBody>
          <a:bodyPr/>
          <a:lstStyle/>
          <a:p>
            <a:r>
              <a:rPr lang="en-US" dirty="0"/>
              <a:t>21</a:t>
            </a:r>
          </a:p>
        </p:txBody>
      </p:sp>
      <p:sp>
        <p:nvSpPr>
          <p:cNvPr id="6" name="Title 1">
            <a:extLst>
              <a:ext uri="{FF2B5EF4-FFF2-40B4-BE49-F238E27FC236}">
                <a16:creationId xmlns:a16="http://schemas.microsoft.com/office/drawing/2014/main" id="{80D5027D-63B3-754A-C2CB-B2EC5BA443FB}"/>
              </a:ext>
            </a:extLst>
          </p:cNvPr>
          <p:cNvSpPr txBox="1">
            <a:spLocks/>
          </p:cNvSpPr>
          <p:nvPr/>
        </p:nvSpPr>
        <p:spPr>
          <a:xfrm>
            <a:off x="6190894" y="144200"/>
            <a:ext cx="5772542" cy="479909"/>
          </a:xfrm>
          <a:prstGeom prst="rect">
            <a:avLst/>
          </a:prstGeom>
          <a:ln w="3175">
            <a:solidFill>
              <a:schemeClr val="accent2"/>
            </a:solidFill>
          </a:ln>
        </p:spPr>
        <p:txBody>
          <a:bodyPr vert="horz" lIns="91440" tIns="45720" rIns="91440" bIns="45720" rtlCol="0" anchor="t">
            <a:normAutofit/>
          </a:bodyPr>
          <a:lstStyle>
            <a:lvl1pPr algn="l" defTabSz="457200" rtl="0" eaLnBrk="1" latinLnBrk="0" hangingPunct="1">
              <a:spcBef>
                <a:spcPct val="0"/>
              </a:spcBef>
              <a:buNone/>
              <a:defRPr sz="1800" kern="1200">
                <a:solidFill>
                  <a:schemeClr val="tx2">
                    <a:lumMod val="50000"/>
                  </a:schemeClr>
                </a:solidFill>
                <a:latin typeface="Arial Narrow" panose="020B0606020202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000" noProof="0" dirty="0">
                <a:solidFill>
                  <a:schemeClr val="accent2">
                    <a:lumMod val="75000"/>
                  </a:schemeClr>
                </a:solidFill>
              </a:rPr>
              <a:t>Les assurances </a:t>
            </a:r>
          </a:p>
        </p:txBody>
      </p:sp>
      <p:pic>
        <p:nvPicPr>
          <p:cNvPr id="5" name="Picture 4" descr="A graph of different colored bars&#10;&#10;Description automatically generated with medium confidence">
            <a:extLst>
              <a:ext uri="{FF2B5EF4-FFF2-40B4-BE49-F238E27FC236}">
                <a16:creationId xmlns:a16="http://schemas.microsoft.com/office/drawing/2014/main" id="{779FB79A-252B-0477-9D0A-1C8E01D97510}"/>
              </a:ext>
            </a:extLst>
          </p:cNvPr>
          <p:cNvPicPr>
            <a:picLocks noChangeAspect="1"/>
          </p:cNvPicPr>
          <p:nvPr/>
        </p:nvPicPr>
        <p:blipFill>
          <a:blip r:embed="rId2"/>
          <a:stretch>
            <a:fillRect/>
          </a:stretch>
        </p:blipFill>
        <p:spPr>
          <a:xfrm>
            <a:off x="6190894" y="1347968"/>
            <a:ext cx="5772542" cy="4236317"/>
          </a:xfrm>
          <a:prstGeom prst="rect">
            <a:avLst/>
          </a:prstGeom>
          <a:ln>
            <a:solidFill>
              <a:schemeClr val="accent1"/>
            </a:solidFill>
          </a:ln>
        </p:spPr>
      </p:pic>
      <p:sp>
        <p:nvSpPr>
          <p:cNvPr id="7" name="Content Placeholder 3">
            <a:extLst>
              <a:ext uri="{FF2B5EF4-FFF2-40B4-BE49-F238E27FC236}">
                <a16:creationId xmlns:a16="http://schemas.microsoft.com/office/drawing/2014/main" id="{DB71B433-B085-A4F7-6AF1-8197ACA6870F}"/>
              </a:ext>
            </a:extLst>
          </p:cNvPr>
          <p:cNvSpPr txBox="1">
            <a:spLocks/>
          </p:cNvSpPr>
          <p:nvPr/>
        </p:nvSpPr>
        <p:spPr>
          <a:xfrm>
            <a:off x="389201" y="1273714"/>
            <a:ext cx="5611906" cy="4436804"/>
          </a:xfrm>
          <a:prstGeom prst="rect">
            <a:avLst/>
          </a:prstGeom>
          <a:ln w="3175">
            <a:solidFill>
              <a:srgbClr val="002060"/>
            </a:solidFill>
            <a:prstDash val="sysDot"/>
          </a:ln>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panose="05000000000000000000" pitchFamily="2" charset="2"/>
              <a:buChar char="¨"/>
              <a:defRPr sz="1400" kern="1200">
                <a:solidFill>
                  <a:schemeClr val="tx2">
                    <a:lumMod val="50000"/>
                  </a:schemeClr>
                </a:solidFill>
                <a:latin typeface="Arial Narrow" panose="020B0606020202030204" pitchFamily="34" charset="0"/>
                <a:ea typeface="+mn-ea"/>
                <a:cs typeface="+mn-cs"/>
              </a:defRPr>
            </a:lvl1pPr>
            <a:lvl2pPr marL="742950" indent="-285750" algn="l" defTabSz="457200" rtl="0" eaLnBrk="1" latinLnBrk="0" hangingPunct="1">
              <a:spcBef>
                <a:spcPts val="1000"/>
              </a:spcBef>
              <a:spcAft>
                <a:spcPts val="0"/>
              </a:spcAft>
              <a:buClr>
                <a:schemeClr val="accent1"/>
              </a:buClr>
              <a:buSzPct val="80000"/>
              <a:buFont typeface="Arial Narrow" panose="020B0606020202030204" pitchFamily="34" charset="0"/>
              <a:buChar char="-"/>
              <a:defRPr sz="1400" kern="1200">
                <a:solidFill>
                  <a:schemeClr val="tx2">
                    <a:lumMod val="50000"/>
                  </a:schemeClr>
                </a:solidFill>
                <a:latin typeface="Arial Narrow" panose="020B0606020202030204" pitchFamily="34" charset="0"/>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panose="05000000000000000000" pitchFamily="2" charset="2"/>
              <a:buChar char="¨"/>
              <a:defRPr sz="1400" kern="1200">
                <a:solidFill>
                  <a:schemeClr val="tx2">
                    <a:lumMod val="50000"/>
                  </a:schemeClr>
                </a:solidFill>
                <a:latin typeface="Arial Narrow" panose="020B0606020202030204" pitchFamily="34" charset="0"/>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panose="05000000000000000000" pitchFamily="2" charset="2"/>
              <a:buChar char="¨"/>
              <a:defRPr sz="1400" kern="1200">
                <a:solidFill>
                  <a:schemeClr val="tx2">
                    <a:lumMod val="50000"/>
                  </a:schemeClr>
                </a:solidFill>
                <a:latin typeface="Arial Narrow" panose="020B0606020202030204" pitchFamily="34" charset="0"/>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panose="05000000000000000000" pitchFamily="2" charset="2"/>
              <a:buChar char="¨"/>
              <a:defRPr sz="1400" kern="1200">
                <a:solidFill>
                  <a:schemeClr val="tx2">
                    <a:lumMod val="50000"/>
                  </a:schemeClr>
                </a:solidFill>
                <a:latin typeface="Arial Narrow" panose="020B0606020202030204" pitchFamily="34" charset="0"/>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panose="05000000000000000000" pitchFamily="2" charset="2"/>
              <a:buNone/>
            </a:pPr>
            <a:r>
              <a:rPr lang="fr-FR" sz="1800" dirty="0">
                <a:solidFill>
                  <a:schemeClr val="accent5">
                    <a:lumMod val="50000"/>
                  </a:schemeClr>
                </a:solidFill>
              </a:rPr>
              <a:t>Effet de tendance depuis une décennie – fréquence et intensité – </a:t>
            </a:r>
          </a:p>
          <a:p>
            <a:pPr marL="0" indent="0" algn="just">
              <a:buFont typeface="Wingdings" panose="05000000000000000000" pitchFamily="2" charset="2"/>
              <a:buNone/>
            </a:pPr>
            <a:endParaRPr lang="fr-FR" sz="1800" dirty="0">
              <a:solidFill>
                <a:schemeClr val="accent5">
                  <a:lumMod val="50000"/>
                </a:schemeClr>
              </a:solidFill>
            </a:endParaRPr>
          </a:p>
          <a:p>
            <a:pPr marL="0" indent="0" algn="just">
              <a:buFont typeface="Wingdings" panose="05000000000000000000" pitchFamily="2" charset="2"/>
              <a:buNone/>
            </a:pPr>
            <a:r>
              <a:rPr lang="fr-FR" sz="1800" dirty="0">
                <a:solidFill>
                  <a:schemeClr val="accent5">
                    <a:lumMod val="50000"/>
                  </a:schemeClr>
                </a:solidFill>
              </a:rPr>
              <a:t>Gap entre parts assurées et non assurée </a:t>
            </a:r>
          </a:p>
          <a:p>
            <a:pPr marL="0" indent="0" algn="just">
              <a:buFont typeface="Wingdings" panose="05000000000000000000" pitchFamily="2" charset="2"/>
              <a:buNone/>
            </a:pPr>
            <a:endParaRPr lang="fr-FR" sz="1800" dirty="0">
              <a:solidFill>
                <a:schemeClr val="accent5">
                  <a:lumMod val="50000"/>
                </a:schemeClr>
              </a:solidFill>
            </a:endParaRPr>
          </a:p>
          <a:p>
            <a:pPr marL="0" indent="0" algn="just">
              <a:buFont typeface="Wingdings" panose="05000000000000000000" pitchFamily="2" charset="2"/>
              <a:buNone/>
            </a:pPr>
            <a:r>
              <a:rPr lang="fr-FR" sz="1800" dirty="0">
                <a:solidFill>
                  <a:schemeClr val="accent5">
                    <a:lumMod val="50000"/>
                  </a:schemeClr>
                </a:solidFill>
              </a:rPr>
              <a:t>Impact tarification </a:t>
            </a:r>
          </a:p>
          <a:p>
            <a:pPr marL="0" indent="0" algn="just">
              <a:buFont typeface="Wingdings" panose="05000000000000000000" pitchFamily="2" charset="2"/>
              <a:buNone/>
            </a:pPr>
            <a:endParaRPr lang="fr-FR" sz="1800" dirty="0">
              <a:solidFill>
                <a:schemeClr val="accent5">
                  <a:lumMod val="50000"/>
                </a:schemeClr>
              </a:solidFill>
            </a:endParaRPr>
          </a:p>
          <a:p>
            <a:pPr marL="0" indent="0" algn="just">
              <a:buFont typeface="Wingdings" panose="05000000000000000000" pitchFamily="2" charset="2"/>
              <a:buNone/>
            </a:pPr>
            <a:r>
              <a:rPr lang="fr-FR" sz="1800" dirty="0">
                <a:solidFill>
                  <a:schemeClr val="accent5">
                    <a:lumMod val="50000"/>
                  </a:schemeClr>
                </a:solidFill>
              </a:rPr>
              <a:t>Couverture des zones assurées </a:t>
            </a:r>
          </a:p>
          <a:p>
            <a:pPr marL="0" indent="0" algn="just">
              <a:buFont typeface="Wingdings" panose="05000000000000000000" pitchFamily="2" charset="2"/>
              <a:buNone/>
            </a:pPr>
            <a:endParaRPr lang="fr-FR" sz="1800" dirty="0">
              <a:solidFill>
                <a:schemeClr val="accent5">
                  <a:lumMod val="50000"/>
                </a:schemeClr>
              </a:solidFill>
            </a:endParaRPr>
          </a:p>
          <a:p>
            <a:pPr marL="0" indent="0" algn="just">
              <a:buFont typeface="Wingdings" panose="05000000000000000000" pitchFamily="2" charset="2"/>
              <a:buNone/>
            </a:pPr>
            <a:r>
              <a:rPr lang="fr-FR" sz="1800" dirty="0">
                <a:solidFill>
                  <a:schemeClr val="accent5">
                    <a:lumMod val="50000"/>
                  </a:schemeClr>
                </a:solidFill>
              </a:rPr>
              <a:t>Impact financement immobilier par exemple </a:t>
            </a:r>
          </a:p>
          <a:p>
            <a:pPr marL="0" indent="0" algn="just">
              <a:buFont typeface="Wingdings" panose="05000000000000000000" pitchFamily="2" charset="2"/>
              <a:buNone/>
            </a:pPr>
            <a:endParaRPr lang="fr-FR" sz="1800" dirty="0">
              <a:solidFill>
                <a:schemeClr val="accent5">
                  <a:lumMod val="50000"/>
                </a:schemeClr>
              </a:solidFill>
            </a:endParaRPr>
          </a:p>
          <a:p>
            <a:pPr marL="0" indent="0" algn="just">
              <a:buFont typeface="Wingdings" panose="05000000000000000000" pitchFamily="2" charset="2"/>
              <a:buNone/>
            </a:pPr>
            <a:r>
              <a:rPr lang="fr-FR" sz="1800" dirty="0">
                <a:solidFill>
                  <a:schemeClr val="accent5">
                    <a:lumMod val="50000"/>
                  </a:schemeClr>
                </a:solidFill>
              </a:rPr>
              <a:t>Fragilisation du secteur et conséquences secteur bancaires </a:t>
            </a:r>
          </a:p>
          <a:p>
            <a:pPr marL="0" indent="0" algn="just">
              <a:buFont typeface="Wingdings" panose="05000000000000000000" pitchFamily="2" charset="2"/>
              <a:buNone/>
            </a:pPr>
            <a:endParaRPr lang="fr-FR" sz="1800" dirty="0">
              <a:solidFill>
                <a:schemeClr val="accent5">
                  <a:lumMod val="50000"/>
                </a:schemeClr>
              </a:solidFill>
            </a:endParaRPr>
          </a:p>
          <a:p>
            <a:pPr marL="0" indent="0" algn="just">
              <a:buFont typeface="Wingdings" panose="05000000000000000000" pitchFamily="2" charset="2"/>
              <a:buNone/>
            </a:pPr>
            <a:endParaRPr lang="fr-FR" sz="1800" dirty="0">
              <a:solidFill>
                <a:schemeClr val="accent5">
                  <a:lumMod val="50000"/>
                </a:schemeClr>
              </a:solidFill>
            </a:endParaRPr>
          </a:p>
        </p:txBody>
      </p:sp>
    </p:spTree>
    <p:extLst>
      <p:ext uri="{BB962C8B-B14F-4D97-AF65-F5344CB8AC3E}">
        <p14:creationId xmlns:p14="http://schemas.microsoft.com/office/powerpoint/2010/main" val="3577423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E97A9-F8EC-AA04-31D5-4FD4467A646F}"/>
              </a:ext>
            </a:extLst>
          </p:cNvPr>
          <p:cNvSpPr>
            <a:spLocks noGrp="1"/>
          </p:cNvSpPr>
          <p:nvPr>
            <p:ph type="title"/>
          </p:nvPr>
        </p:nvSpPr>
        <p:spPr>
          <a:xfrm>
            <a:off x="808948" y="310345"/>
            <a:ext cx="4705444" cy="436104"/>
          </a:xfrm>
        </p:spPr>
        <p:txBody>
          <a:bodyPr/>
          <a:lstStyle/>
          <a:p>
            <a:r>
              <a:rPr lang="fr-FR" sz="2200" b="1" noProof="0" dirty="0">
                <a:solidFill>
                  <a:schemeClr val="tx2">
                    <a:lumMod val="25000"/>
                  </a:schemeClr>
                </a:solidFill>
              </a:rPr>
              <a:t>Plan</a:t>
            </a:r>
            <a:r>
              <a:rPr lang="fr-FR" b="1" noProof="0" dirty="0"/>
              <a:t>   </a:t>
            </a:r>
          </a:p>
        </p:txBody>
      </p:sp>
      <p:sp>
        <p:nvSpPr>
          <p:cNvPr id="3" name="Content Placeholder 2">
            <a:extLst>
              <a:ext uri="{FF2B5EF4-FFF2-40B4-BE49-F238E27FC236}">
                <a16:creationId xmlns:a16="http://schemas.microsoft.com/office/drawing/2014/main" id="{AA51FED1-14D5-09BE-B970-FCC08FD16A22}"/>
              </a:ext>
            </a:extLst>
          </p:cNvPr>
          <p:cNvSpPr>
            <a:spLocks noGrp="1"/>
          </p:cNvSpPr>
          <p:nvPr>
            <p:ph idx="1"/>
          </p:nvPr>
        </p:nvSpPr>
        <p:spPr>
          <a:xfrm>
            <a:off x="808948" y="1308847"/>
            <a:ext cx="10979640" cy="3777622"/>
          </a:xfrm>
        </p:spPr>
        <p:txBody>
          <a:bodyPr/>
          <a:lstStyle/>
          <a:p>
            <a:endParaRPr lang="fr-FR" sz="2200" noProof="0" dirty="0">
              <a:solidFill>
                <a:schemeClr val="tx2">
                  <a:lumMod val="25000"/>
                </a:schemeClr>
              </a:solidFill>
            </a:endParaRPr>
          </a:p>
          <a:p>
            <a:pPr>
              <a:buFont typeface="Wingdings" panose="05000000000000000000" pitchFamily="2" charset="2"/>
              <a:buChar char=""/>
            </a:pPr>
            <a:r>
              <a:rPr lang="fr-FR" sz="2200" noProof="0" dirty="0">
                <a:solidFill>
                  <a:schemeClr val="tx2">
                    <a:lumMod val="25000"/>
                  </a:schemeClr>
                </a:solidFill>
              </a:rPr>
              <a:t> Les défis posés </a:t>
            </a:r>
          </a:p>
          <a:p>
            <a:pPr>
              <a:buFont typeface="Wingdings" panose="05000000000000000000" pitchFamily="2" charset="2"/>
              <a:buChar char=""/>
            </a:pPr>
            <a:r>
              <a:rPr lang="fr-FR" sz="2200" noProof="0" dirty="0">
                <a:solidFill>
                  <a:schemeClr val="tx2">
                    <a:lumMod val="25000"/>
                  </a:schemeClr>
                </a:solidFill>
              </a:rPr>
              <a:t> Les risques climatiques les fragilités des systèmes bancaires</a:t>
            </a:r>
          </a:p>
          <a:p>
            <a:pPr>
              <a:buFont typeface="Wingdings" panose="05000000000000000000" pitchFamily="2" charset="2"/>
              <a:buChar char=""/>
            </a:pPr>
            <a:r>
              <a:rPr lang="fr-FR" sz="2200" noProof="0" dirty="0">
                <a:solidFill>
                  <a:schemeClr val="tx2">
                    <a:lumMod val="25000"/>
                  </a:schemeClr>
                </a:solidFill>
              </a:rPr>
              <a:t> Les politiques prudentielles et les marges de manœuvre  </a:t>
            </a:r>
          </a:p>
          <a:p>
            <a:pPr>
              <a:buFont typeface="Wingdings" panose="05000000000000000000" pitchFamily="2" charset="2"/>
              <a:buChar char=""/>
            </a:pPr>
            <a:r>
              <a:rPr lang="fr-FR" sz="2200" noProof="0" dirty="0">
                <a:solidFill>
                  <a:schemeClr val="tx2">
                    <a:lumMod val="25000"/>
                  </a:schemeClr>
                </a:solidFill>
              </a:rPr>
              <a:t> D’autres défis et enjeux</a:t>
            </a:r>
          </a:p>
          <a:p>
            <a:pPr marL="0" indent="0">
              <a:buNone/>
            </a:pPr>
            <a:endParaRPr lang="fr-FR" sz="2200" noProof="0" dirty="0">
              <a:solidFill>
                <a:schemeClr val="tx2">
                  <a:lumMod val="25000"/>
                </a:schemeClr>
              </a:solidFill>
            </a:endParaRPr>
          </a:p>
          <a:p>
            <a:pPr marL="0" indent="0">
              <a:buNone/>
            </a:pPr>
            <a:r>
              <a:rPr lang="fr-FR" sz="2200" noProof="0" dirty="0">
                <a:solidFill>
                  <a:schemeClr val="tx2">
                    <a:lumMod val="25000"/>
                  </a:schemeClr>
                </a:solidFill>
              </a:rPr>
              <a:t>Conclusion  </a:t>
            </a:r>
          </a:p>
          <a:p>
            <a:pPr marL="0" indent="0">
              <a:buNone/>
            </a:pPr>
            <a:endParaRPr lang="fr-FR" noProof="0" dirty="0"/>
          </a:p>
        </p:txBody>
      </p:sp>
    </p:spTree>
    <p:extLst>
      <p:ext uri="{BB962C8B-B14F-4D97-AF65-F5344CB8AC3E}">
        <p14:creationId xmlns:p14="http://schemas.microsoft.com/office/powerpoint/2010/main" val="3317393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CDF6E-F4E3-AF58-76DC-754B1F4B16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73D2DD-95C8-FBEB-8BBA-DF92293EDBD4}"/>
              </a:ext>
            </a:extLst>
          </p:cNvPr>
          <p:cNvSpPr>
            <a:spLocks noGrp="1"/>
          </p:cNvSpPr>
          <p:nvPr>
            <p:ph type="title"/>
          </p:nvPr>
        </p:nvSpPr>
        <p:spPr>
          <a:xfrm>
            <a:off x="755375" y="300376"/>
            <a:ext cx="4757530" cy="479553"/>
          </a:xfrm>
        </p:spPr>
        <p:txBody>
          <a:bodyPr>
            <a:normAutofit/>
          </a:bodyPr>
          <a:lstStyle/>
          <a:p>
            <a:r>
              <a:rPr lang="fr-FR" sz="1600" b="1" dirty="0">
                <a:solidFill>
                  <a:schemeClr val="accent2">
                    <a:lumMod val="75000"/>
                  </a:schemeClr>
                </a:solidFill>
              </a:rPr>
              <a:t>Politiques climatiques et politiques de supervisions </a:t>
            </a:r>
            <a:endParaRPr lang="fr-FR" sz="1600" b="1" noProof="0" dirty="0">
              <a:solidFill>
                <a:schemeClr val="accent2">
                  <a:lumMod val="75000"/>
                </a:schemeClr>
              </a:solidFill>
            </a:endParaRPr>
          </a:p>
        </p:txBody>
      </p:sp>
      <p:sp>
        <p:nvSpPr>
          <p:cNvPr id="9" name="Footer Placeholder 8">
            <a:extLst>
              <a:ext uri="{FF2B5EF4-FFF2-40B4-BE49-F238E27FC236}">
                <a16:creationId xmlns:a16="http://schemas.microsoft.com/office/drawing/2014/main" id="{D3B0CF88-3419-788F-ABA2-40445DB9AA29}"/>
              </a:ext>
            </a:extLst>
          </p:cNvPr>
          <p:cNvSpPr>
            <a:spLocks noGrp="1"/>
          </p:cNvSpPr>
          <p:nvPr>
            <p:ph type="ftr" sz="quarter" idx="11"/>
          </p:nvPr>
        </p:nvSpPr>
        <p:spPr/>
        <p:txBody>
          <a:bodyPr/>
          <a:lstStyle/>
          <a:p>
            <a:r>
              <a:rPr lang="en-US" dirty="0"/>
              <a:t>22</a:t>
            </a:r>
          </a:p>
        </p:txBody>
      </p:sp>
      <p:sp>
        <p:nvSpPr>
          <p:cNvPr id="6" name="Title 1">
            <a:extLst>
              <a:ext uri="{FF2B5EF4-FFF2-40B4-BE49-F238E27FC236}">
                <a16:creationId xmlns:a16="http://schemas.microsoft.com/office/drawing/2014/main" id="{7D675C41-3665-38C4-9B69-EDB78C14E7BC}"/>
              </a:ext>
            </a:extLst>
          </p:cNvPr>
          <p:cNvSpPr txBox="1">
            <a:spLocks/>
          </p:cNvSpPr>
          <p:nvPr/>
        </p:nvSpPr>
        <p:spPr>
          <a:xfrm>
            <a:off x="6679094" y="300376"/>
            <a:ext cx="4757530" cy="479553"/>
          </a:xfrm>
          <a:prstGeom prst="rect">
            <a:avLst/>
          </a:prstGeom>
          <a:ln w="3175">
            <a:solidFill>
              <a:schemeClr val="accent2"/>
            </a:solidFill>
          </a:ln>
        </p:spPr>
        <p:txBody>
          <a:bodyPr vert="horz" lIns="91440" tIns="45720" rIns="91440" bIns="45720" rtlCol="0" anchor="t">
            <a:normAutofit/>
          </a:bodyPr>
          <a:lstStyle>
            <a:lvl1pPr algn="l" defTabSz="457200" rtl="0" eaLnBrk="1" latinLnBrk="0" hangingPunct="1">
              <a:spcBef>
                <a:spcPct val="0"/>
              </a:spcBef>
              <a:buNone/>
              <a:defRPr sz="1800" kern="1200">
                <a:solidFill>
                  <a:schemeClr val="tx2">
                    <a:lumMod val="50000"/>
                  </a:schemeClr>
                </a:solidFill>
                <a:latin typeface="Arial Narrow" panose="020B0606020202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600" b="1" noProof="0" dirty="0">
                <a:solidFill>
                  <a:schemeClr val="accent5">
                    <a:lumMod val="50000"/>
                  </a:schemeClr>
                </a:solidFill>
              </a:rPr>
              <a:t>La transversalité des risques avec les NBFI </a:t>
            </a:r>
          </a:p>
        </p:txBody>
      </p:sp>
      <p:pic>
        <p:nvPicPr>
          <p:cNvPr id="7" name="Picture 6">
            <a:extLst>
              <a:ext uri="{FF2B5EF4-FFF2-40B4-BE49-F238E27FC236}">
                <a16:creationId xmlns:a16="http://schemas.microsoft.com/office/drawing/2014/main" id="{A119F5C1-EF87-F860-2000-4210ABD6E699}"/>
              </a:ext>
            </a:extLst>
          </p:cNvPr>
          <p:cNvPicPr>
            <a:picLocks noChangeAspect="1"/>
          </p:cNvPicPr>
          <p:nvPr/>
        </p:nvPicPr>
        <p:blipFill>
          <a:blip r:embed="rId2"/>
          <a:stretch>
            <a:fillRect/>
          </a:stretch>
        </p:blipFill>
        <p:spPr>
          <a:xfrm>
            <a:off x="782096" y="968189"/>
            <a:ext cx="10746088" cy="5118846"/>
          </a:xfrm>
          <a:prstGeom prst="rect">
            <a:avLst/>
          </a:prstGeom>
        </p:spPr>
      </p:pic>
    </p:spTree>
    <p:extLst>
      <p:ext uri="{BB962C8B-B14F-4D97-AF65-F5344CB8AC3E}">
        <p14:creationId xmlns:p14="http://schemas.microsoft.com/office/powerpoint/2010/main" val="3742854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6364E-BA7A-67AF-0CA4-33CDFB226E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E6AAFB-0042-0E62-9B05-4CF574F5D881}"/>
              </a:ext>
            </a:extLst>
          </p:cNvPr>
          <p:cNvSpPr>
            <a:spLocks noGrp="1"/>
          </p:cNvSpPr>
          <p:nvPr>
            <p:ph type="title"/>
          </p:nvPr>
        </p:nvSpPr>
        <p:spPr>
          <a:xfrm>
            <a:off x="808948" y="310345"/>
            <a:ext cx="10979640" cy="433725"/>
          </a:xfrm>
        </p:spPr>
        <p:txBody>
          <a:bodyPr>
            <a:normAutofit/>
          </a:bodyPr>
          <a:lstStyle/>
          <a:p>
            <a:r>
              <a:rPr lang="fr-FR" sz="2000" b="1" noProof="0" dirty="0">
                <a:solidFill>
                  <a:schemeClr val="accent3">
                    <a:lumMod val="75000"/>
                  </a:schemeClr>
                </a:solidFill>
              </a:rPr>
              <a:t>Conclusions </a:t>
            </a:r>
          </a:p>
        </p:txBody>
      </p:sp>
      <p:sp>
        <p:nvSpPr>
          <p:cNvPr id="3" name="Content Placeholder 2">
            <a:extLst>
              <a:ext uri="{FF2B5EF4-FFF2-40B4-BE49-F238E27FC236}">
                <a16:creationId xmlns:a16="http://schemas.microsoft.com/office/drawing/2014/main" id="{A6477481-6BCB-EE75-00E4-AAB963A80854}"/>
              </a:ext>
            </a:extLst>
          </p:cNvPr>
          <p:cNvSpPr>
            <a:spLocks noGrp="1"/>
          </p:cNvSpPr>
          <p:nvPr>
            <p:ph idx="1"/>
          </p:nvPr>
        </p:nvSpPr>
        <p:spPr>
          <a:xfrm>
            <a:off x="808948" y="1308847"/>
            <a:ext cx="10979640" cy="4930588"/>
          </a:xfrm>
        </p:spPr>
        <p:txBody>
          <a:bodyPr/>
          <a:lstStyle/>
          <a:p>
            <a:pPr marL="0" indent="0">
              <a:buNone/>
            </a:pPr>
            <a:r>
              <a:rPr lang="fr-FR" noProof="0" dirty="0">
                <a:solidFill>
                  <a:schemeClr val="accent3">
                    <a:lumMod val="75000"/>
                  </a:schemeClr>
                </a:solidFill>
              </a:rPr>
              <a:t>Fen</a:t>
            </a:r>
            <a:r>
              <a:rPr lang="fr-FR" dirty="0">
                <a:solidFill>
                  <a:schemeClr val="accent3">
                    <a:lumMod val="75000"/>
                  </a:schemeClr>
                </a:solidFill>
              </a:rPr>
              <a:t>être de temps étroite pour les réformes et aménagements de portefeuille </a:t>
            </a:r>
          </a:p>
          <a:p>
            <a:pPr marL="0" indent="0">
              <a:buNone/>
            </a:pPr>
            <a:endParaRPr lang="fr-FR" noProof="0" dirty="0">
              <a:solidFill>
                <a:schemeClr val="accent3">
                  <a:lumMod val="75000"/>
                </a:schemeClr>
              </a:solidFill>
            </a:endParaRPr>
          </a:p>
          <a:p>
            <a:pPr marL="0" indent="0">
              <a:buNone/>
            </a:pPr>
            <a:r>
              <a:rPr lang="fr-FR" noProof="0" dirty="0">
                <a:solidFill>
                  <a:schemeClr val="accent3">
                    <a:lumMod val="75000"/>
                  </a:schemeClr>
                </a:solidFill>
              </a:rPr>
              <a:t>Risques physiques </a:t>
            </a:r>
          </a:p>
          <a:p>
            <a:pPr marL="0" indent="0">
              <a:buNone/>
            </a:pPr>
            <a:endParaRPr lang="fr-FR" dirty="0">
              <a:solidFill>
                <a:schemeClr val="accent3">
                  <a:lumMod val="75000"/>
                </a:schemeClr>
              </a:solidFill>
            </a:endParaRPr>
          </a:p>
          <a:p>
            <a:pPr marL="0" indent="0">
              <a:buNone/>
            </a:pPr>
            <a:r>
              <a:rPr lang="fr-FR" noProof="0" dirty="0">
                <a:solidFill>
                  <a:schemeClr val="accent3">
                    <a:lumMod val="75000"/>
                  </a:schemeClr>
                </a:solidFill>
              </a:rPr>
              <a:t>Crises climatiques potentielles </a:t>
            </a:r>
          </a:p>
          <a:p>
            <a:pPr marL="0" indent="0">
              <a:buNone/>
            </a:pPr>
            <a:endParaRPr lang="fr-FR" dirty="0">
              <a:solidFill>
                <a:schemeClr val="accent3">
                  <a:lumMod val="75000"/>
                </a:schemeClr>
              </a:solidFill>
            </a:endParaRPr>
          </a:p>
          <a:p>
            <a:pPr marL="0" indent="0">
              <a:buNone/>
            </a:pPr>
            <a:r>
              <a:rPr lang="fr-FR" noProof="0" dirty="0">
                <a:solidFill>
                  <a:schemeClr val="accent3">
                    <a:lumMod val="75000"/>
                  </a:schemeClr>
                </a:solidFill>
              </a:rPr>
              <a:t>Facteurs de risques transverses au secteur financier </a:t>
            </a:r>
          </a:p>
          <a:p>
            <a:pPr marL="0" indent="0">
              <a:buNone/>
            </a:pPr>
            <a:endParaRPr lang="fr-FR" dirty="0">
              <a:solidFill>
                <a:schemeClr val="accent3">
                  <a:lumMod val="75000"/>
                </a:schemeClr>
              </a:solidFill>
            </a:endParaRPr>
          </a:p>
          <a:p>
            <a:pPr marL="0" indent="0">
              <a:buNone/>
            </a:pPr>
            <a:r>
              <a:rPr lang="fr-FR" dirty="0">
                <a:solidFill>
                  <a:schemeClr val="accent3">
                    <a:lumMod val="75000"/>
                  </a:schemeClr>
                </a:solidFill>
              </a:rPr>
              <a:t>Partage des risques : financement et assurances </a:t>
            </a:r>
          </a:p>
          <a:p>
            <a:pPr marL="0" indent="0">
              <a:buNone/>
            </a:pPr>
            <a:endParaRPr lang="fr-FR" noProof="0" dirty="0">
              <a:solidFill>
                <a:schemeClr val="accent3">
                  <a:lumMod val="75000"/>
                </a:schemeClr>
              </a:solidFill>
            </a:endParaRPr>
          </a:p>
          <a:p>
            <a:pPr marL="0" indent="0">
              <a:buNone/>
            </a:pPr>
            <a:r>
              <a:rPr lang="fr-FR" dirty="0">
                <a:solidFill>
                  <a:schemeClr val="accent3">
                    <a:lumMod val="75000"/>
                  </a:schemeClr>
                </a:solidFill>
              </a:rPr>
              <a:t>Limites politiques prudentielles et importance des politiques climatiques en amont </a:t>
            </a:r>
            <a:endParaRPr lang="fr-FR" noProof="0" dirty="0">
              <a:solidFill>
                <a:schemeClr val="accent3">
                  <a:lumMod val="75000"/>
                </a:schemeClr>
              </a:solidFill>
            </a:endParaRPr>
          </a:p>
        </p:txBody>
      </p:sp>
      <p:sp>
        <p:nvSpPr>
          <p:cNvPr id="6" name="Footer Placeholder 5">
            <a:extLst>
              <a:ext uri="{FF2B5EF4-FFF2-40B4-BE49-F238E27FC236}">
                <a16:creationId xmlns:a16="http://schemas.microsoft.com/office/drawing/2014/main" id="{AB9BF501-83CB-9555-E891-E515F81AE0B3}"/>
              </a:ext>
            </a:extLst>
          </p:cNvPr>
          <p:cNvSpPr>
            <a:spLocks noGrp="1"/>
          </p:cNvSpPr>
          <p:nvPr>
            <p:ph type="ftr" sz="quarter" idx="11"/>
          </p:nvPr>
        </p:nvSpPr>
        <p:spPr/>
        <p:txBody>
          <a:bodyPr/>
          <a:lstStyle/>
          <a:p>
            <a:r>
              <a:rPr lang="en-US" dirty="0"/>
              <a:t>23</a:t>
            </a:r>
          </a:p>
        </p:txBody>
      </p:sp>
    </p:spTree>
    <p:extLst>
      <p:ext uri="{BB962C8B-B14F-4D97-AF65-F5344CB8AC3E}">
        <p14:creationId xmlns:p14="http://schemas.microsoft.com/office/powerpoint/2010/main" val="2754941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48AD2-54EE-C9C6-76FF-84FE042E3C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6A326A-7603-2C97-D0E9-F5EDEC25F776}"/>
              </a:ext>
            </a:extLst>
          </p:cNvPr>
          <p:cNvSpPr>
            <a:spLocks noGrp="1"/>
          </p:cNvSpPr>
          <p:nvPr>
            <p:ph type="title"/>
          </p:nvPr>
        </p:nvSpPr>
        <p:spPr>
          <a:xfrm>
            <a:off x="686161" y="144287"/>
            <a:ext cx="5380949" cy="479909"/>
          </a:xfrm>
        </p:spPr>
        <p:txBody>
          <a:bodyPr>
            <a:normAutofit/>
          </a:bodyPr>
          <a:lstStyle/>
          <a:p>
            <a:r>
              <a:rPr lang="fr-FR" sz="2000" dirty="0">
                <a:solidFill>
                  <a:schemeClr val="accent2">
                    <a:lumMod val="75000"/>
                  </a:schemeClr>
                </a:solidFill>
              </a:rPr>
              <a:t>Annexe : les chocs de Ratio en STT prudentiel </a:t>
            </a:r>
            <a:endParaRPr lang="fr-FR" sz="2000" noProof="0" dirty="0">
              <a:solidFill>
                <a:schemeClr val="accent2">
                  <a:lumMod val="75000"/>
                </a:schemeClr>
              </a:solidFill>
            </a:endParaRPr>
          </a:p>
        </p:txBody>
      </p:sp>
      <p:sp>
        <p:nvSpPr>
          <p:cNvPr id="9" name="Footer Placeholder 8">
            <a:extLst>
              <a:ext uri="{FF2B5EF4-FFF2-40B4-BE49-F238E27FC236}">
                <a16:creationId xmlns:a16="http://schemas.microsoft.com/office/drawing/2014/main" id="{E4C6B1D0-FA04-94B4-E625-00DEF14BA941}"/>
              </a:ext>
            </a:extLst>
          </p:cNvPr>
          <p:cNvSpPr>
            <a:spLocks noGrp="1"/>
          </p:cNvSpPr>
          <p:nvPr>
            <p:ph type="ftr" sz="quarter" idx="11"/>
          </p:nvPr>
        </p:nvSpPr>
        <p:spPr/>
        <p:txBody>
          <a:bodyPr/>
          <a:lstStyle/>
          <a:p>
            <a:r>
              <a:rPr lang="en-US" dirty="0"/>
              <a:t>21</a:t>
            </a:r>
          </a:p>
        </p:txBody>
      </p:sp>
      <p:pic>
        <p:nvPicPr>
          <p:cNvPr id="8" name="Picture 7">
            <a:extLst>
              <a:ext uri="{FF2B5EF4-FFF2-40B4-BE49-F238E27FC236}">
                <a16:creationId xmlns:a16="http://schemas.microsoft.com/office/drawing/2014/main" id="{FE58DF65-EF65-7762-7B5C-8D94CDD25365}"/>
              </a:ext>
            </a:extLst>
          </p:cNvPr>
          <p:cNvPicPr>
            <a:picLocks noChangeAspect="1"/>
          </p:cNvPicPr>
          <p:nvPr/>
        </p:nvPicPr>
        <p:blipFill>
          <a:blip r:embed="rId2"/>
          <a:stretch>
            <a:fillRect/>
          </a:stretch>
        </p:blipFill>
        <p:spPr>
          <a:xfrm>
            <a:off x="686161" y="932688"/>
            <a:ext cx="8004214" cy="5226065"/>
          </a:xfrm>
          <a:prstGeom prst="rect">
            <a:avLst/>
          </a:prstGeom>
        </p:spPr>
      </p:pic>
    </p:spTree>
    <p:extLst>
      <p:ext uri="{BB962C8B-B14F-4D97-AF65-F5344CB8AC3E}">
        <p14:creationId xmlns:p14="http://schemas.microsoft.com/office/powerpoint/2010/main" val="2925930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DA2AC-F043-1748-5DC2-FB32D119EC8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696567-A809-742D-C168-91C7F842FC6A}"/>
              </a:ext>
            </a:extLst>
          </p:cNvPr>
          <p:cNvSpPr>
            <a:spLocks noGrp="1"/>
          </p:cNvSpPr>
          <p:nvPr>
            <p:ph idx="1"/>
          </p:nvPr>
        </p:nvSpPr>
        <p:spPr>
          <a:xfrm>
            <a:off x="808948" y="1027648"/>
            <a:ext cx="10979640" cy="5303942"/>
          </a:xfrm>
        </p:spPr>
        <p:txBody>
          <a:bodyPr>
            <a:noAutofit/>
          </a:bodyPr>
          <a:lstStyle/>
          <a:p>
            <a:pPr lvl="0">
              <a:buFont typeface="+mj-lt"/>
              <a:buAutoNum type="arabicPeriod"/>
            </a:pPr>
            <a:r>
              <a:rPr lang="fr-FR" sz="2400" noProof="0" dirty="0">
                <a:solidFill>
                  <a:schemeClr val="accent1"/>
                </a:solidFill>
              </a:rPr>
              <a:t>Un risque intrinsèquement distinct des risques financiers </a:t>
            </a:r>
            <a:endParaRPr lang="fr-FR" sz="2400" dirty="0">
              <a:solidFill>
                <a:schemeClr val="accent1"/>
              </a:solidFill>
            </a:endParaRPr>
          </a:p>
          <a:p>
            <a:pPr lvl="0">
              <a:buFont typeface="+mj-lt"/>
              <a:buAutoNum type="arabicPeriod"/>
            </a:pPr>
            <a:r>
              <a:rPr lang="fr-FR" sz="2400" noProof="0" dirty="0">
                <a:solidFill>
                  <a:schemeClr val="accent1"/>
                </a:solidFill>
              </a:rPr>
              <a:t>Des incertitudes nombreuses autour :</a:t>
            </a:r>
          </a:p>
          <a:p>
            <a:pPr lvl="0">
              <a:buFont typeface="+mj-lt"/>
              <a:buAutoNum type="arabicPeriod"/>
            </a:pPr>
            <a:r>
              <a:rPr lang="fr-FR" sz="2400" noProof="0" dirty="0">
                <a:solidFill>
                  <a:schemeClr val="accent1"/>
                </a:solidFill>
              </a:rPr>
              <a:t>La tragédie des horizons </a:t>
            </a:r>
          </a:p>
          <a:p>
            <a:pPr lvl="0">
              <a:buFont typeface="+mj-lt"/>
              <a:buAutoNum type="arabicPeriod"/>
            </a:pPr>
            <a:r>
              <a:rPr lang="fr-FR" sz="2400" dirty="0">
                <a:solidFill>
                  <a:schemeClr val="accent1"/>
                </a:solidFill>
              </a:rPr>
              <a:t>L’irréversibilité </a:t>
            </a:r>
          </a:p>
          <a:p>
            <a:pPr lvl="0">
              <a:buFont typeface="+mj-lt"/>
              <a:buAutoNum type="arabicPeriod"/>
            </a:pPr>
            <a:r>
              <a:rPr lang="fr-FR" sz="2400" noProof="0" dirty="0">
                <a:solidFill>
                  <a:schemeClr val="accent1"/>
                </a:solidFill>
              </a:rPr>
              <a:t>La double matérialité </a:t>
            </a:r>
          </a:p>
          <a:p>
            <a:pPr lvl="0">
              <a:buFont typeface="+mj-lt"/>
              <a:buAutoNum type="arabicPeriod"/>
            </a:pPr>
            <a:r>
              <a:rPr lang="fr-FR" sz="2400" dirty="0">
                <a:solidFill>
                  <a:schemeClr val="accent1"/>
                </a:solidFill>
              </a:rPr>
              <a:t>Le cumul des risques </a:t>
            </a:r>
          </a:p>
          <a:p>
            <a:pPr lvl="0">
              <a:buFont typeface="+mj-lt"/>
              <a:buAutoNum type="arabicPeriod"/>
            </a:pPr>
            <a:r>
              <a:rPr lang="fr-FR" sz="2400" noProof="0" dirty="0">
                <a:solidFill>
                  <a:schemeClr val="accent1"/>
                </a:solidFill>
              </a:rPr>
              <a:t>La complexité des canaux de transmission </a:t>
            </a:r>
          </a:p>
          <a:p>
            <a:pPr marL="0" indent="0">
              <a:buNone/>
            </a:pPr>
            <a:endParaRPr lang="fr-FR" sz="1600" noProof="0" dirty="0">
              <a:solidFill>
                <a:schemeClr val="accent1"/>
              </a:solidFill>
            </a:endParaRPr>
          </a:p>
        </p:txBody>
      </p:sp>
      <p:sp>
        <p:nvSpPr>
          <p:cNvPr id="7" name="Footer Placeholder 6">
            <a:extLst>
              <a:ext uri="{FF2B5EF4-FFF2-40B4-BE49-F238E27FC236}">
                <a16:creationId xmlns:a16="http://schemas.microsoft.com/office/drawing/2014/main" id="{C2395041-0264-484E-3E3F-A2AE77B4C7F8}"/>
              </a:ext>
            </a:extLst>
          </p:cNvPr>
          <p:cNvSpPr>
            <a:spLocks noGrp="1"/>
          </p:cNvSpPr>
          <p:nvPr>
            <p:ph type="ftr" sz="quarter" idx="11"/>
          </p:nvPr>
        </p:nvSpPr>
        <p:spPr/>
        <p:txBody>
          <a:bodyPr/>
          <a:lstStyle/>
          <a:p>
            <a:r>
              <a:rPr lang="en-US" dirty="0"/>
              <a:t>3</a:t>
            </a:r>
          </a:p>
        </p:txBody>
      </p:sp>
      <p:sp>
        <p:nvSpPr>
          <p:cNvPr id="4" name="Title 1">
            <a:extLst>
              <a:ext uri="{FF2B5EF4-FFF2-40B4-BE49-F238E27FC236}">
                <a16:creationId xmlns:a16="http://schemas.microsoft.com/office/drawing/2014/main" id="{D72FA4F1-87B7-F20D-F1C6-8FC7C1D63BC7}"/>
              </a:ext>
            </a:extLst>
          </p:cNvPr>
          <p:cNvSpPr txBox="1">
            <a:spLocks/>
          </p:cNvSpPr>
          <p:nvPr/>
        </p:nvSpPr>
        <p:spPr>
          <a:xfrm>
            <a:off x="10808873" y="6331590"/>
            <a:ext cx="979715" cy="286869"/>
          </a:xfrm>
          <a:prstGeom prst="rect">
            <a:avLst/>
          </a:prstGeom>
          <a:ln w="3175">
            <a:solidFill>
              <a:srgbClr val="002060"/>
            </a:solidFill>
          </a:ln>
        </p:spPr>
        <p:txBody>
          <a:bodyPr vert="horz" lIns="91440" tIns="45720" rIns="91440" bIns="45720" rtlCol="0" anchor="t">
            <a:noAutofit/>
          </a:bodyPr>
          <a:lstStyle>
            <a:lvl1pPr algn="l" defTabSz="457200" rtl="0" eaLnBrk="1" latinLnBrk="0" hangingPunct="1">
              <a:spcBef>
                <a:spcPct val="0"/>
              </a:spcBef>
              <a:buNone/>
              <a:defRPr sz="1800" kern="1200">
                <a:solidFill>
                  <a:schemeClr val="tx2">
                    <a:lumMod val="50000"/>
                  </a:schemeClr>
                </a:solidFill>
                <a:latin typeface="Arial Narrow" panose="020B0606020202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200" b="1" noProof="0" dirty="0"/>
              <a:t> </a:t>
            </a:r>
            <a:fld id="{B524D748-09A6-4DB1-8539-0F701B1CBA67}" type="slidenum">
              <a:rPr lang="fr-FR" sz="1200" b="1" noProof="0"/>
              <a:pPr algn="ctr"/>
              <a:t>3</a:t>
            </a:fld>
            <a:r>
              <a:rPr lang="fr-FR" sz="1200" b="1" noProof="0" dirty="0"/>
              <a:t> </a:t>
            </a:r>
          </a:p>
        </p:txBody>
      </p:sp>
      <p:sp>
        <p:nvSpPr>
          <p:cNvPr id="5" name="Title 1">
            <a:extLst>
              <a:ext uri="{FF2B5EF4-FFF2-40B4-BE49-F238E27FC236}">
                <a16:creationId xmlns:a16="http://schemas.microsoft.com/office/drawing/2014/main" id="{DD6A1184-3C54-CC00-0939-510BDBBEAC5C}"/>
              </a:ext>
            </a:extLst>
          </p:cNvPr>
          <p:cNvSpPr txBox="1">
            <a:spLocks/>
          </p:cNvSpPr>
          <p:nvPr/>
        </p:nvSpPr>
        <p:spPr>
          <a:xfrm>
            <a:off x="808947" y="214200"/>
            <a:ext cx="10979639" cy="526579"/>
          </a:xfrm>
          <a:prstGeom prst="rect">
            <a:avLst/>
          </a:prstGeom>
          <a:ln w="3175">
            <a:solidFill>
              <a:srgbClr val="002060"/>
            </a:solidFill>
          </a:ln>
        </p:spPr>
        <p:txBody>
          <a:bodyPr vert="horz" lIns="91440" tIns="45720" rIns="91440" bIns="45720" rtlCol="0" anchor="t">
            <a:noAutofit/>
          </a:bodyPr>
          <a:lstStyle>
            <a:lvl1pPr algn="l" defTabSz="457200" rtl="0" eaLnBrk="1" latinLnBrk="0" hangingPunct="1">
              <a:spcBef>
                <a:spcPct val="0"/>
              </a:spcBef>
              <a:buNone/>
              <a:defRPr sz="1800" kern="1200">
                <a:solidFill>
                  <a:schemeClr val="tx2">
                    <a:lumMod val="50000"/>
                  </a:schemeClr>
                </a:solidFill>
                <a:latin typeface="Arial Narrow" panose="020B0606020202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000" b="1" noProof="0" dirty="0">
                <a:solidFill>
                  <a:schemeClr val="accent1">
                    <a:lumMod val="75000"/>
                  </a:schemeClr>
                </a:solidFill>
              </a:rPr>
              <a:t>Les défis posés dans l’appréciation des risques financiers climatiques </a:t>
            </a:r>
          </a:p>
        </p:txBody>
      </p:sp>
    </p:spTree>
    <p:extLst>
      <p:ext uri="{BB962C8B-B14F-4D97-AF65-F5344CB8AC3E}">
        <p14:creationId xmlns:p14="http://schemas.microsoft.com/office/powerpoint/2010/main" val="1144440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18C05-8252-A9F2-56BD-1583047BF21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D0C101-4E9D-A293-34A0-49B424A2CA6D}"/>
              </a:ext>
            </a:extLst>
          </p:cNvPr>
          <p:cNvSpPr>
            <a:spLocks noGrp="1"/>
          </p:cNvSpPr>
          <p:nvPr>
            <p:ph idx="1"/>
          </p:nvPr>
        </p:nvSpPr>
        <p:spPr>
          <a:xfrm>
            <a:off x="808948" y="1027648"/>
            <a:ext cx="6075946" cy="5023528"/>
          </a:xfrm>
        </p:spPr>
        <p:txBody>
          <a:bodyPr>
            <a:normAutofit/>
          </a:bodyPr>
          <a:lstStyle/>
          <a:p>
            <a:pPr>
              <a:buFont typeface="Wingdings" panose="05000000000000000000" pitchFamily="2" charset="2"/>
              <a:buChar char="§"/>
            </a:pPr>
            <a:r>
              <a:rPr lang="fr-FR" dirty="0">
                <a:solidFill>
                  <a:schemeClr val="accent1"/>
                </a:solidFill>
              </a:rPr>
              <a:t>P</a:t>
            </a:r>
            <a:r>
              <a:rPr lang="fr-FR" noProof="0" dirty="0" err="1">
                <a:solidFill>
                  <a:schemeClr val="accent1"/>
                </a:solidFill>
              </a:rPr>
              <a:t>rincipes</a:t>
            </a:r>
            <a:r>
              <a:rPr lang="fr-FR" noProof="0" dirty="0">
                <a:solidFill>
                  <a:schemeClr val="accent1"/>
                </a:solidFill>
              </a:rPr>
              <a:t> pour établir les analyses de risque et la définition des politiques climatiques : </a:t>
            </a:r>
          </a:p>
          <a:p>
            <a:pPr lvl="1">
              <a:buSzPct val="70000"/>
              <a:buFont typeface="Wingdings" panose="05000000000000000000" pitchFamily="2" charset="2"/>
              <a:buChar char="¨"/>
            </a:pPr>
            <a:r>
              <a:rPr lang="fr-FR" sz="1800" noProof="0" dirty="0">
                <a:solidFill>
                  <a:schemeClr val="accent1"/>
                </a:solidFill>
              </a:rPr>
              <a:t>transparence des acteurs en matière d’exposition climatique, de risques financiers climatiques et sur leurs trajectoires de décarbonation avec les mesures opérationnelles associées ; </a:t>
            </a:r>
          </a:p>
          <a:p>
            <a:pPr lvl="1">
              <a:buSzPct val="70000"/>
              <a:buFont typeface="Wingdings" panose="05000000000000000000" pitchFamily="2" charset="2"/>
              <a:buChar char="¨"/>
            </a:pPr>
            <a:r>
              <a:rPr lang="fr-FR" sz="1800" noProof="0" dirty="0">
                <a:solidFill>
                  <a:schemeClr val="accent1"/>
                </a:solidFill>
              </a:rPr>
              <a:t>horizon des risques et conséquences en matière notamment de rééquilibrage de portefeuilles ou de réactions vis à vis de chocs de confiance ou financiers ;   </a:t>
            </a:r>
          </a:p>
          <a:p>
            <a:pPr lvl="1">
              <a:buSzPct val="70000"/>
              <a:buFont typeface="Wingdings" panose="05000000000000000000" pitchFamily="2" charset="2"/>
              <a:buChar char="¨"/>
            </a:pPr>
            <a:r>
              <a:rPr lang="fr-FR" sz="1800" noProof="0" dirty="0">
                <a:solidFill>
                  <a:schemeClr val="accent1"/>
                </a:solidFill>
              </a:rPr>
              <a:t>intégration des incertitudes dans les évaluations des crise, l’utilisation d’approches forward looking </a:t>
            </a:r>
          </a:p>
          <a:p>
            <a:pPr lvl="1">
              <a:buSzPct val="70000"/>
              <a:buFont typeface="Wingdings" panose="05000000000000000000" pitchFamily="2" charset="2"/>
              <a:buChar char="¨"/>
            </a:pPr>
            <a:r>
              <a:rPr lang="fr-FR" sz="1800" dirty="0">
                <a:solidFill>
                  <a:schemeClr val="accent1"/>
                </a:solidFill>
              </a:rPr>
              <a:t>climate risk driven – </a:t>
            </a:r>
            <a:r>
              <a:rPr lang="fr-FR" sz="1800" dirty="0" err="1">
                <a:solidFill>
                  <a:schemeClr val="accent1"/>
                </a:solidFill>
              </a:rPr>
              <a:t>cf</a:t>
            </a:r>
            <a:r>
              <a:rPr lang="fr-FR" sz="1800" dirty="0">
                <a:solidFill>
                  <a:schemeClr val="accent1"/>
                </a:solidFill>
              </a:rPr>
              <a:t> scénarios NGFS - </a:t>
            </a:r>
            <a:endParaRPr lang="fr-FR" sz="1800" noProof="0" dirty="0">
              <a:solidFill>
                <a:schemeClr val="accent1"/>
              </a:solidFill>
            </a:endParaRPr>
          </a:p>
          <a:p>
            <a:pPr lvl="1">
              <a:buSzPct val="70000"/>
              <a:buFont typeface="Wingdings" panose="05000000000000000000" pitchFamily="2" charset="2"/>
              <a:buChar char="¨"/>
            </a:pPr>
            <a:r>
              <a:rPr lang="fr-FR" sz="1800" noProof="0" dirty="0">
                <a:solidFill>
                  <a:schemeClr val="accent1"/>
                </a:solidFill>
              </a:rPr>
              <a:t>principe de précaution pour la gouvernance interne des risques et les supervisions prudentielles. </a:t>
            </a:r>
          </a:p>
        </p:txBody>
      </p:sp>
      <p:sp>
        <p:nvSpPr>
          <p:cNvPr id="8" name="Footer Placeholder 7">
            <a:extLst>
              <a:ext uri="{FF2B5EF4-FFF2-40B4-BE49-F238E27FC236}">
                <a16:creationId xmlns:a16="http://schemas.microsoft.com/office/drawing/2014/main" id="{936BBD3F-C195-15A3-FA98-DC0F31B09B03}"/>
              </a:ext>
            </a:extLst>
          </p:cNvPr>
          <p:cNvSpPr>
            <a:spLocks noGrp="1"/>
          </p:cNvSpPr>
          <p:nvPr>
            <p:ph type="ftr" sz="quarter" idx="11"/>
          </p:nvPr>
        </p:nvSpPr>
        <p:spPr/>
        <p:txBody>
          <a:bodyPr/>
          <a:lstStyle/>
          <a:p>
            <a:r>
              <a:rPr lang="en-US" dirty="0"/>
              <a:t>4</a:t>
            </a:r>
          </a:p>
        </p:txBody>
      </p:sp>
      <p:sp>
        <p:nvSpPr>
          <p:cNvPr id="5" name="Title 1">
            <a:extLst>
              <a:ext uri="{FF2B5EF4-FFF2-40B4-BE49-F238E27FC236}">
                <a16:creationId xmlns:a16="http://schemas.microsoft.com/office/drawing/2014/main" id="{0B2653A5-D6A9-C81B-4BE3-5C221A2CE44F}"/>
              </a:ext>
            </a:extLst>
          </p:cNvPr>
          <p:cNvSpPr txBox="1">
            <a:spLocks/>
          </p:cNvSpPr>
          <p:nvPr/>
        </p:nvSpPr>
        <p:spPr>
          <a:xfrm>
            <a:off x="808947" y="214201"/>
            <a:ext cx="6075946" cy="574694"/>
          </a:xfrm>
          <a:prstGeom prst="rect">
            <a:avLst/>
          </a:prstGeom>
          <a:ln w="3175">
            <a:solidFill>
              <a:srgbClr val="002060"/>
            </a:solidFill>
          </a:ln>
        </p:spPr>
        <p:txBody>
          <a:bodyPr vert="horz" lIns="91440" tIns="45720" rIns="91440" bIns="45720" rtlCol="0" anchor="t">
            <a:noAutofit/>
          </a:bodyPr>
          <a:lstStyle>
            <a:lvl1pPr algn="l" defTabSz="457200" rtl="0" eaLnBrk="1" latinLnBrk="0" hangingPunct="1">
              <a:spcBef>
                <a:spcPct val="0"/>
              </a:spcBef>
              <a:buNone/>
              <a:defRPr sz="1800" kern="1200">
                <a:solidFill>
                  <a:schemeClr val="tx2">
                    <a:lumMod val="50000"/>
                  </a:schemeClr>
                </a:solidFill>
                <a:latin typeface="Arial Narrow" panose="020B0606020202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600" b="1" noProof="0" dirty="0">
                <a:solidFill>
                  <a:schemeClr val="accent1">
                    <a:lumMod val="75000"/>
                  </a:schemeClr>
                </a:solidFill>
              </a:rPr>
              <a:t>Les défis posés dans l’appréciation des risques financiers climatiques </a:t>
            </a:r>
          </a:p>
        </p:txBody>
      </p:sp>
      <p:pic>
        <p:nvPicPr>
          <p:cNvPr id="6" name="Image 1">
            <a:extLst>
              <a:ext uri="{FF2B5EF4-FFF2-40B4-BE49-F238E27FC236}">
                <a16:creationId xmlns:a16="http://schemas.microsoft.com/office/drawing/2014/main" id="{DDA99019-E18F-7B56-09C1-E948CCFFF78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3835" y="1027648"/>
            <a:ext cx="4540083" cy="5023528"/>
          </a:xfrm>
          <a:prstGeom prst="rect">
            <a:avLst/>
          </a:prstGeom>
          <a:noFill/>
          <a:ln w="3175">
            <a:solidFill>
              <a:schemeClr val="accent1"/>
            </a:solidFill>
          </a:ln>
        </p:spPr>
      </p:pic>
      <p:sp>
        <p:nvSpPr>
          <p:cNvPr id="2" name="Title 1">
            <a:extLst>
              <a:ext uri="{FF2B5EF4-FFF2-40B4-BE49-F238E27FC236}">
                <a16:creationId xmlns:a16="http://schemas.microsoft.com/office/drawing/2014/main" id="{6F201518-2776-87B9-038C-05C18368F17C}"/>
              </a:ext>
            </a:extLst>
          </p:cNvPr>
          <p:cNvSpPr txBox="1">
            <a:spLocks/>
          </p:cNvSpPr>
          <p:nvPr/>
        </p:nvSpPr>
        <p:spPr>
          <a:xfrm>
            <a:off x="7153835" y="239541"/>
            <a:ext cx="4634753" cy="574694"/>
          </a:xfrm>
          <a:prstGeom prst="rect">
            <a:avLst/>
          </a:prstGeom>
          <a:ln w="3175">
            <a:solidFill>
              <a:srgbClr val="002060"/>
            </a:solidFill>
          </a:ln>
        </p:spPr>
        <p:txBody>
          <a:bodyPr vert="horz" lIns="91440" tIns="45720" rIns="91440" bIns="45720" rtlCol="0" anchor="t">
            <a:noAutofit/>
          </a:bodyPr>
          <a:lstStyle>
            <a:lvl1pPr algn="l" defTabSz="457200" rtl="0" eaLnBrk="1" latinLnBrk="0" hangingPunct="1">
              <a:spcBef>
                <a:spcPct val="0"/>
              </a:spcBef>
              <a:buNone/>
              <a:defRPr sz="1800" kern="1200">
                <a:solidFill>
                  <a:schemeClr val="tx2">
                    <a:lumMod val="50000"/>
                  </a:schemeClr>
                </a:solidFill>
                <a:latin typeface="Arial Narrow" panose="020B0606020202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600" b="1" noProof="0" dirty="0">
                <a:solidFill>
                  <a:schemeClr val="accent1">
                    <a:lumMod val="75000"/>
                  </a:schemeClr>
                </a:solidFill>
              </a:rPr>
              <a:t>scénarios : ex NGFS </a:t>
            </a:r>
          </a:p>
        </p:txBody>
      </p:sp>
    </p:spTree>
    <p:extLst>
      <p:ext uri="{BB962C8B-B14F-4D97-AF65-F5344CB8AC3E}">
        <p14:creationId xmlns:p14="http://schemas.microsoft.com/office/powerpoint/2010/main" val="274584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C5F4C-5535-BB9C-55A0-3762D48BB4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A06BCF-A21A-DA94-1101-DE70B16D7FDA}"/>
              </a:ext>
            </a:extLst>
          </p:cNvPr>
          <p:cNvSpPr>
            <a:spLocks noGrp="1"/>
          </p:cNvSpPr>
          <p:nvPr>
            <p:ph type="title"/>
          </p:nvPr>
        </p:nvSpPr>
        <p:spPr>
          <a:xfrm>
            <a:off x="516836" y="675243"/>
            <a:ext cx="4987493" cy="424156"/>
          </a:xfrm>
        </p:spPr>
        <p:txBody>
          <a:bodyPr>
            <a:normAutofit/>
          </a:bodyPr>
          <a:lstStyle/>
          <a:p>
            <a:r>
              <a:rPr lang="fr-FR" sz="1600" b="1" dirty="0">
                <a:solidFill>
                  <a:schemeClr val="accent2">
                    <a:lumMod val="75000"/>
                  </a:schemeClr>
                </a:solidFill>
              </a:rPr>
              <a:t>L’exercice Fit For 55 </a:t>
            </a:r>
            <a:endParaRPr lang="fr-FR" sz="1600" b="1" noProof="0" dirty="0">
              <a:solidFill>
                <a:schemeClr val="accent2">
                  <a:lumMod val="75000"/>
                </a:schemeClr>
              </a:solidFill>
            </a:endParaRPr>
          </a:p>
        </p:txBody>
      </p:sp>
      <p:sp>
        <p:nvSpPr>
          <p:cNvPr id="3" name="Content Placeholder 2">
            <a:extLst>
              <a:ext uri="{FF2B5EF4-FFF2-40B4-BE49-F238E27FC236}">
                <a16:creationId xmlns:a16="http://schemas.microsoft.com/office/drawing/2014/main" id="{ADD80AD5-C0CE-0F31-58D8-B18255848FE6}"/>
              </a:ext>
            </a:extLst>
          </p:cNvPr>
          <p:cNvSpPr>
            <a:spLocks noGrp="1"/>
          </p:cNvSpPr>
          <p:nvPr>
            <p:ph sz="half" idx="1"/>
          </p:nvPr>
        </p:nvSpPr>
        <p:spPr>
          <a:xfrm>
            <a:off x="516836" y="1386664"/>
            <a:ext cx="5050247" cy="4556934"/>
          </a:xfrm>
        </p:spPr>
        <p:txBody>
          <a:bodyPr>
            <a:noAutofit/>
          </a:bodyPr>
          <a:lstStyle/>
          <a:p>
            <a:pPr marL="0" indent="0" algn="just">
              <a:buNone/>
            </a:pPr>
            <a:r>
              <a:rPr lang="fr-FR" sz="1800" dirty="0">
                <a:solidFill>
                  <a:schemeClr val="accent4">
                    <a:lumMod val="50000"/>
                  </a:schemeClr>
                </a:solidFill>
              </a:rPr>
              <a:t>Périmètre : banques, assurances, fonds de pension, fonds d’investissements </a:t>
            </a:r>
          </a:p>
          <a:p>
            <a:pPr marL="0" indent="0" algn="just">
              <a:buNone/>
            </a:pPr>
            <a:r>
              <a:rPr lang="fr-FR" sz="1800" dirty="0">
                <a:solidFill>
                  <a:schemeClr val="accent4">
                    <a:lumMod val="50000"/>
                  </a:schemeClr>
                </a:solidFill>
              </a:rPr>
              <a:t>Trois scénarios à horizon de huit ans avec une période intermédiaire à 3 ans : </a:t>
            </a:r>
          </a:p>
          <a:p>
            <a:pPr lvl="0" algn="just">
              <a:buFont typeface="Wingdings" panose="05000000000000000000" pitchFamily="2" charset="2"/>
              <a:buChar char="§"/>
            </a:pPr>
            <a:r>
              <a:rPr lang="fr-FR" sz="1800" dirty="0">
                <a:solidFill>
                  <a:schemeClr val="accent4">
                    <a:lumMod val="50000"/>
                  </a:schemeClr>
                </a:solidFill>
              </a:rPr>
              <a:t>scénario de base : hypothèses centrales du scénario de référence (non stress exercices de l’EBA) à trois ans) + poursuite selon le scénario NGFS IV et alignement fit for 55 </a:t>
            </a:r>
          </a:p>
          <a:p>
            <a:pPr lvl="0" algn="just">
              <a:buFont typeface="Wingdings" panose="05000000000000000000" pitchFamily="2" charset="2"/>
              <a:buChar char="§"/>
            </a:pPr>
            <a:r>
              <a:rPr lang="fr-FR" sz="1800" dirty="0">
                <a:solidFill>
                  <a:schemeClr val="accent4">
                    <a:lumMod val="50000"/>
                  </a:schemeClr>
                </a:solidFill>
              </a:rPr>
              <a:t>scénario adverse 1 : mêmes hypothèses sur 3 ans mais un scénario ‘’Run on Brown RoB’’ (désinvestissement du secteur financier vis-à-vis des firmes ‘’Brown’’) sur 5 ans ; </a:t>
            </a:r>
          </a:p>
          <a:p>
            <a:pPr lvl="0" algn="just">
              <a:buFont typeface="Wingdings" panose="05000000000000000000" pitchFamily="2" charset="2"/>
              <a:buChar char="§"/>
            </a:pPr>
            <a:r>
              <a:rPr lang="fr-FR" sz="1800" dirty="0">
                <a:solidFill>
                  <a:schemeClr val="accent4">
                    <a:lumMod val="50000"/>
                  </a:schemeClr>
                </a:solidFill>
              </a:rPr>
              <a:t>scénario adverse 2 : stress macro financier (type EBA) à 3ans et Run on Brown sur 5 ans </a:t>
            </a:r>
          </a:p>
          <a:p>
            <a:pPr marL="0" indent="0" algn="just">
              <a:buNone/>
            </a:pPr>
            <a:endParaRPr lang="fr-FR" dirty="0">
              <a:solidFill>
                <a:schemeClr val="accent4">
                  <a:lumMod val="50000"/>
                </a:schemeClr>
              </a:solidFill>
            </a:endParaRPr>
          </a:p>
        </p:txBody>
      </p:sp>
      <p:sp>
        <p:nvSpPr>
          <p:cNvPr id="7" name="Footer Placeholder 6">
            <a:extLst>
              <a:ext uri="{FF2B5EF4-FFF2-40B4-BE49-F238E27FC236}">
                <a16:creationId xmlns:a16="http://schemas.microsoft.com/office/drawing/2014/main" id="{4EEA400B-BC4F-CCF2-BFF6-356525EC5A87}"/>
              </a:ext>
            </a:extLst>
          </p:cNvPr>
          <p:cNvSpPr>
            <a:spLocks noGrp="1"/>
          </p:cNvSpPr>
          <p:nvPr>
            <p:ph type="ftr" sz="quarter" idx="11"/>
          </p:nvPr>
        </p:nvSpPr>
        <p:spPr/>
        <p:txBody>
          <a:bodyPr/>
          <a:lstStyle/>
          <a:p>
            <a:r>
              <a:rPr lang="en-US" dirty="0"/>
              <a:t>5</a:t>
            </a:r>
          </a:p>
        </p:txBody>
      </p:sp>
      <p:graphicFrame>
        <p:nvGraphicFramePr>
          <p:cNvPr id="15" name="Content Placeholder 14">
            <a:extLst>
              <a:ext uri="{FF2B5EF4-FFF2-40B4-BE49-F238E27FC236}">
                <a16:creationId xmlns:a16="http://schemas.microsoft.com/office/drawing/2014/main" id="{BE89C347-CC3E-F5F1-4157-B66D9B0ED29F}"/>
              </a:ext>
            </a:extLst>
          </p:cNvPr>
          <p:cNvGraphicFramePr>
            <a:graphicFrameLocks noGrp="1"/>
          </p:cNvGraphicFramePr>
          <p:nvPr>
            <p:ph sz="half" idx="12"/>
            <p:extLst>
              <p:ext uri="{D42A27DB-BD31-4B8C-83A1-F6EECF244321}">
                <p14:modId xmlns:p14="http://schemas.microsoft.com/office/powerpoint/2010/main" val="3885926498"/>
              </p:ext>
            </p:extLst>
          </p:nvPr>
        </p:nvGraphicFramePr>
        <p:xfrm>
          <a:off x="5818095" y="1386665"/>
          <a:ext cx="6149787" cy="4556933"/>
        </p:xfrm>
        <a:graphic>
          <a:graphicData uri="http://schemas.openxmlformats.org/drawingml/2006/table">
            <a:tbl>
              <a:tblPr firstRow="1" firstCol="1" bandRow="1"/>
              <a:tblGrid>
                <a:gridCol w="1345159">
                  <a:extLst>
                    <a:ext uri="{9D8B030D-6E8A-4147-A177-3AD203B41FA5}">
                      <a16:colId xmlns:a16="http://schemas.microsoft.com/office/drawing/2014/main" val="3884634919"/>
                    </a:ext>
                  </a:extLst>
                </a:gridCol>
                <a:gridCol w="796647">
                  <a:extLst>
                    <a:ext uri="{9D8B030D-6E8A-4147-A177-3AD203B41FA5}">
                      <a16:colId xmlns:a16="http://schemas.microsoft.com/office/drawing/2014/main" val="2840632341"/>
                    </a:ext>
                  </a:extLst>
                </a:gridCol>
                <a:gridCol w="839264">
                  <a:extLst>
                    <a:ext uri="{9D8B030D-6E8A-4147-A177-3AD203B41FA5}">
                      <a16:colId xmlns:a16="http://schemas.microsoft.com/office/drawing/2014/main" val="391046231"/>
                    </a:ext>
                  </a:extLst>
                </a:gridCol>
                <a:gridCol w="899063">
                  <a:extLst>
                    <a:ext uri="{9D8B030D-6E8A-4147-A177-3AD203B41FA5}">
                      <a16:colId xmlns:a16="http://schemas.microsoft.com/office/drawing/2014/main" val="2523687939"/>
                    </a:ext>
                  </a:extLst>
                </a:gridCol>
                <a:gridCol w="725848">
                  <a:extLst>
                    <a:ext uri="{9D8B030D-6E8A-4147-A177-3AD203B41FA5}">
                      <a16:colId xmlns:a16="http://schemas.microsoft.com/office/drawing/2014/main" val="2627901639"/>
                    </a:ext>
                  </a:extLst>
                </a:gridCol>
                <a:gridCol w="775339">
                  <a:extLst>
                    <a:ext uri="{9D8B030D-6E8A-4147-A177-3AD203B41FA5}">
                      <a16:colId xmlns:a16="http://schemas.microsoft.com/office/drawing/2014/main" val="2202970855"/>
                    </a:ext>
                  </a:extLst>
                </a:gridCol>
                <a:gridCol w="768467">
                  <a:extLst>
                    <a:ext uri="{9D8B030D-6E8A-4147-A177-3AD203B41FA5}">
                      <a16:colId xmlns:a16="http://schemas.microsoft.com/office/drawing/2014/main" val="3216258790"/>
                    </a:ext>
                  </a:extLst>
                </a:gridCol>
              </a:tblGrid>
              <a:tr h="351787">
                <a:tc>
                  <a:txBody>
                    <a:bodyPr/>
                    <a:lstStyle/>
                    <a:p>
                      <a:pPr algn="just">
                        <a:buNone/>
                      </a:pPr>
                      <a:r>
                        <a:rPr lang="en-US" sz="120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 </a:t>
                      </a:r>
                      <a:endParaRPr lang="fr-FR" sz="120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515" marR="55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a:txBody>
                    <a:bodyPr/>
                    <a:lstStyle/>
                    <a:p>
                      <a:pPr algn="ctr">
                        <a:buNone/>
                      </a:pPr>
                      <a:r>
                        <a:rPr lang="en-US" sz="120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Premier impact</a:t>
                      </a:r>
                      <a:endParaRPr lang="fr-FR" sz="120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515" marR="55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fr-FR"/>
                    </a:p>
                  </a:txBody>
                  <a:tcPr/>
                </a:tc>
                <a:tc hMerge="1">
                  <a:txBody>
                    <a:bodyPr/>
                    <a:lstStyle/>
                    <a:p>
                      <a:endParaRPr lang="fr-FR"/>
                    </a:p>
                  </a:txBody>
                  <a:tcPr/>
                </a:tc>
                <a:tc gridSpan="3">
                  <a:txBody>
                    <a:bodyPr/>
                    <a:lstStyle/>
                    <a:p>
                      <a:pPr algn="ctr">
                        <a:buNone/>
                      </a:pPr>
                      <a:r>
                        <a:rPr lang="en-US" sz="120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Second impact </a:t>
                      </a:r>
                      <a:endParaRPr lang="fr-FR" sz="120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515" marR="55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714092001"/>
                  </a:ext>
                </a:extLst>
              </a:tr>
              <a:tr h="1055029">
                <a:tc>
                  <a:txBody>
                    <a:bodyPr/>
                    <a:lstStyle/>
                    <a:p>
                      <a:pPr algn="just">
                        <a:buNone/>
                      </a:pPr>
                      <a:r>
                        <a:rPr lang="en-US" sz="120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 </a:t>
                      </a:r>
                      <a:endParaRPr lang="fr-FR" sz="120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515" marR="55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F9FF"/>
                    </a:solidFill>
                  </a:tcPr>
                </a:tc>
                <a:tc>
                  <a:txBody>
                    <a:bodyPr/>
                    <a:lstStyle/>
                    <a:p>
                      <a:pPr algn="just">
                        <a:buNone/>
                      </a:pPr>
                      <a:r>
                        <a:rPr lang="en-US" sz="120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Scenario de base </a:t>
                      </a:r>
                      <a:endParaRPr lang="fr-FR" sz="120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515" marR="55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buNone/>
                      </a:pPr>
                      <a:r>
                        <a:rPr lang="en-US" sz="120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Adverse 1</a:t>
                      </a:r>
                      <a:endParaRPr lang="fr-FR" sz="120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515" marR="55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buNone/>
                      </a:pPr>
                      <a:r>
                        <a:rPr lang="en-US" sz="120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Adverse 2</a:t>
                      </a:r>
                      <a:endParaRPr lang="fr-FR" sz="120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515" marR="55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buNone/>
                      </a:pPr>
                      <a:r>
                        <a:rPr lang="en-US" sz="120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Scenario de base </a:t>
                      </a:r>
                      <a:endParaRPr lang="fr-FR" sz="120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515" marR="55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buNone/>
                      </a:pPr>
                      <a:r>
                        <a:rPr lang="en-US" sz="120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Adverse 1</a:t>
                      </a:r>
                      <a:endParaRPr lang="fr-FR" sz="120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515" marR="55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buNone/>
                      </a:pPr>
                      <a:r>
                        <a:rPr lang="en-US" sz="120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Adverse 2</a:t>
                      </a:r>
                      <a:endParaRPr lang="fr-FR" sz="120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515" marR="55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6364122"/>
                  </a:ext>
                </a:extLst>
              </a:tr>
              <a:tr h="351787">
                <a:tc>
                  <a:txBody>
                    <a:bodyPr/>
                    <a:lstStyle/>
                    <a:p>
                      <a:pPr algn="just">
                        <a:buNone/>
                      </a:pPr>
                      <a:r>
                        <a:rPr lang="en-US" sz="120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Banques </a:t>
                      </a:r>
                      <a:endParaRPr lang="fr-FR" sz="120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515" marR="55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F9FF"/>
                    </a:solidFill>
                  </a:tcPr>
                </a:tc>
                <a:tc>
                  <a:txBody>
                    <a:bodyPr/>
                    <a:lstStyle/>
                    <a:p>
                      <a:pPr algn="ctr">
                        <a:buNone/>
                      </a:pPr>
                      <a:r>
                        <a:rPr lang="en-US" sz="140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-5,8</a:t>
                      </a:r>
                      <a:endParaRPr lang="fr-FR" sz="140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515" marR="55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40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-6.7</a:t>
                      </a:r>
                      <a:endParaRPr lang="fr-FR" sz="140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515" marR="55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40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-10.9</a:t>
                      </a:r>
                      <a:endParaRPr lang="fr-FR" sz="140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515" marR="55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40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-5.8</a:t>
                      </a:r>
                      <a:endParaRPr lang="fr-FR" sz="140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515" marR="55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40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-6.8</a:t>
                      </a:r>
                      <a:endParaRPr lang="fr-FR" sz="140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515" marR="55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40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-11.0</a:t>
                      </a:r>
                      <a:endParaRPr lang="fr-FR" sz="140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515" marR="55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053248"/>
                  </a:ext>
                </a:extLst>
              </a:tr>
              <a:tr h="351787">
                <a:tc>
                  <a:txBody>
                    <a:bodyPr/>
                    <a:lstStyle/>
                    <a:p>
                      <a:pPr algn="just">
                        <a:buNone/>
                      </a:pPr>
                      <a:r>
                        <a:rPr lang="en-US" sz="120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Assurances</a:t>
                      </a:r>
                      <a:endParaRPr lang="fr-FR" sz="120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515" marR="55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F9FF"/>
                    </a:solidFill>
                  </a:tcPr>
                </a:tc>
                <a:tc>
                  <a:txBody>
                    <a:bodyPr/>
                    <a:lstStyle/>
                    <a:p>
                      <a:pPr algn="ctr">
                        <a:buNone/>
                      </a:pPr>
                      <a:r>
                        <a:rPr lang="en-US" sz="140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-2,2</a:t>
                      </a:r>
                      <a:endParaRPr lang="fr-FR" sz="140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515" marR="55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40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-5.2</a:t>
                      </a:r>
                      <a:endParaRPr lang="fr-FR" sz="140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515" marR="55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40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-18.8</a:t>
                      </a:r>
                      <a:endParaRPr lang="fr-FR" sz="140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515" marR="55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40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-2.9</a:t>
                      </a:r>
                      <a:endParaRPr lang="fr-FR" sz="140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515" marR="55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40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-6.9</a:t>
                      </a:r>
                      <a:endParaRPr lang="fr-FR" sz="140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515" marR="55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40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-23.3</a:t>
                      </a:r>
                      <a:endParaRPr lang="fr-FR" sz="140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515" marR="55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1462266"/>
                  </a:ext>
                </a:extLst>
              </a:tr>
              <a:tr h="703575">
                <a:tc>
                  <a:txBody>
                    <a:bodyPr/>
                    <a:lstStyle/>
                    <a:p>
                      <a:pPr algn="just">
                        <a:buNone/>
                      </a:pPr>
                      <a:r>
                        <a:rPr lang="en-US" sz="120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IORP</a:t>
                      </a:r>
                      <a:endParaRPr lang="fr-FR" sz="120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algn="just">
                        <a:buNone/>
                      </a:pPr>
                      <a:r>
                        <a:rPr lang="en-US" sz="120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 </a:t>
                      </a:r>
                      <a:endParaRPr lang="fr-FR" sz="120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515" marR="55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F9FF"/>
                    </a:solidFill>
                  </a:tcPr>
                </a:tc>
                <a:tc>
                  <a:txBody>
                    <a:bodyPr/>
                    <a:lstStyle/>
                    <a:p>
                      <a:pPr algn="ctr">
                        <a:buNone/>
                      </a:pPr>
                      <a:r>
                        <a:rPr lang="en-US" sz="140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-3,0</a:t>
                      </a:r>
                      <a:endParaRPr lang="fr-FR" sz="140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515" marR="55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40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-6.4</a:t>
                      </a:r>
                      <a:endParaRPr lang="fr-FR" sz="140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515" marR="55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40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-21.5</a:t>
                      </a:r>
                      <a:endParaRPr lang="fr-FR" sz="140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515" marR="55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40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Non </a:t>
                      </a:r>
                      <a:r>
                        <a:rPr lang="en-US" sz="1400" dirty="0" err="1">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inclus</a:t>
                      </a:r>
                      <a:endParaRPr lang="fr-FR" sz="140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515" marR="55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40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Non </a:t>
                      </a:r>
                      <a:r>
                        <a:rPr lang="en-US" sz="1400" dirty="0" err="1">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Inclus</a:t>
                      </a:r>
                      <a:r>
                        <a:rPr lang="en-US" sz="140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a:t>
                      </a:r>
                      <a:endParaRPr lang="fr-FR" sz="140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515" marR="55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40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Non Inclus-</a:t>
                      </a:r>
                      <a:endParaRPr lang="fr-FR" sz="140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515" marR="55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4612159"/>
                  </a:ext>
                </a:extLst>
              </a:tr>
              <a:tr h="1039393">
                <a:tc>
                  <a:txBody>
                    <a:bodyPr/>
                    <a:lstStyle/>
                    <a:p>
                      <a:pPr algn="just">
                        <a:buNone/>
                      </a:pPr>
                      <a:r>
                        <a:rPr lang="en-US" sz="120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Fonds d’investissement</a:t>
                      </a:r>
                      <a:endParaRPr lang="fr-FR" sz="120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515" marR="55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F9FF"/>
                    </a:solidFill>
                  </a:tcPr>
                </a:tc>
                <a:tc>
                  <a:txBody>
                    <a:bodyPr/>
                    <a:lstStyle/>
                    <a:p>
                      <a:pPr algn="ctr">
                        <a:buNone/>
                      </a:pPr>
                      <a:r>
                        <a:rPr lang="en-US" sz="140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-4,0</a:t>
                      </a:r>
                      <a:endParaRPr lang="fr-FR" sz="140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515" marR="55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40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-6.1</a:t>
                      </a:r>
                      <a:endParaRPr lang="fr-FR" sz="140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515" marR="55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40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-15.8</a:t>
                      </a:r>
                      <a:endParaRPr lang="fr-FR" sz="140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515" marR="55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40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-6.6</a:t>
                      </a:r>
                      <a:endParaRPr lang="fr-FR" sz="140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515" marR="55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40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-11.2</a:t>
                      </a:r>
                      <a:endParaRPr lang="fr-FR" sz="140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515" marR="55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40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-25.0</a:t>
                      </a:r>
                      <a:endParaRPr lang="fr-FR" sz="140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515" marR="55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32435136"/>
                  </a:ext>
                </a:extLst>
              </a:tr>
              <a:tr h="703575">
                <a:tc>
                  <a:txBody>
                    <a:bodyPr/>
                    <a:lstStyle/>
                    <a:p>
                      <a:pPr algn="just">
                        <a:buNone/>
                      </a:pPr>
                      <a:r>
                        <a:rPr lang="en-US" sz="120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Total – </a:t>
                      </a:r>
                      <a:r>
                        <a:rPr lang="en-US" sz="1200" dirty="0" err="1">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système</a:t>
                      </a:r>
                      <a:r>
                        <a:rPr lang="en-US" sz="120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 financier </a:t>
                      </a:r>
                      <a:endParaRPr lang="fr-FR" sz="120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515" marR="55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F9FF"/>
                    </a:solidFill>
                  </a:tcPr>
                </a:tc>
                <a:tc>
                  <a:txBody>
                    <a:bodyPr/>
                    <a:lstStyle/>
                    <a:p>
                      <a:pPr algn="ctr">
                        <a:buNone/>
                      </a:pPr>
                      <a:r>
                        <a:rPr lang="en-US" sz="140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-3,9</a:t>
                      </a:r>
                      <a:endParaRPr lang="fr-FR" sz="140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515" marR="55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40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-6.0</a:t>
                      </a:r>
                      <a:endParaRPr lang="fr-FR" sz="140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515" marR="55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40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-15.8</a:t>
                      </a:r>
                      <a:endParaRPr lang="fr-FR" sz="140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515" marR="55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40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-5.3</a:t>
                      </a:r>
                      <a:endParaRPr lang="fr-FR" sz="140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515" marR="55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40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-8.7</a:t>
                      </a:r>
                      <a:endParaRPr lang="fr-FR" sz="140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515" marR="55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40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-20.7</a:t>
                      </a:r>
                      <a:endParaRPr lang="fr-FR" sz="1400" dirty="0">
                        <a:solidFill>
                          <a:schemeClr val="accent4">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5515" marR="55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1969335"/>
                  </a:ext>
                </a:extLst>
              </a:tr>
            </a:tbl>
          </a:graphicData>
        </a:graphic>
      </p:graphicFrame>
      <p:sp>
        <p:nvSpPr>
          <p:cNvPr id="5" name="Title 1">
            <a:extLst>
              <a:ext uri="{FF2B5EF4-FFF2-40B4-BE49-F238E27FC236}">
                <a16:creationId xmlns:a16="http://schemas.microsoft.com/office/drawing/2014/main" id="{74934E04-FAE7-20EC-1986-0A4855059003}"/>
              </a:ext>
            </a:extLst>
          </p:cNvPr>
          <p:cNvSpPr txBox="1">
            <a:spLocks/>
          </p:cNvSpPr>
          <p:nvPr/>
        </p:nvSpPr>
        <p:spPr>
          <a:xfrm>
            <a:off x="5818095" y="675243"/>
            <a:ext cx="6149787" cy="490169"/>
          </a:xfrm>
          <a:prstGeom prst="rect">
            <a:avLst/>
          </a:prstGeom>
          <a:ln w="3175">
            <a:solidFill>
              <a:schemeClr val="accent2"/>
            </a:solidFill>
          </a:ln>
        </p:spPr>
        <p:txBody>
          <a:bodyPr vert="horz" lIns="91440" tIns="45720" rIns="91440" bIns="45720" rtlCol="0" anchor="t">
            <a:normAutofit/>
          </a:bodyPr>
          <a:lstStyle>
            <a:lvl1pPr algn="l" defTabSz="457200" rtl="0" eaLnBrk="1" latinLnBrk="0" hangingPunct="1">
              <a:spcBef>
                <a:spcPct val="0"/>
              </a:spcBef>
              <a:buNone/>
              <a:defRPr sz="1800" kern="1200">
                <a:solidFill>
                  <a:schemeClr val="tx2">
                    <a:lumMod val="50000"/>
                  </a:schemeClr>
                </a:solidFill>
                <a:latin typeface="Arial Narrow" panose="020B0606020202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600" b="1" noProof="0" dirty="0">
                <a:solidFill>
                  <a:schemeClr val="accent2">
                    <a:lumMod val="75000"/>
                  </a:schemeClr>
                </a:solidFill>
              </a:rPr>
              <a:t>Impacts &amp; discussion des hypothèses  </a:t>
            </a:r>
          </a:p>
        </p:txBody>
      </p:sp>
    </p:spTree>
    <p:extLst>
      <p:ext uri="{BB962C8B-B14F-4D97-AF65-F5344CB8AC3E}">
        <p14:creationId xmlns:p14="http://schemas.microsoft.com/office/powerpoint/2010/main" val="1321553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2C306-66CC-659F-D5C1-18A72CB955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F95438-E41B-F83D-9AD7-72B45A25FDA9}"/>
              </a:ext>
            </a:extLst>
          </p:cNvPr>
          <p:cNvSpPr>
            <a:spLocks noGrp="1"/>
          </p:cNvSpPr>
          <p:nvPr>
            <p:ph type="title"/>
          </p:nvPr>
        </p:nvSpPr>
        <p:spPr>
          <a:xfrm>
            <a:off x="808948" y="310345"/>
            <a:ext cx="6235664" cy="586125"/>
          </a:xfrm>
        </p:spPr>
        <p:txBody>
          <a:bodyPr>
            <a:normAutofit/>
          </a:bodyPr>
          <a:lstStyle/>
          <a:p>
            <a:r>
              <a:rPr lang="fr-FR" sz="2000" b="1" noProof="0" dirty="0">
                <a:solidFill>
                  <a:schemeClr val="accent1">
                    <a:lumMod val="75000"/>
                  </a:schemeClr>
                </a:solidFill>
              </a:rPr>
              <a:t>Les analyses de scénarios climatiques</a:t>
            </a:r>
          </a:p>
        </p:txBody>
      </p:sp>
      <p:sp>
        <p:nvSpPr>
          <p:cNvPr id="3" name="Content Placeholder 2">
            <a:extLst>
              <a:ext uri="{FF2B5EF4-FFF2-40B4-BE49-F238E27FC236}">
                <a16:creationId xmlns:a16="http://schemas.microsoft.com/office/drawing/2014/main" id="{DDEFCF31-F004-4BFB-BAE5-37F459630E14}"/>
              </a:ext>
            </a:extLst>
          </p:cNvPr>
          <p:cNvSpPr>
            <a:spLocks noGrp="1"/>
          </p:cNvSpPr>
          <p:nvPr>
            <p:ph idx="1"/>
          </p:nvPr>
        </p:nvSpPr>
        <p:spPr>
          <a:xfrm>
            <a:off x="808948" y="1102658"/>
            <a:ext cx="10979640" cy="5112612"/>
          </a:xfrm>
        </p:spPr>
        <p:txBody>
          <a:bodyPr>
            <a:noAutofit/>
          </a:bodyPr>
          <a:lstStyle/>
          <a:p>
            <a:pPr lvl="0">
              <a:buSzPct val="80000"/>
              <a:buFont typeface="Wingdings" panose="05000000000000000000" pitchFamily="2" charset="2"/>
              <a:buChar char="¨"/>
            </a:pPr>
            <a:endParaRPr lang="fr-FR" sz="2000" dirty="0">
              <a:solidFill>
                <a:schemeClr val="accent5">
                  <a:lumMod val="75000"/>
                </a:schemeClr>
              </a:solidFill>
            </a:endParaRPr>
          </a:p>
          <a:p>
            <a:pPr lvl="0">
              <a:buSzPct val="80000"/>
              <a:buFont typeface="Wingdings" panose="05000000000000000000" pitchFamily="2" charset="2"/>
              <a:buChar char="¨"/>
            </a:pPr>
            <a:r>
              <a:rPr lang="fr-FR" sz="2000" dirty="0">
                <a:solidFill>
                  <a:schemeClr val="accent5">
                    <a:lumMod val="75000"/>
                  </a:schemeClr>
                </a:solidFill>
              </a:rPr>
              <a:t>intégration jointe des risques physiques et de transition – par exemple à travers le cadre NGFS – </a:t>
            </a:r>
          </a:p>
          <a:p>
            <a:pPr lvl="0">
              <a:buSzPct val="80000"/>
              <a:buFont typeface="Wingdings" panose="05000000000000000000" pitchFamily="2" charset="2"/>
              <a:buChar char="¨"/>
            </a:pPr>
            <a:r>
              <a:rPr lang="fr-FR" sz="2000" dirty="0">
                <a:solidFill>
                  <a:schemeClr val="accent5">
                    <a:lumMod val="75000"/>
                  </a:schemeClr>
                </a:solidFill>
              </a:rPr>
              <a:t>approches sectorielles avec intégration des firmes pour intégrer la sensibilité des entreprises aux risques de transition et physique ;  </a:t>
            </a:r>
          </a:p>
          <a:p>
            <a:pPr>
              <a:buSzPct val="80000"/>
              <a:buFont typeface="Wingdings" panose="05000000000000000000" pitchFamily="2" charset="2"/>
              <a:buChar char="¨"/>
            </a:pPr>
            <a:r>
              <a:rPr lang="fr-FR" sz="2000" dirty="0">
                <a:solidFill>
                  <a:schemeClr val="accent5">
                    <a:lumMod val="75000"/>
                  </a:schemeClr>
                </a:solidFill>
              </a:rPr>
              <a:t>horizons supérieurs à 3 ans nécessaires donc hypothèses sur choix de portefeuille et bilan des banques</a:t>
            </a:r>
          </a:p>
          <a:p>
            <a:pPr lvl="0">
              <a:buSzPct val="80000"/>
              <a:buFont typeface="Wingdings" panose="05000000000000000000" pitchFamily="2" charset="2"/>
              <a:buChar char="¨"/>
            </a:pPr>
            <a:r>
              <a:rPr lang="fr-FR" sz="2000" dirty="0">
                <a:solidFill>
                  <a:schemeClr val="accent5">
                    <a:lumMod val="75000"/>
                  </a:schemeClr>
                </a:solidFill>
              </a:rPr>
              <a:t>risques physiques : dimension géographique, causes de sinistre, biens et infrastructures, pertes</a:t>
            </a:r>
          </a:p>
          <a:p>
            <a:pPr lvl="0">
              <a:buSzPct val="80000"/>
              <a:buFont typeface="Wingdings" panose="05000000000000000000" pitchFamily="2" charset="2"/>
              <a:buChar char="¨"/>
            </a:pPr>
            <a:r>
              <a:rPr lang="fr-FR" sz="2000" dirty="0">
                <a:solidFill>
                  <a:schemeClr val="accent5">
                    <a:lumMod val="75000"/>
                  </a:schemeClr>
                </a:solidFill>
              </a:rPr>
              <a:t>facteurs de risques significatifs mis en évidence</a:t>
            </a:r>
          </a:p>
          <a:p>
            <a:pPr>
              <a:buSzPct val="80000"/>
              <a:buFont typeface="Wingdings" panose="05000000000000000000" pitchFamily="2" charset="2"/>
              <a:buChar char="¨"/>
            </a:pPr>
            <a:r>
              <a:rPr lang="fr-FR" sz="2000" dirty="0">
                <a:solidFill>
                  <a:schemeClr val="accent5">
                    <a:lumMod val="75000"/>
                  </a:schemeClr>
                </a:solidFill>
              </a:rPr>
              <a:t>sensibilité des résultats aux scénarios – par exemple NGFS - </a:t>
            </a:r>
          </a:p>
          <a:p>
            <a:pPr lvl="0">
              <a:buSzPct val="80000"/>
              <a:buFont typeface="Wingdings" panose="05000000000000000000" pitchFamily="2" charset="2"/>
              <a:buChar char="¨"/>
            </a:pPr>
            <a:r>
              <a:rPr lang="fr-FR" sz="2000" dirty="0">
                <a:solidFill>
                  <a:schemeClr val="accent5">
                    <a:lumMod val="75000"/>
                  </a:schemeClr>
                </a:solidFill>
              </a:rPr>
              <a:t>effets de feed back et de cumul de risques </a:t>
            </a:r>
          </a:p>
          <a:p>
            <a:pPr lvl="0">
              <a:buSzPct val="80000"/>
              <a:buFont typeface="Wingdings" panose="05000000000000000000" pitchFamily="2" charset="2"/>
              <a:buChar char="¨"/>
            </a:pPr>
            <a:r>
              <a:rPr lang="fr-FR" sz="2000" dirty="0">
                <a:solidFill>
                  <a:schemeClr val="accent5">
                    <a:lumMod val="75000"/>
                  </a:schemeClr>
                </a:solidFill>
              </a:rPr>
              <a:t>pertes et baisse des ratios de solvabilité (de l’ordre de 4 points sur 4 ans Pays Bas risques de transition) </a:t>
            </a:r>
          </a:p>
          <a:p>
            <a:pPr lvl="0">
              <a:buSzPct val="80000"/>
              <a:buFont typeface="Wingdings" panose="05000000000000000000" pitchFamily="2" charset="2"/>
              <a:buChar char="¨"/>
            </a:pPr>
            <a:r>
              <a:rPr lang="fr-FR" sz="2000" dirty="0">
                <a:solidFill>
                  <a:schemeClr val="accent5">
                    <a:lumMod val="75000"/>
                  </a:schemeClr>
                </a:solidFill>
              </a:rPr>
              <a:t>normalisation nécessaire des impacts – ratio de CET1, Pertes, .. - </a:t>
            </a:r>
          </a:p>
          <a:p>
            <a:pPr marL="0" indent="0">
              <a:buNone/>
            </a:pPr>
            <a:endParaRPr lang="fr-FR" sz="1600" dirty="0">
              <a:solidFill>
                <a:schemeClr val="accent5">
                  <a:lumMod val="75000"/>
                </a:schemeClr>
              </a:solidFill>
            </a:endParaRPr>
          </a:p>
          <a:p>
            <a:pPr marL="0" indent="0">
              <a:buNone/>
            </a:pPr>
            <a:r>
              <a:rPr lang="fr-FR" sz="1600" noProof="0" dirty="0">
                <a:solidFill>
                  <a:schemeClr val="accent5">
                    <a:lumMod val="75000"/>
                  </a:schemeClr>
                </a:solidFill>
              </a:rPr>
              <a:t> </a:t>
            </a:r>
          </a:p>
        </p:txBody>
      </p:sp>
      <p:sp>
        <p:nvSpPr>
          <p:cNvPr id="8" name="Footer Placeholder 7">
            <a:extLst>
              <a:ext uri="{FF2B5EF4-FFF2-40B4-BE49-F238E27FC236}">
                <a16:creationId xmlns:a16="http://schemas.microsoft.com/office/drawing/2014/main" id="{F131A278-8187-6A1C-FC93-C662245CB0EA}"/>
              </a:ext>
            </a:extLst>
          </p:cNvPr>
          <p:cNvSpPr>
            <a:spLocks noGrp="1"/>
          </p:cNvSpPr>
          <p:nvPr>
            <p:ph type="ftr" sz="quarter" idx="11"/>
          </p:nvPr>
        </p:nvSpPr>
        <p:spPr/>
        <p:txBody>
          <a:bodyPr/>
          <a:lstStyle/>
          <a:p>
            <a:r>
              <a:rPr lang="en-US" dirty="0"/>
              <a:t>6</a:t>
            </a:r>
          </a:p>
        </p:txBody>
      </p:sp>
      <p:sp>
        <p:nvSpPr>
          <p:cNvPr id="6" name="Title 1">
            <a:extLst>
              <a:ext uri="{FF2B5EF4-FFF2-40B4-BE49-F238E27FC236}">
                <a16:creationId xmlns:a16="http://schemas.microsoft.com/office/drawing/2014/main" id="{7BA303C2-0B7D-6ABF-996D-614CC6F6D35C}"/>
              </a:ext>
            </a:extLst>
          </p:cNvPr>
          <p:cNvSpPr txBox="1">
            <a:spLocks/>
          </p:cNvSpPr>
          <p:nvPr/>
        </p:nvSpPr>
        <p:spPr>
          <a:xfrm>
            <a:off x="7442718" y="295525"/>
            <a:ext cx="4345870" cy="600945"/>
          </a:xfrm>
          <a:prstGeom prst="rect">
            <a:avLst/>
          </a:prstGeom>
          <a:ln w="3175">
            <a:solidFill>
              <a:srgbClr val="002060"/>
            </a:solidFill>
          </a:ln>
        </p:spPr>
        <p:txBody>
          <a:bodyPr vert="horz" lIns="91440" tIns="45720" rIns="91440" bIns="45720" rtlCol="0" anchor="t">
            <a:normAutofit/>
          </a:bodyPr>
          <a:lstStyle>
            <a:lvl1pPr algn="l" defTabSz="457200" rtl="0" eaLnBrk="1" latinLnBrk="0" hangingPunct="1">
              <a:spcBef>
                <a:spcPct val="0"/>
              </a:spcBef>
              <a:buNone/>
              <a:defRPr sz="1800" kern="1200">
                <a:solidFill>
                  <a:schemeClr val="tx2">
                    <a:lumMod val="50000"/>
                  </a:schemeClr>
                </a:solidFill>
                <a:latin typeface="Arial Narrow" panose="020B0606020202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NZ" sz="2000" b="1" noProof="0" dirty="0">
                <a:solidFill>
                  <a:schemeClr val="tx2">
                    <a:lumMod val="25000"/>
                  </a:schemeClr>
                </a:solidFill>
              </a:rPr>
              <a:t>‘’Lessons to be learnt’’</a:t>
            </a:r>
            <a:endParaRPr lang="fr-FR" sz="2000" b="1" noProof="0" dirty="0">
              <a:solidFill>
                <a:schemeClr val="tx2">
                  <a:lumMod val="25000"/>
                </a:schemeClr>
              </a:solidFill>
            </a:endParaRPr>
          </a:p>
        </p:txBody>
      </p:sp>
    </p:spTree>
    <p:extLst>
      <p:ext uri="{BB962C8B-B14F-4D97-AF65-F5344CB8AC3E}">
        <p14:creationId xmlns:p14="http://schemas.microsoft.com/office/powerpoint/2010/main" val="1733784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B25D8-862A-D834-EF26-0CFB35B45F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C2B62C-945C-2E44-1D4B-366AFCD5FA15}"/>
              </a:ext>
            </a:extLst>
          </p:cNvPr>
          <p:cNvSpPr>
            <a:spLocks noGrp="1"/>
          </p:cNvSpPr>
          <p:nvPr>
            <p:ph type="title"/>
          </p:nvPr>
        </p:nvSpPr>
        <p:spPr>
          <a:xfrm>
            <a:off x="878541" y="299674"/>
            <a:ext cx="8650941" cy="399573"/>
          </a:xfrm>
        </p:spPr>
        <p:txBody>
          <a:bodyPr>
            <a:normAutofit/>
          </a:bodyPr>
          <a:lstStyle/>
          <a:p>
            <a:r>
              <a:rPr lang="fr-FR" sz="2000" b="1" noProof="0" dirty="0">
                <a:solidFill>
                  <a:schemeClr val="accent2">
                    <a:lumMod val="75000"/>
                  </a:schemeClr>
                </a:solidFill>
              </a:rPr>
              <a:t>Analyses de scénarios climatiques et stress test prudentiels : gap analysis  </a:t>
            </a:r>
          </a:p>
        </p:txBody>
      </p:sp>
      <p:pic>
        <p:nvPicPr>
          <p:cNvPr id="6" name="Content Placeholder 5">
            <a:extLst>
              <a:ext uri="{FF2B5EF4-FFF2-40B4-BE49-F238E27FC236}">
                <a16:creationId xmlns:a16="http://schemas.microsoft.com/office/drawing/2014/main" id="{7F3D7EEC-B3A9-A0C7-4890-ECC15AC69A9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585512" y="959224"/>
            <a:ext cx="7236998" cy="5396051"/>
          </a:xfrm>
          <a:prstGeom prst="rect">
            <a:avLst/>
          </a:prstGeom>
          <a:noFill/>
          <a:ln w="6350">
            <a:solidFill>
              <a:schemeClr val="accent6">
                <a:lumMod val="75000"/>
              </a:schemeClr>
            </a:solidFill>
          </a:ln>
        </p:spPr>
      </p:pic>
      <p:sp>
        <p:nvSpPr>
          <p:cNvPr id="5" name="Footer Placeholder 4">
            <a:extLst>
              <a:ext uri="{FF2B5EF4-FFF2-40B4-BE49-F238E27FC236}">
                <a16:creationId xmlns:a16="http://schemas.microsoft.com/office/drawing/2014/main" id="{B031AB00-E4D4-9E43-963F-901D2F178C95}"/>
              </a:ext>
            </a:extLst>
          </p:cNvPr>
          <p:cNvSpPr>
            <a:spLocks noGrp="1"/>
          </p:cNvSpPr>
          <p:nvPr>
            <p:ph type="ftr" sz="quarter" idx="11"/>
          </p:nvPr>
        </p:nvSpPr>
        <p:spPr/>
        <p:txBody>
          <a:bodyPr/>
          <a:lstStyle/>
          <a:p>
            <a:r>
              <a:rPr lang="en-US" dirty="0"/>
              <a:t>7</a:t>
            </a:r>
          </a:p>
        </p:txBody>
      </p:sp>
    </p:spTree>
    <p:extLst>
      <p:ext uri="{BB962C8B-B14F-4D97-AF65-F5344CB8AC3E}">
        <p14:creationId xmlns:p14="http://schemas.microsoft.com/office/powerpoint/2010/main" val="4121574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E7844-8AC1-6F54-4A85-4085E31791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88C123-B5CB-54DA-1DD4-A3D643AA81B2}"/>
              </a:ext>
            </a:extLst>
          </p:cNvPr>
          <p:cNvSpPr>
            <a:spLocks noGrp="1"/>
          </p:cNvSpPr>
          <p:nvPr>
            <p:ph type="title"/>
          </p:nvPr>
        </p:nvSpPr>
        <p:spPr>
          <a:xfrm>
            <a:off x="620689" y="310346"/>
            <a:ext cx="5224299" cy="436104"/>
          </a:xfrm>
        </p:spPr>
        <p:txBody>
          <a:bodyPr>
            <a:normAutofit/>
          </a:bodyPr>
          <a:lstStyle/>
          <a:p>
            <a:r>
              <a:rPr lang="fr-FR" sz="1600" b="1" noProof="0" dirty="0">
                <a:solidFill>
                  <a:schemeClr val="accent1">
                    <a:lumMod val="75000"/>
                  </a:schemeClr>
                </a:solidFill>
              </a:rPr>
              <a:t>Les analyses de scénarios climatiques</a:t>
            </a:r>
          </a:p>
        </p:txBody>
      </p:sp>
      <p:sp>
        <p:nvSpPr>
          <p:cNvPr id="9" name="Footer Placeholder 8">
            <a:extLst>
              <a:ext uri="{FF2B5EF4-FFF2-40B4-BE49-F238E27FC236}">
                <a16:creationId xmlns:a16="http://schemas.microsoft.com/office/drawing/2014/main" id="{3BBE429C-E0AE-F8ED-7675-23C7E25FA87C}"/>
              </a:ext>
            </a:extLst>
          </p:cNvPr>
          <p:cNvSpPr>
            <a:spLocks noGrp="1"/>
          </p:cNvSpPr>
          <p:nvPr>
            <p:ph type="ftr" sz="quarter" idx="11"/>
          </p:nvPr>
        </p:nvSpPr>
        <p:spPr/>
        <p:txBody>
          <a:bodyPr/>
          <a:lstStyle/>
          <a:p>
            <a:r>
              <a:rPr lang="en-US" dirty="0"/>
              <a:t>8</a:t>
            </a:r>
          </a:p>
        </p:txBody>
      </p:sp>
      <p:sp>
        <p:nvSpPr>
          <p:cNvPr id="5" name="Title 1">
            <a:extLst>
              <a:ext uri="{FF2B5EF4-FFF2-40B4-BE49-F238E27FC236}">
                <a16:creationId xmlns:a16="http://schemas.microsoft.com/office/drawing/2014/main" id="{364C4A66-D296-82F4-391B-9E8217DE57A4}"/>
              </a:ext>
            </a:extLst>
          </p:cNvPr>
          <p:cNvSpPr txBox="1">
            <a:spLocks/>
          </p:cNvSpPr>
          <p:nvPr/>
        </p:nvSpPr>
        <p:spPr>
          <a:xfrm>
            <a:off x="6689404" y="277779"/>
            <a:ext cx="4973677" cy="436104"/>
          </a:xfrm>
          <a:prstGeom prst="rect">
            <a:avLst/>
          </a:prstGeom>
          <a:ln w="3175">
            <a:solidFill>
              <a:srgbClr val="002060"/>
            </a:solidFill>
          </a:ln>
        </p:spPr>
        <p:txBody>
          <a:bodyPr vert="horz" lIns="91440" tIns="45720" rIns="91440" bIns="45720" rtlCol="0" anchor="t">
            <a:noAutofit/>
          </a:bodyPr>
          <a:lstStyle>
            <a:lvl1pPr algn="l" defTabSz="457200" rtl="0" eaLnBrk="1" latinLnBrk="0" hangingPunct="1">
              <a:spcBef>
                <a:spcPct val="0"/>
              </a:spcBef>
              <a:buNone/>
              <a:defRPr sz="1800" kern="1200">
                <a:solidFill>
                  <a:schemeClr val="tx2">
                    <a:lumMod val="50000"/>
                  </a:schemeClr>
                </a:solidFill>
                <a:latin typeface="Arial Narrow" panose="020B0606020202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fr-FR" sz="1600" b="1" noProof="0" dirty="0">
                <a:solidFill>
                  <a:schemeClr val="accent1">
                    <a:lumMod val="75000"/>
                  </a:schemeClr>
                </a:solidFill>
              </a:rPr>
              <a:t>Convergence avec les stress tests prudentiels </a:t>
            </a:r>
          </a:p>
        </p:txBody>
      </p:sp>
      <p:sp>
        <p:nvSpPr>
          <p:cNvPr id="6" name="Content Placeholder 2">
            <a:extLst>
              <a:ext uri="{FF2B5EF4-FFF2-40B4-BE49-F238E27FC236}">
                <a16:creationId xmlns:a16="http://schemas.microsoft.com/office/drawing/2014/main" id="{5EA2AB67-1D1E-C795-18D3-B6C623DFAC3A}"/>
              </a:ext>
            </a:extLst>
          </p:cNvPr>
          <p:cNvSpPr txBox="1">
            <a:spLocks/>
          </p:cNvSpPr>
          <p:nvPr/>
        </p:nvSpPr>
        <p:spPr>
          <a:xfrm>
            <a:off x="620689" y="897691"/>
            <a:ext cx="11042393" cy="5574827"/>
          </a:xfrm>
          <a:prstGeom prst="rect">
            <a:avLst/>
          </a:prstGeom>
          <a:ln w="3175">
            <a:solidFill>
              <a:srgbClr val="002060"/>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2">
                    <a:lumMod val="50000"/>
                  </a:schemeClr>
                </a:solidFill>
                <a:latin typeface="Arial Narrow" panose="020B0606020202030204" pitchFamily="34" charset="0"/>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2">
                    <a:lumMod val="50000"/>
                  </a:schemeClr>
                </a:solidFill>
                <a:latin typeface="Arial Narrow" panose="020B0606020202030204" pitchFamily="34" charset="0"/>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2">
                    <a:lumMod val="50000"/>
                  </a:schemeClr>
                </a:solidFill>
                <a:latin typeface="Arial Narrow" panose="020B0606020202030204" pitchFamily="34" charset="0"/>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2">
                    <a:lumMod val="50000"/>
                  </a:schemeClr>
                </a:solidFill>
                <a:latin typeface="Arial Narrow" panose="020B0606020202030204" pitchFamily="34" charset="0"/>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2">
                    <a:lumMod val="50000"/>
                  </a:schemeClr>
                </a:solidFill>
                <a:latin typeface="Arial Narrow" panose="020B0606020202030204" pitchFamily="34" charset="0"/>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buFont typeface="Wingdings 3" charset="2"/>
              <a:buNone/>
            </a:pPr>
            <a:r>
              <a:rPr lang="fr-FR" sz="1600" dirty="0">
                <a:solidFill>
                  <a:schemeClr val="accent5">
                    <a:lumMod val="75000"/>
                  </a:schemeClr>
                </a:solidFill>
              </a:rPr>
              <a:t> </a:t>
            </a:r>
            <a:r>
              <a:rPr lang="fr-FR" sz="2000" dirty="0">
                <a:solidFill>
                  <a:schemeClr val="accent5">
                    <a:lumMod val="75000"/>
                  </a:schemeClr>
                </a:solidFill>
                <a:cs typeface="Times New Roman" panose="02020603050405020304" pitchFamily="18" charset="0"/>
              </a:rPr>
              <a:t>Des questions ouvertes </a:t>
            </a:r>
            <a:r>
              <a:rPr lang="fr-FR" sz="2000" dirty="0">
                <a:solidFill>
                  <a:schemeClr val="accent5">
                    <a:lumMod val="75000"/>
                  </a:schemeClr>
                </a:solidFill>
                <a:ea typeface="Times New Roman" panose="02020603050405020304" pitchFamily="18" charset="0"/>
                <a:cs typeface="Times New Roman" panose="02020603050405020304" pitchFamily="18" charset="0"/>
              </a:rPr>
              <a:t>:</a:t>
            </a:r>
          </a:p>
          <a:p>
            <a:pPr algn="just">
              <a:buFont typeface="Cambria" panose="02040503050406030204" pitchFamily="18" charset="0"/>
              <a:buChar char="-"/>
            </a:pPr>
            <a:r>
              <a:rPr lang="fr-FR" sz="2000" dirty="0">
                <a:solidFill>
                  <a:schemeClr val="accent5">
                    <a:lumMod val="75000"/>
                  </a:schemeClr>
                </a:solidFill>
                <a:ea typeface="Times New Roman" panose="02020603050405020304" pitchFamily="18" charset="0"/>
                <a:cs typeface="Times New Roman" panose="02020603050405020304" pitchFamily="18" charset="0"/>
              </a:rPr>
              <a:t>horizon des exercices climatiques, à priori supérieur à 3 ans qui est celui des stress tests prudentiel ; </a:t>
            </a:r>
          </a:p>
          <a:p>
            <a:pPr algn="just">
              <a:buFont typeface="Cambria" panose="02040503050406030204" pitchFamily="18" charset="0"/>
              <a:buChar char="-"/>
            </a:pPr>
            <a:r>
              <a:rPr lang="fr-FR" sz="2000" dirty="0">
                <a:solidFill>
                  <a:schemeClr val="accent5">
                    <a:lumMod val="75000"/>
                  </a:schemeClr>
                </a:solidFill>
                <a:ea typeface="Times New Roman" panose="02020603050405020304" pitchFamily="18" charset="0"/>
                <a:cs typeface="Times New Roman" panose="02020603050405020304" pitchFamily="18" charset="0"/>
              </a:rPr>
              <a:t>hypothèses du scénario central EBA avec intégration selon l’horizon des éléments climatiques – risques de transition et physiques – dont on connaît les impacts sur la croissance ; </a:t>
            </a:r>
          </a:p>
          <a:p>
            <a:pPr algn="just">
              <a:buFont typeface="Cambria" panose="02040503050406030204" pitchFamily="18" charset="0"/>
              <a:buChar char="-"/>
            </a:pPr>
            <a:r>
              <a:rPr lang="fr-FR" sz="2000" dirty="0">
                <a:solidFill>
                  <a:schemeClr val="accent5">
                    <a:lumMod val="75000"/>
                  </a:schemeClr>
                </a:solidFill>
                <a:ea typeface="Times New Roman" panose="02020603050405020304" pitchFamily="18" charset="0"/>
                <a:cs typeface="Times New Roman" panose="02020603050405020304" pitchFamily="18" charset="0"/>
              </a:rPr>
              <a:t>hypothèses alternatives aux bilans constants et avec des ajustements – sous contrainte – climatiques des portefeuilles  </a:t>
            </a:r>
          </a:p>
          <a:p>
            <a:pPr algn="just">
              <a:buFont typeface="Cambria" panose="02040503050406030204" pitchFamily="18" charset="0"/>
              <a:buChar char="-"/>
            </a:pPr>
            <a:r>
              <a:rPr lang="fr-FR" sz="2000" dirty="0">
                <a:solidFill>
                  <a:schemeClr val="accent5">
                    <a:lumMod val="75000"/>
                  </a:schemeClr>
                </a:solidFill>
                <a:ea typeface="Times New Roman" panose="02020603050405020304" pitchFamily="18" charset="0"/>
                <a:cs typeface="Times New Roman" panose="02020603050405020304" pitchFamily="18" charset="0"/>
              </a:rPr>
              <a:t>facteurs économiques-climatiques dans les scénarios adverses : non ajustement des portefeuilles, choc prix carbone, Run on Brown, importance des risques physiques, dont on mesure l’importance dans les exercices effectués  </a:t>
            </a:r>
          </a:p>
          <a:p>
            <a:pPr marL="0" indent="0" algn="just">
              <a:buNone/>
            </a:pPr>
            <a:endParaRPr lang="fr-FR" sz="2000" dirty="0">
              <a:solidFill>
                <a:schemeClr val="accent5">
                  <a:lumMod val="75000"/>
                </a:schemeClr>
              </a:solidFill>
              <a:ea typeface="Times New Roman" panose="02020603050405020304" pitchFamily="18" charset="0"/>
              <a:cs typeface="Times New Roman" panose="02020603050405020304" pitchFamily="18" charset="0"/>
            </a:endParaRPr>
          </a:p>
          <a:p>
            <a:pPr marL="0" indent="0" algn="just">
              <a:buNone/>
            </a:pPr>
            <a:r>
              <a:rPr lang="fr-FR" sz="2000" dirty="0">
                <a:solidFill>
                  <a:schemeClr val="accent5">
                    <a:lumMod val="75000"/>
                  </a:schemeClr>
                </a:solidFill>
                <a:ea typeface="Times New Roman" panose="02020603050405020304" pitchFamily="18" charset="0"/>
                <a:cs typeface="Times New Roman" panose="02020603050405020304" pitchFamily="18" charset="0"/>
              </a:rPr>
              <a:t>En l’absence d’un dispositif transversal adapté, il revient pleinement aux acteurs bancaires d’intégrer (Pilier 2 P2R) ces risques et aux Superviseurs de contrôler l’état des dispositifs et des conséquences opérationnelles dans le pilotage des risques et des ressources financières des banques </a:t>
            </a:r>
          </a:p>
          <a:p>
            <a:pPr>
              <a:buFont typeface="Arial Narrow" panose="020B0606020202030204" pitchFamily="34" charset="0"/>
              <a:buChar char="-"/>
            </a:pPr>
            <a:endParaRPr lang="fr-FR" dirty="0"/>
          </a:p>
        </p:txBody>
      </p:sp>
    </p:spTree>
    <p:extLst>
      <p:ext uri="{BB962C8B-B14F-4D97-AF65-F5344CB8AC3E}">
        <p14:creationId xmlns:p14="http://schemas.microsoft.com/office/powerpoint/2010/main" val="4229172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CDD18-19BD-1945-A9F2-09D6EE7412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BF831F-CD91-924E-3085-0D9D02E76C0C}"/>
              </a:ext>
            </a:extLst>
          </p:cNvPr>
          <p:cNvSpPr>
            <a:spLocks noGrp="1"/>
          </p:cNvSpPr>
          <p:nvPr>
            <p:ph type="title"/>
          </p:nvPr>
        </p:nvSpPr>
        <p:spPr>
          <a:xfrm>
            <a:off x="755375" y="308944"/>
            <a:ext cx="4744277" cy="435118"/>
          </a:xfrm>
        </p:spPr>
        <p:txBody>
          <a:bodyPr>
            <a:normAutofit/>
          </a:bodyPr>
          <a:lstStyle/>
          <a:p>
            <a:r>
              <a:rPr lang="fr-FR" sz="2000" b="1" noProof="0" dirty="0">
                <a:solidFill>
                  <a:schemeClr val="accent2">
                    <a:lumMod val="75000"/>
                  </a:schemeClr>
                </a:solidFill>
              </a:rPr>
              <a:t>Facteurs de risques</a:t>
            </a:r>
          </a:p>
        </p:txBody>
      </p:sp>
      <p:sp>
        <p:nvSpPr>
          <p:cNvPr id="7" name="Content Placeholder 6">
            <a:extLst>
              <a:ext uri="{FF2B5EF4-FFF2-40B4-BE49-F238E27FC236}">
                <a16:creationId xmlns:a16="http://schemas.microsoft.com/office/drawing/2014/main" id="{9EAB48DF-A47A-0954-1876-036112526E61}"/>
              </a:ext>
            </a:extLst>
          </p:cNvPr>
          <p:cNvSpPr>
            <a:spLocks noGrp="1"/>
          </p:cNvSpPr>
          <p:nvPr>
            <p:ph sz="half" idx="1"/>
          </p:nvPr>
        </p:nvSpPr>
        <p:spPr>
          <a:xfrm>
            <a:off x="755373" y="879888"/>
            <a:ext cx="4744279" cy="5360336"/>
          </a:xfrm>
        </p:spPr>
        <p:txBody>
          <a:bodyPr>
            <a:noAutofit/>
          </a:bodyPr>
          <a:lstStyle/>
          <a:p>
            <a:pPr algn="just">
              <a:buSzPct val="90000"/>
              <a:buFont typeface="Wingdings" panose="05000000000000000000" pitchFamily="2" charset="2"/>
              <a:buChar char="¨"/>
            </a:pPr>
            <a:r>
              <a:rPr lang="fr-FR" sz="1800" dirty="0">
                <a:solidFill>
                  <a:schemeClr val="accent3">
                    <a:lumMod val="75000"/>
                  </a:schemeClr>
                </a:solidFill>
              </a:rPr>
              <a:t>Financement Immobilier résidentiel en Europe : </a:t>
            </a:r>
            <a:r>
              <a:rPr lang="fr-FR" sz="1800" noProof="0" dirty="0">
                <a:solidFill>
                  <a:schemeClr val="accent3">
                    <a:lumMod val="75000"/>
                  </a:schemeClr>
                </a:solidFill>
              </a:rPr>
              <a:t>30 % du total des financements des banques aux entreprises non financières et aux ménages </a:t>
            </a:r>
          </a:p>
          <a:p>
            <a:pPr algn="just">
              <a:buSzPct val="90000"/>
              <a:buFont typeface="Wingdings" panose="05000000000000000000" pitchFamily="2" charset="2"/>
              <a:buChar char="¨"/>
            </a:pPr>
            <a:r>
              <a:rPr lang="fr-FR" sz="1800" noProof="0" dirty="0">
                <a:solidFill>
                  <a:schemeClr val="accent3">
                    <a:lumMod val="75000"/>
                  </a:schemeClr>
                </a:solidFill>
              </a:rPr>
              <a:t>Second</a:t>
            </a:r>
            <a:r>
              <a:rPr lang="fr-FR" sz="1800" dirty="0">
                <a:solidFill>
                  <a:schemeClr val="accent3">
                    <a:lumMod val="75000"/>
                  </a:schemeClr>
                </a:solidFill>
              </a:rPr>
              <a:t>e </a:t>
            </a:r>
            <a:r>
              <a:rPr lang="fr-FR" sz="1800" noProof="0" dirty="0">
                <a:solidFill>
                  <a:schemeClr val="accent3">
                    <a:lumMod val="75000"/>
                  </a:schemeClr>
                </a:solidFill>
              </a:rPr>
              <a:t>source d’exposition aux risques de crédit, avec un montant de 4 </a:t>
            </a:r>
            <a:r>
              <a:rPr lang="fr-FR" sz="1800" dirty="0">
                <a:solidFill>
                  <a:schemeClr val="accent3">
                    <a:lumMod val="75000"/>
                  </a:schemeClr>
                </a:solidFill>
              </a:rPr>
              <a:t>Trilliards </a:t>
            </a:r>
            <a:r>
              <a:rPr lang="fr-FR" sz="1800" noProof="0" dirty="0">
                <a:solidFill>
                  <a:schemeClr val="accent3">
                    <a:lumMod val="75000"/>
                  </a:schemeClr>
                </a:solidFill>
              </a:rPr>
              <a:t>Euros.</a:t>
            </a:r>
          </a:p>
          <a:p>
            <a:pPr algn="just">
              <a:buSzPct val="90000"/>
              <a:buFont typeface="Wingdings" panose="05000000000000000000" pitchFamily="2" charset="2"/>
              <a:buChar char="¨"/>
            </a:pPr>
            <a:r>
              <a:rPr lang="fr-FR" sz="1800" dirty="0">
                <a:solidFill>
                  <a:schemeClr val="accent3">
                    <a:lumMod val="75000"/>
                  </a:schemeClr>
                </a:solidFill>
              </a:rPr>
              <a:t>Risque</a:t>
            </a:r>
            <a:r>
              <a:rPr lang="fr-FR" sz="1800" noProof="0" dirty="0">
                <a:solidFill>
                  <a:schemeClr val="accent3">
                    <a:lumMod val="75000"/>
                  </a:schemeClr>
                </a:solidFill>
              </a:rPr>
              <a:t> indirect : 25 % des prêts sont garantis </a:t>
            </a:r>
            <a:r>
              <a:rPr lang="fr-FR" sz="1800" dirty="0">
                <a:solidFill>
                  <a:schemeClr val="accent3">
                    <a:lumMod val="75000"/>
                  </a:schemeClr>
                </a:solidFill>
              </a:rPr>
              <a:t>par un collatéral immobilier</a:t>
            </a:r>
          </a:p>
          <a:p>
            <a:pPr algn="just">
              <a:buSzPct val="90000"/>
              <a:buFont typeface="Wingdings" panose="05000000000000000000" pitchFamily="2" charset="2"/>
              <a:buChar char="¨"/>
            </a:pPr>
            <a:r>
              <a:rPr lang="fr-FR" sz="1800" dirty="0">
                <a:solidFill>
                  <a:schemeClr val="accent3">
                    <a:lumMod val="75000"/>
                  </a:schemeClr>
                </a:solidFill>
              </a:rPr>
              <a:t>Décotes élevées  selon les scénarios </a:t>
            </a:r>
          </a:p>
          <a:p>
            <a:pPr algn="just">
              <a:buSzPct val="90000"/>
              <a:buFont typeface="Wingdings" panose="05000000000000000000" pitchFamily="2" charset="2"/>
              <a:buChar char="¨"/>
            </a:pPr>
            <a:r>
              <a:rPr lang="fr-FR" sz="1800" dirty="0">
                <a:solidFill>
                  <a:schemeClr val="accent3">
                    <a:lumMod val="75000"/>
                  </a:schemeClr>
                </a:solidFill>
              </a:rPr>
              <a:t>Détérioration du risque et des portefeuilles </a:t>
            </a:r>
          </a:p>
          <a:p>
            <a:pPr lvl="1" algn="just">
              <a:buSzPct val="90000"/>
              <a:buFont typeface="Arial Narrow" panose="020B0606020202030204" pitchFamily="34" charset="0"/>
              <a:buChar char="-"/>
            </a:pPr>
            <a:r>
              <a:rPr lang="fr-FR" sz="1800" dirty="0">
                <a:solidFill>
                  <a:schemeClr val="accent3">
                    <a:lumMod val="75000"/>
                  </a:schemeClr>
                </a:solidFill>
              </a:rPr>
              <a:t>Défauts de paiement suite à sinistre</a:t>
            </a:r>
          </a:p>
          <a:p>
            <a:pPr lvl="1" algn="just">
              <a:buSzPct val="90000"/>
              <a:buFont typeface="Arial Narrow" panose="020B0606020202030204" pitchFamily="34" charset="0"/>
              <a:buChar char="-"/>
            </a:pPr>
            <a:r>
              <a:rPr lang="fr-FR" sz="1800" noProof="0" dirty="0">
                <a:solidFill>
                  <a:schemeClr val="accent3">
                    <a:lumMod val="75000"/>
                  </a:schemeClr>
                </a:solidFill>
              </a:rPr>
              <a:t>Augmentation des LTV </a:t>
            </a:r>
          </a:p>
          <a:p>
            <a:pPr lvl="1" algn="just">
              <a:buSzPct val="90000"/>
              <a:buFont typeface="Arial Narrow" panose="020B0606020202030204" pitchFamily="34" charset="0"/>
              <a:buChar char="-"/>
            </a:pPr>
            <a:r>
              <a:rPr lang="fr-FR" sz="1800" dirty="0">
                <a:solidFill>
                  <a:schemeClr val="accent3">
                    <a:lumMod val="75000"/>
                  </a:schemeClr>
                </a:solidFill>
              </a:rPr>
              <a:t>Frein au financement </a:t>
            </a:r>
          </a:p>
          <a:p>
            <a:pPr lvl="1" algn="just">
              <a:buSzPct val="90000"/>
              <a:buFont typeface="Arial Narrow" panose="020B0606020202030204" pitchFamily="34" charset="0"/>
              <a:buChar char="-"/>
            </a:pPr>
            <a:r>
              <a:rPr lang="fr-FR" sz="1800" noProof="0" dirty="0">
                <a:solidFill>
                  <a:schemeClr val="accent3">
                    <a:lumMod val="75000"/>
                  </a:schemeClr>
                </a:solidFill>
              </a:rPr>
              <a:t>Procyclicité sur offre de crédit (assurances</a:t>
            </a:r>
            <a:r>
              <a:rPr lang="fr-FR" sz="1800" dirty="0">
                <a:solidFill>
                  <a:schemeClr val="accent3">
                    <a:lumMod val="75000"/>
                  </a:schemeClr>
                </a:solidFill>
              </a:rPr>
              <a:t> et zones exposées</a:t>
            </a:r>
            <a:endParaRPr lang="fr-FR" sz="1800" noProof="0" dirty="0">
              <a:solidFill>
                <a:schemeClr val="accent3">
                  <a:lumMod val="75000"/>
                </a:schemeClr>
              </a:solidFill>
            </a:endParaRPr>
          </a:p>
          <a:p>
            <a:pPr marL="0" indent="0" algn="just">
              <a:buNone/>
            </a:pPr>
            <a:endParaRPr lang="fr-FR" sz="1800" noProof="0" dirty="0">
              <a:solidFill>
                <a:schemeClr val="accent3">
                  <a:lumMod val="75000"/>
                </a:schemeClr>
              </a:solidFill>
            </a:endParaRPr>
          </a:p>
        </p:txBody>
      </p:sp>
      <p:sp>
        <p:nvSpPr>
          <p:cNvPr id="9" name="Footer Placeholder 8">
            <a:extLst>
              <a:ext uri="{FF2B5EF4-FFF2-40B4-BE49-F238E27FC236}">
                <a16:creationId xmlns:a16="http://schemas.microsoft.com/office/drawing/2014/main" id="{518FBCE2-A18A-7B6C-9745-7F838BD1E400}"/>
              </a:ext>
            </a:extLst>
          </p:cNvPr>
          <p:cNvSpPr>
            <a:spLocks noGrp="1"/>
          </p:cNvSpPr>
          <p:nvPr>
            <p:ph type="ftr" sz="quarter" idx="11"/>
          </p:nvPr>
        </p:nvSpPr>
        <p:spPr/>
        <p:txBody>
          <a:bodyPr/>
          <a:lstStyle/>
          <a:p>
            <a:r>
              <a:rPr lang="en-US" dirty="0"/>
              <a:t>9</a:t>
            </a:r>
          </a:p>
        </p:txBody>
      </p:sp>
      <p:graphicFrame>
        <p:nvGraphicFramePr>
          <p:cNvPr id="6" name="Content Placeholder 5">
            <a:extLst>
              <a:ext uri="{FF2B5EF4-FFF2-40B4-BE49-F238E27FC236}">
                <a16:creationId xmlns:a16="http://schemas.microsoft.com/office/drawing/2014/main" id="{491960D1-D60B-CA97-143A-52F857E244EC}"/>
              </a:ext>
            </a:extLst>
          </p:cNvPr>
          <p:cNvGraphicFramePr>
            <a:graphicFrameLocks noGrp="1"/>
          </p:cNvGraphicFramePr>
          <p:nvPr>
            <p:ph sz="half" idx="12"/>
            <p:extLst>
              <p:ext uri="{D42A27DB-BD31-4B8C-83A1-F6EECF244321}">
                <p14:modId xmlns:p14="http://schemas.microsoft.com/office/powerpoint/2010/main" val="358050618"/>
              </p:ext>
            </p:extLst>
          </p:nvPr>
        </p:nvGraphicFramePr>
        <p:xfrm>
          <a:off x="6096000" y="879887"/>
          <a:ext cx="5340627" cy="1173030"/>
        </p:xfrm>
        <a:graphic>
          <a:graphicData uri="http://schemas.openxmlformats.org/drawingml/2006/table">
            <a:tbl>
              <a:tblPr firstRow="1" firstCol="1" bandRow="1">
                <a:tableStyleId>{5C22544A-7EE6-4342-B048-85BDC9FD1C3A}</a:tableStyleId>
              </a:tblPr>
              <a:tblGrid>
                <a:gridCol w="1780209">
                  <a:extLst>
                    <a:ext uri="{9D8B030D-6E8A-4147-A177-3AD203B41FA5}">
                      <a16:colId xmlns:a16="http://schemas.microsoft.com/office/drawing/2014/main" val="2386548502"/>
                    </a:ext>
                  </a:extLst>
                </a:gridCol>
                <a:gridCol w="1780209">
                  <a:extLst>
                    <a:ext uri="{9D8B030D-6E8A-4147-A177-3AD203B41FA5}">
                      <a16:colId xmlns:a16="http://schemas.microsoft.com/office/drawing/2014/main" val="1867320713"/>
                    </a:ext>
                  </a:extLst>
                </a:gridCol>
                <a:gridCol w="1780209">
                  <a:extLst>
                    <a:ext uri="{9D8B030D-6E8A-4147-A177-3AD203B41FA5}">
                      <a16:colId xmlns:a16="http://schemas.microsoft.com/office/drawing/2014/main" val="629778537"/>
                    </a:ext>
                  </a:extLst>
                </a:gridCol>
              </a:tblGrid>
              <a:tr h="195505">
                <a:tc rowSpan="2">
                  <a:txBody>
                    <a:bodyPr/>
                    <a:lstStyle/>
                    <a:p>
                      <a:pPr algn="ctr">
                        <a:buNone/>
                      </a:pPr>
                      <a:r>
                        <a:rPr lang="en-US" sz="700" dirty="0">
                          <a:solidFill>
                            <a:schemeClr val="bg1"/>
                          </a:solidFill>
                          <a:effectLst/>
                        </a:rPr>
                        <a:t> </a:t>
                      </a:r>
                      <a:endParaRPr lang="fr-FR" sz="1000" dirty="0">
                        <a:solidFill>
                          <a:schemeClr val="bg1"/>
                        </a:solidFill>
                        <a:effectLst/>
                      </a:endParaRPr>
                    </a:p>
                    <a:p>
                      <a:pPr algn="ctr">
                        <a:buNone/>
                      </a:pPr>
                      <a:r>
                        <a:rPr lang="en-US" sz="700" dirty="0" err="1">
                          <a:solidFill>
                            <a:schemeClr val="bg1"/>
                          </a:solidFill>
                          <a:effectLst/>
                        </a:rPr>
                        <a:t>Indicateur</a:t>
                      </a:r>
                      <a:r>
                        <a:rPr lang="en-US" sz="700" dirty="0">
                          <a:solidFill>
                            <a:schemeClr val="bg1"/>
                          </a:solidFill>
                          <a:effectLst/>
                        </a:rPr>
                        <a:t> </a:t>
                      </a:r>
                      <a:r>
                        <a:rPr lang="en-US" sz="700" dirty="0" err="1">
                          <a:solidFill>
                            <a:schemeClr val="bg1"/>
                          </a:solidFill>
                          <a:effectLst/>
                        </a:rPr>
                        <a:t>d’exposition</a:t>
                      </a:r>
                      <a:endParaRPr lang="fr-FR"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822" marR="54822" marT="0" marB="0">
                    <a:solidFill>
                      <a:schemeClr val="accent5">
                        <a:lumMod val="75000"/>
                      </a:schemeClr>
                    </a:solidFill>
                  </a:tcPr>
                </a:tc>
                <a:tc gridSpan="2">
                  <a:txBody>
                    <a:bodyPr/>
                    <a:lstStyle/>
                    <a:p>
                      <a:pPr algn="ctr">
                        <a:buNone/>
                      </a:pPr>
                      <a:r>
                        <a:rPr lang="en-US" sz="700" dirty="0" err="1">
                          <a:solidFill>
                            <a:schemeClr val="bg1"/>
                          </a:solidFill>
                          <a:effectLst/>
                        </a:rPr>
                        <a:t>Hypothèses</a:t>
                      </a:r>
                      <a:r>
                        <a:rPr lang="en-US" sz="700" dirty="0">
                          <a:solidFill>
                            <a:schemeClr val="bg1"/>
                          </a:solidFill>
                          <a:effectLst/>
                        </a:rPr>
                        <a:t> choc de prix % </a:t>
                      </a:r>
                      <a:r>
                        <a:rPr lang="en-US" sz="700" dirty="0" err="1">
                          <a:solidFill>
                            <a:schemeClr val="accent3">
                              <a:lumMod val="75000"/>
                            </a:schemeClr>
                          </a:solidFill>
                          <a:effectLst/>
                        </a:rPr>
                        <a:t>hocs</a:t>
                      </a:r>
                      <a:r>
                        <a:rPr lang="en-US" sz="700" dirty="0">
                          <a:solidFill>
                            <a:schemeClr val="accent3">
                              <a:lumMod val="75000"/>
                            </a:schemeClr>
                          </a:solidFill>
                          <a:effectLst/>
                        </a:rPr>
                        <a:t> de prix (%)</a:t>
                      </a:r>
                      <a:endParaRPr lang="fr-FR" sz="1000" dirty="0">
                        <a:solidFill>
                          <a:schemeClr val="accent3">
                            <a:lumMod val="7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822" marR="54822" marT="0" marB="0"/>
                </a:tc>
                <a:tc hMerge="1">
                  <a:txBody>
                    <a:bodyPr/>
                    <a:lstStyle/>
                    <a:p>
                      <a:endParaRPr lang="fr-FR"/>
                    </a:p>
                  </a:txBody>
                  <a:tcPr/>
                </a:tc>
                <a:extLst>
                  <a:ext uri="{0D108BD9-81ED-4DB2-BD59-A6C34878D82A}">
                    <a16:rowId xmlns:a16="http://schemas.microsoft.com/office/drawing/2014/main" val="2475902357"/>
                  </a:ext>
                </a:extLst>
              </a:tr>
              <a:tr h="195505">
                <a:tc vMerge="1">
                  <a:txBody>
                    <a:bodyPr/>
                    <a:lstStyle/>
                    <a:p>
                      <a:endParaRPr lang="fr-FR"/>
                    </a:p>
                  </a:txBody>
                  <a:tcPr/>
                </a:tc>
                <a:tc>
                  <a:txBody>
                    <a:bodyPr/>
                    <a:lstStyle/>
                    <a:p>
                      <a:pPr algn="just">
                        <a:buNone/>
                      </a:pPr>
                      <a:r>
                        <a:rPr lang="en-US" sz="700">
                          <a:solidFill>
                            <a:schemeClr val="accent3">
                              <a:lumMod val="75000"/>
                            </a:schemeClr>
                          </a:solidFill>
                          <a:effectLst/>
                        </a:rPr>
                        <a:t>Immobilier commercial CCRE  </a:t>
                      </a:r>
                      <a:endParaRPr lang="fr-FR" sz="1000">
                        <a:solidFill>
                          <a:schemeClr val="accent3">
                            <a:lumMod val="7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822" marR="54822" marT="0" marB="0"/>
                </a:tc>
                <a:tc>
                  <a:txBody>
                    <a:bodyPr/>
                    <a:lstStyle/>
                    <a:p>
                      <a:pPr algn="just">
                        <a:buNone/>
                      </a:pPr>
                      <a:r>
                        <a:rPr lang="en-US" sz="700">
                          <a:solidFill>
                            <a:schemeClr val="accent3">
                              <a:lumMod val="75000"/>
                            </a:schemeClr>
                          </a:solidFill>
                          <a:effectLst/>
                        </a:rPr>
                        <a:t>Immobilier résidentiel RRCE</a:t>
                      </a:r>
                      <a:endParaRPr lang="fr-FR" sz="1000">
                        <a:solidFill>
                          <a:schemeClr val="accent3">
                            <a:lumMod val="7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822" marR="54822" marT="0" marB="0"/>
                </a:tc>
                <a:extLst>
                  <a:ext uri="{0D108BD9-81ED-4DB2-BD59-A6C34878D82A}">
                    <a16:rowId xmlns:a16="http://schemas.microsoft.com/office/drawing/2014/main" val="2265420690"/>
                  </a:ext>
                </a:extLst>
              </a:tr>
              <a:tr h="195505">
                <a:tc>
                  <a:txBody>
                    <a:bodyPr/>
                    <a:lstStyle/>
                    <a:p>
                      <a:pPr algn="just">
                        <a:buNone/>
                      </a:pPr>
                      <a:r>
                        <a:rPr lang="en-US" sz="700" dirty="0" err="1">
                          <a:solidFill>
                            <a:schemeClr val="bg1"/>
                          </a:solidFill>
                          <a:effectLst/>
                        </a:rPr>
                        <a:t>Faible</a:t>
                      </a:r>
                      <a:endParaRPr lang="fr-FR"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822" marR="54822" marT="0" marB="0">
                    <a:solidFill>
                      <a:schemeClr val="accent5">
                        <a:lumMod val="75000"/>
                      </a:schemeClr>
                    </a:solidFill>
                  </a:tcPr>
                </a:tc>
                <a:tc>
                  <a:txBody>
                    <a:bodyPr/>
                    <a:lstStyle/>
                    <a:p>
                      <a:pPr algn="ctr">
                        <a:buNone/>
                      </a:pPr>
                      <a:r>
                        <a:rPr lang="en-US" sz="700" dirty="0">
                          <a:solidFill>
                            <a:schemeClr val="accent3">
                              <a:lumMod val="75000"/>
                            </a:schemeClr>
                          </a:solidFill>
                          <a:effectLst/>
                        </a:rPr>
                        <a:t>-3 %</a:t>
                      </a:r>
                      <a:endParaRPr lang="fr-FR" sz="1000" dirty="0">
                        <a:solidFill>
                          <a:schemeClr val="accent3">
                            <a:lumMod val="7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822" marR="54822" marT="0" marB="0"/>
                </a:tc>
                <a:tc>
                  <a:txBody>
                    <a:bodyPr/>
                    <a:lstStyle/>
                    <a:p>
                      <a:pPr algn="ctr">
                        <a:buNone/>
                      </a:pPr>
                      <a:r>
                        <a:rPr lang="en-US" sz="700">
                          <a:solidFill>
                            <a:schemeClr val="accent3">
                              <a:lumMod val="75000"/>
                            </a:schemeClr>
                          </a:solidFill>
                          <a:effectLst/>
                        </a:rPr>
                        <a:t>-4%</a:t>
                      </a:r>
                      <a:endParaRPr lang="fr-FR" sz="1000">
                        <a:solidFill>
                          <a:schemeClr val="accent3">
                            <a:lumMod val="7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822" marR="54822" marT="0" marB="0"/>
                </a:tc>
                <a:extLst>
                  <a:ext uri="{0D108BD9-81ED-4DB2-BD59-A6C34878D82A}">
                    <a16:rowId xmlns:a16="http://schemas.microsoft.com/office/drawing/2014/main" val="2276336923"/>
                  </a:ext>
                </a:extLst>
              </a:tr>
              <a:tr h="195505">
                <a:tc>
                  <a:txBody>
                    <a:bodyPr/>
                    <a:lstStyle/>
                    <a:p>
                      <a:pPr algn="just">
                        <a:buNone/>
                      </a:pPr>
                      <a:r>
                        <a:rPr lang="en-US" sz="700" dirty="0">
                          <a:solidFill>
                            <a:schemeClr val="bg1"/>
                          </a:solidFill>
                          <a:effectLst/>
                        </a:rPr>
                        <a:t>Bas</a:t>
                      </a:r>
                      <a:endParaRPr lang="fr-FR"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822" marR="54822" marT="0" marB="0">
                    <a:solidFill>
                      <a:schemeClr val="accent5">
                        <a:lumMod val="75000"/>
                      </a:schemeClr>
                    </a:solidFill>
                  </a:tcPr>
                </a:tc>
                <a:tc>
                  <a:txBody>
                    <a:bodyPr/>
                    <a:lstStyle/>
                    <a:p>
                      <a:pPr algn="ctr">
                        <a:buNone/>
                      </a:pPr>
                      <a:r>
                        <a:rPr lang="en-US" sz="700">
                          <a:solidFill>
                            <a:schemeClr val="accent3">
                              <a:lumMod val="75000"/>
                            </a:schemeClr>
                          </a:solidFill>
                          <a:effectLst/>
                        </a:rPr>
                        <a:t>-8 %</a:t>
                      </a:r>
                      <a:endParaRPr lang="fr-FR" sz="1000">
                        <a:solidFill>
                          <a:schemeClr val="accent3">
                            <a:lumMod val="7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822" marR="54822" marT="0" marB="0"/>
                </a:tc>
                <a:tc>
                  <a:txBody>
                    <a:bodyPr/>
                    <a:lstStyle/>
                    <a:p>
                      <a:pPr algn="ctr">
                        <a:buNone/>
                      </a:pPr>
                      <a:r>
                        <a:rPr lang="en-US" sz="700">
                          <a:solidFill>
                            <a:schemeClr val="accent3">
                              <a:lumMod val="75000"/>
                            </a:schemeClr>
                          </a:solidFill>
                          <a:effectLst/>
                        </a:rPr>
                        <a:t>-10%</a:t>
                      </a:r>
                      <a:endParaRPr lang="fr-FR" sz="1000">
                        <a:solidFill>
                          <a:schemeClr val="accent3">
                            <a:lumMod val="7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822" marR="54822" marT="0" marB="0"/>
                </a:tc>
                <a:extLst>
                  <a:ext uri="{0D108BD9-81ED-4DB2-BD59-A6C34878D82A}">
                    <a16:rowId xmlns:a16="http://schemas.microsoft.com/office/drawing/2014/main" val="265138224"/>
                  </a:ext>
                </a:extLst>
              </a:tr>
              <a:tr h="195505">
                <a:tc>
                  <a:txBody>
                    <a:bodyPr/>
                    <a:lstStyle/>
                    <a:p>
                      <a:pPr algn="just">
                        <a:buNone/>
                      </a:pPr>
                      <a:r>
                        <a:rPr lang="en-US" sz="700" dirty="0">
                          <a:solidFill>
                            <a:schemeClr val="bg1"/>
                          </a:solidFill>
                          <a:effectLst/>
                        </a:rPr>
                        <a:t>Moyen</a:t>
                      </a:r>
                      <a:endParaRPr lang="fr-FR"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822" marR="54822" marT="0" marB="0">
                    <a:solidFill>
                      <a:schemeClr val="accent5">
                        <a:lumMod val="75000"/>
                      </a:schemeClr>
                    </a:solidFill>
                  </a:tcPr>
                </a:tc>
                <a:tc>
                  <a:txBody>
                    <a:bodyPr/>
                    <a:lstStyle/>
                    <a:p>
                      <a:pPr algn="ctr">
                        <a:buNone/>
                      </a:pPr>
                      <a:r>
                        <a:rPr lang="en-US" sz="700">
                          <a:solidFill>
                            <a:schemeClr val="accent3">
                              <a:lumMod val="75000"/>
                            </a:schemeClr>
                          </a:solidFill>
                          <a:effectLst/>
                        </a:rPr>
                        <a:t>-16 %</a:t>
                      </a:r>
                      <a:endParaRPr lang="fr-FR" sz="1000">
                        <a:solidFill>
                          <a:schemeClr val="accent3">
                            <a:lumMod val="7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822" marR="54822" marT="0" marB="0"/>
                </a:tc>
                <a:tc>
                  <a:txBody>
                    <a:bodyPr/>
                    <a:lstStyle/>
                    <a:p>
                      <a:pPr algn="ctr">
                        <a:buNone/>
                      </a:pPr>
                      <a:r>
                        <a:rPr lang="en-US" sz="700">
                          <a:solidFill>
                            <a:schemeClr val="accent3">
                              <a:lumMod val="75000"/>
                            </a:schemeClr>
                          </a:solidFill>
                          <a:effectLst/>
                        </a:rPr>
                        <a:t>-19%</a:t>
                      </a:r>
                      <a:endParaRPr lang="fr-FR" sz="1000">
                        <a:solidFill>
                          <a:schemeClr val="accent3">
                            <a:lumMod val="7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822" marR="54822" marT="0" marB="0"/>
                </a:tc>
                <a:extLst>
                  <a:ext uri="{0D108BD9-81ED-4DB2-BD59-A6C34878D82A}">
                    <a16:rowId xmlns:a16="http://schemas.microsoft.com/office/drawing/2014/main" val="1711722073"/>
                  </a:ext>
                </a:extLst>
              </a:tr>
              <a:tr h="195505">
                <a:tc>
                  <a:txBody>
                    <a:bodyPr/>
                    <a:lstStyle/>
                    <a:p>
                      <a:pPr algn="just">
                        <a:buNone/>
                      </a:pPr>
                      <a:r>
                        <a:rPr lang="en-US" sz="700" dirty="0">
                          <a:solidFill>
                            <a:schemeClr val="bg1"/>
                          </a:solidFill>
                          <a:effectLst/>
                        </a:rPr>
                        <a:t>Haut </a:t>
                      </a:r>
                      <a:endParaRPr lang="fr-FR"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822" marR="54822" marT="0" marB="0">
                    <a:solidFill>
                      <a:schemeClr val="accent5">
                        <a:lumMod val="75000"/>
                      </a:schemeClr>
                    </a:solidFill>
                  </a:tcPr>
                </a:tc>
                <a:tc>
                  <a:txBody>
                    <a:bodyPr/>
                    <a:lstStyle/>
                    <a:p>
                      <a:pPr algn="ctr">
                        <a:buNone/>
                      </a:pPr>
                      <a:r>
                        <a:rPr lang="en-US" sz="700">
                          <a:solidFill>
                            <a:schemeClr val="accent3">
                              <a:lumMod val="75000"/>
                            </a:schemeClr>
                          </a:solidFill>
                          <a:effectLst/>
                        </a:rPr>
                        <a:t>-43 %</a:t>
                      </a:r>
                      <a:endParaRPr lang="fr-FR" sz="1000">
                        <a:solidFill>
                          <a:schemeClr val="accent3">
                            <a:lumMod val="7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822" marR="54822" marT="0" marB="0"/>
                </a:tc>
                <a:tc>
                  <a:txBody>
                    <a:bodyPr/>
                    <a:lstStyle/>
                    <a:p>
                      <a:pPr algn="ctr">
                        <a:buNone/>
                      </a:pPr>
                      <a:r>
                        <a:rPr lang="en-US" sz="700" dirty="0">
                          <a:solidFill>
                            <a:schemeClr val="accent3">
                              <a:lumMod val="75000"/>
                            </a:schemeClr>
                          </a:solidFill>
                          <a:effectLst/>
                        </a:rPr>
                        <a:t>-45 %</a:t>
                      </a:r>
                      <a:endParaRPr lang="fr-FR" sz="1000" dirty="0">
                        <a:solidFill>
                          <a:schemeClr val="accent3">
                            <a:lumMod val="7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822" marR="54822" marT="0" marB="0"/>
                </a:tc>
                <a:extLst>
                  <a:ext uri="{0D108BD9-81ED-4DB2-BD59-A6C34878D82A}">
                    <a16:rowId xmlns:a16="http://schemas.microsoft.com/office/drawing/2014/main" val="3003008520"/>
                  </a:ext>
                </a:extLst>
              </a:tr>
            </a:tbl>
          </a:graphicData>
        </a:graphic>
      </p:graphicFrame>
      <p:sp>
        <p:nvSpPr>
          <p:cNvPr id="5" name="Title 1">
            <a:extLst>
              <a:ext uri="{FF2B5EF4-FFF2-40B4-BE49-F238E27FC236}">
                <a16:creationId xmlns:a16="http://schemas.microsoft.com/office/drawing/2014/main" id="{D84FF064-725A-6A00-A2F2-84536EFF2ACE}"/>
              </a:ext>
            </a:extLst>
          </p:cNvPr>
          <p:cNvSpPr txBox="1">
            <a:spLocks/>
          </p:cNvSpPr>
          <p:nvPr/>
        </p:nvSpPr>
        <p:spPr>
          <a:xfrm>
            <a:off x="6096000" y="308944"/>
            <a:ext cx="5340625" cy="435118"/>
          </a:xfrm>
          <a:prstGeom prst="rect">
            <a:avLst/>
          </a:prstGeom>
          <a:ln w="3175">
            <a:solidFill>
              <a:schemeClr val="accent2"/>
            </a:solidFill>
          </a:ln>
        </p:spPr>
        <p:txBody>
          <a:bodyPr vert="horz" lIns="91440" tIns="45720" rIns="91440" bIns="45720" rtlCol="0" anchor="t">
            <a:normAutofit/>
          </a:bodyPr>
          <a:lstStyle>
            <a:lvl1pPr algn="l" defTabSz="457200" rtl="0" eaLnBrk="1" latinLnBrk="0" hangingPunct="1">
              <a:spcBef>
                <a:spcPct val="0"/>
              </a:spcBef>
              <a:buNone/>
              <a:defRPr sz="1800" kern="1200">
                <a:solidFill>
                  <a:schemeClr val="tx2">
                    <a:lumMod val="50000"/>
                  </a:schemeClr>
                </a:solidFill>
                <a:latin typeface="Arial Narrow" panose="020B0606020202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000" b="1" dirty="0">
                <a:solidFill>
                  <a:schemeClr val="accent2">
                    <a:lumMod val="75000"/>
                  </a:schemeClr>
                </a:solidFill>
              </a:rPr>
              <a:t>L</a:t>
            </a:r>
            <a:r>
              <a:rPr lang="fr-FR" sz="2000" b="1" noProof="0" dirty="0">
                <a:solidFill>
                  <a:schemeClr val="accent2">
                    <a:lumMod val="75000"/>
                  </a:schemeClr>
                </a:solidFill>
              </a:rPr>
              <a:t>es risques immobiliers</a:t>
            </a:r>
          </a:p>
        </p:txBody>
      </p:sp>
      <p:pic>
        <p:nvPicPr>
          <p:cNvPr id="3" name="Picture 2">
            <a:extLst>
              <a:ext uri="{FF2B5EF4-FFF2-40B4-BE49-F238E27FC236}">
                <a16:creationId xmlns:a16="http://schemas.microsoft.com/office/drawing/2014/main" id="{D0C7A397-E0C4-9980-01A2-C7631CED93D2}"/>
              </a:ext>
            </a:extLst>
          </p:cNvPr>
          <p:cNvPicPr>
            <a:picLocks noChangeAspect="1"/>
          </p:cNvPicPr>
          <p:nvPr/>
        </p:nvPicPr>
        <p:blipFill>
          <a:blip r:embed="rId2"/>
          <a:stretch>
            <a:fillRect/>
          </a:stretch>
        </p:blipFill>
        <p:spPr>
          <a:xfrm>
            <a:off x="6096000" y="2197308"/>
            <a:ext cx="5340624" cy="4042916"/>
          </a:xfrm>
          <a:prstGeom prst="rect">
            <a:avLst/>
          </a:prstGeom>
          <a:ln w="3175">
            <a:solidFill>
              <a:schemeClr val="accent1"/>
            </a:solidFill>
          </a:ln>
        </p:spPr>
      </p:pic>
    </p:spTree>
    <p:extLst>
      <p:ext uri="{BB962C8B-B14F-4D97-AF65-F5344CB8AC3E}">
        <p14:creationId xmlns:p14="http://schemas.microsoft.com/office/powerpoint/2010/main" val="3552955085"/>
      </p:ext>
    </p:extLst>
  </p:cSld>
  <p:clrMapOvr>
    <a:masterClrMapping/>
  </p:clrMapOvr>
</p:sld>
</file>

<file path=ppt/theme/theme1.xml><?xml version="1.0" encoding="utf-8"?>
<a:theme xmlns:a="http://schemas.openxmlformats.org/drawingml/2006/main" name="Wisp">
  <a:themeElements>
    <a:clrScheme name="Custom 6">
      <a:dk1>
        <a:srgbClr val="70A1C0"/>
      </a:dk1>
      <a:lt1>
        <a:sysClr val="window" lastClr="FFFFFF"/>
      </a:lt1>
      <a:dk2>
        <a:srgbClr val="E6F1FA"/>
      </a:dk2>
      <a:lt2>
        <a:srgbClr val="FFFFFF"/>
      </a:lt2>
      <a:accent1>
        <a:srgbClr val="123E5F"/>
      </a:accent1>
      <a:accent2>
        <a:srgbClr val="123E5F"/>
      </a:accent2>
      <a:accent3>
        <a:srgbClr val="123E5F"/>
      </a:accent3>
      <a:accent4>
        <a:srgbClr val="123E5F"/>
      </a:accent4>
      <a:accent5>
        <a:srgbClr val="123E5F"/>
      </a:accent5>
      <a:accent6>
        <a:srgbClr val="257CBE"/>
      </a:accent6>
      <a:hlink>
        <a:srgbClr val="6EAC1C"/>
      </a:hlink>
      <a:folHlink>
        <a:srgbClr val="B26B0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3445</Words>
  <Application>Microsoft Office PowerPoint</Application>
  <PresentationFormat>Grand écran</PresentationFormat>
  <Paragraphs>428</Paragraphs>
  <Slides>22</Slides>
  <Notes>8</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22</vt:i4>
      </vt:variant>
    </vt:vector>
  </HeadingPairs>
  <TitlesOfParts>
    <vt:vector size="34" baseType="lpstr">
      <vt:lpstr>Arial</vt:lpstr>
      <vt:lpstr>Arial Narrow</vt:lpstr>
      <vt:lpstr>Calibri</vt:lpstr>
      <vt:lpstr>Cambria</vt:lpstr>
      <vt:lpstr>Cambria Math</vt:lpstr>
      <vt:lpstr>Century Gothic</vt:lpstr>
      <vt:lpstr>Courier New</vt:lpstr>
      <vt:lpstr>Georgia</vt:lpstr>
      <vt:lpstr>Times New Roman</vt:lpstr>
      <vt:lpstr>Wingdings</vt:lpstr>
      <vt:lpstr>Wingdings 3</vt:lpstr>
      <vt:lpstr>Wisp</vt:lpstr>
      <vt:lpstr>Les systèmes et supervisions bancaires au défi des risques climatiques    Présentation à la Chaire Energie et Prospérité – 14 Novembre 2025 </vt:lpstr>
      <vt:lpstr>Plan   </vt:lpstr>
      <vt:lpstr>Présentation PowerPoint</vt:lpstr>
      <vt:lpstr>Présentation PowerPoint</vt:lpstr>
      <vt:lpstr>L’exercice Fit For 55 </vt:lpstr>
      <vt:lpstr>Les analyses de scénarios climatiques</vt:lpstr>
      <vt:lpstr>Analyses de scénarios climatiques et stress test prudentiels : gap analysis  </vt:lpstr>
      <vt:lpstr>Les analyses de scénarios climatiques</vt:lpstr>
      <vt:lpstr>Facteurs de risques</vt:lpstr>
      <vt:lpstr>Facteurs de risques</vt:lpstr>
      <vt:lpstr>Facteurs de risques</vt:lpstr>
      <vt:lpstr>Facteurs de risque</vt:lpstr>
      <vt:lpstr>Supervision micro prudentielle  </vt:lpstr>
      <vt:lpstr>Supervision micro prudentielle  </vt:lpstr>
      <vt:lpstr>Supervision micro prudentielle  </vt:lpstr>
      <vt:lpstr>Supervision macro prudentielle  </vt:lpstr>
      <vt:lpstr>La capitalisation du secteur </vt:lpstr>
      <vt:lpstr>Politiques climatiques et politiques de supervisions </vt:lpstr>
      <vt:lpstr>Politiques climatiques et politiques de supervisions </vt:lpstr>
      <vt:lpstr>Politiques climatiques et politiques de supervisions </vt:lpstr>
      <vt:lpstr>Conclusions </vt:lpstr>
      <vt:lpstr>Annexe : les chocs de Ratio en STT prudentiel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frank taieb</dc:creator>
  <cp:lastModifiedBy>aurelie m</cp:lastModifiedBy>
  <cp:revision>41</cp:revision>
  <cp:lastPrinted>2025-11-12T12:11:29Z</cp:lastPrinted>
  <dcterms:created xsi:type="dcterms:W3CDTF">2025-07-08T09:13:13Z</dcterms:created>
  <dcterms:modified xsi:type="dcterms:W3CDTF">2025-11-26T10:17:33Z</dcterms:modified>
</cp:coreProperties>
</file>